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7" r:id="rId4"/>
  </p:sldMasterIdLst>
  <p:notesMasterIdLst>
    <p:notesMasterId r:id="rId106"/>
  </p:notesMasterIdLst>
  <p:sldIdLst>
    <p:sldId id="256" r:id="rId5"/>
    <p:sldId id="381" r:id="rId6"/>
    <p:sldId id="257" r:id="rId7"/>
    <p:sldId id="258" r:id="rId8"/>
    <p:sldId id="259" r:id="rId9"/>
    <p:sldId id="354" r:id="rId10"/>
    <p:sldId id="260" r:id="rId11"/>
    <p:sldId id="382" r:id="rId12"/>
    <p:sldId id="261" r:id="rId13"/>
    <p:sldId id="262" r:id="rId14"/>
    <p:sldId id="263" r:id="rId15"/>
    <p:sldId id="264" r:id="rId16"/>
    <p:sldId id="265" r:id="rId17"/>
    <p:sldId id="266" r:id="rId18"/>
    <p:sldId id="267" r:id="rId19"/>
    <p:sldId id="268" r:id="rId20"/>
    <p:sldId id="269" r:id="rId21"/>
    <p:sldId id="270" r:id="rId22"/>
    <p:sldId id="271" r:id="rId23"/>
    <p:sldId id="395"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355" r:id="rId43"/>
    <p:sldId id="290" r:id="rId44"/>
    <p:sldId id="291" r:id="rId45"/>
    <p:sldId id="292" r:id="rId46"/>
    <p:sldId id="293" r:id="rId47"/>
    <p:sldId id="294" r:id="rId48"/>
    <p:sldId id="295" r:id="rId49"/>
    <p:sldId id="390" r:id="rId50"/>
    <p:sldId id="297" r:id="rId51"/>
    <p:sldId id="298" r:id="rId52"/>
    <p:sldId id="299" r:id="rId53"/>
    <p:sldId id="356"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94" r:id="rId67"/>
    <p:sldId id="312" r:id="rId68"/>
    <p:sldId id="313" r:id="rId69"/>
    <p:sldId id="314" r:id="rId70"/>
    <p:sldId id="316" r:id="rId71"/>
    <p:sldId id="317" r:id="rId72"/>
    <p:sldId id="318" r:id="rId73"/>
    <p:sldId id="319" r:id="rId74"/>
    <p:sldId id="320" r:id="rId75"/>
    <p:sldId id="391" r:id="rId76"/>
    <p:sldId id="383" r:id="rId77"/>
    <p:sldId id="322" r:id="rId78"/>
    <p:sldId id="324" r:id="rId79"/>
    <p:sldId id="325" r:id="rId80"/>
    <p:sldId id="326" r:id="rId81"/>
    <p:sldId id="327" r:id="rId82"/>
    <p:sldId id="329" r:id="rId83"/>
    <p:sldId id="330" r:id="rId84"/>
    <p:sldId id="331" r:id="rId85"/>
    <p:sldId id="332" r:id="rId86"/>
    <p:sldId id="333" r:id="rId87"/>
    <p:sldId id="334" r:id="rId88"/>
    <p:sldId id="336" r:id="rId89"/>
    <p:sldId id="337" r:id="rId90"/>
    <p:sldId id="338" r:id="rId91"/>
    <p:sldId id="339" r:id="rId92"/>
    <p:sldId id="389" r:id="rId93"/>
    <p:sldId id="340" r:id="rId94"/>
    <p:sldId id="352" r:id="rId95"/>
    <p:sldId id="353" r:id="rId96"/>
    <p:sldId id="384" r:id="rId97"/>
    <p:sldId id="342" r:id="rId98"/>
    <p:sldId id="343" r:id="rId99"/>
    <p:sldId id="344" r:id="rId100"/>
    <p:sldId id="345" r:id="rId101"/>
    <p:sldId id="346" r:id="rId102"/>
    <p:sldId id="347" r:id="rId103"/>
    <p:sldId id="348" r:id="rId104"/>
    <p:sldId id="396" r:id="rId105"/>
  </p:sldIdLst>
  <p:sldSz cx="9144000" cy="5143500" type="screen16x9"/>
  <p:notesSz cx="7315200" cy="9601200"/>
  <p:embeddedFontLst>
    <p:embeddedFont>
      <p:font typeface="Comfortaa" panose="020B0604020202020204" charset="0"/>
      <p:regular r:id="rId107"/>
      <p:bold r:id="rId108"/>
    </p:embeddedFont>
    <p:embeddedFont>
      <p:font typeface="Consolas" panose="020B0609020204030204" pitchFamily="49" charset="0"/>
      <p:regular r:id="rId109"/>
      <p:bold r:id="rId110"/>
      <p:italic r:id="rId111"/>
      <p:boldItalic r:id="rId112"/>
    </p:embeddedFont>
    <p:embeddedFont>
      <p:font typeface="Proxima Nova" panose="020B0604020202020204" charset="0"/>
      <p:regular r:id="rId113"/>
      <p:bold r:id="rId114"/>
      <p:italic r:id="rId115"/>
      <p:boldItalic r:id="rId116"/>
    </p:embeddedFont>
    <p:embeddedFont>
      <p:font typeface="Roboto" panose="02000000000000000000" pitchFamily="2"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57" userDrawn="1">
          <p15:clr>
            <a:srgbClr val="747775"/>
          </p15:clr>
        </p15:guide>
        <p15:guide id="2" pos="793" userDrawn="1">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D32"/>
    <a:srgbClr val="DDEBF7"/>
    <a:srgbClr val="4C4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F0AE8B-9DB6-45C3-AF5E-E849C001F5B0}">
  <a:tblStyle styleId="{DAF0AE8B-9DB6-45C3-AF5E-E849C001F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5" autoAdjust="0"/>
    <p:restoredTop sz="74090" autoAdjust="0"/>
  </p:normalViewPr>
  <p:slideViewPr>
    <p:cSldViewPr snapToGrid="0">
      <p:cViewPr varScale="1">
        <p:scale>
          <a:sx n="59" d="100"/>
          <a:sy n="59" d="100"/>
        </p:scale>
        <p:origin x="1104" y="28"/>
      </p:cViewPr>
      <p:guideLst>
        <p:guide orient="horz" pos="1257"/>
        <p:guide pos="793"/>
      </p:guideLst>
    </p:cSldViewPr>
  </p:slideViewPr>
  <p:outlineViewPr>
    <p:cViewPr>
      <p:scale>
        <a:sx n="33" d="100"/>
        <a:sy n="33" d="100"/>
      </p:scale>
      <p:origin x="0" y="-85536"/>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9" d="100"/>
          <a:sy n="59" d="100"/>
        </p:scale>
        <p:origin x="1596"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1.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6.fntdata"/><Relationship Id="rId16" Type="http://schemas.openxmlformats.org/officeDocument/2006/relationships/slide" Target="slides/slide12.xml"/><Relationship Id="rId107" Type="http://schemas.openxmlformats.org/officeDocument/2006/relationships/font" Target="fonts/font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font" Target="fonts/font2.fntdata"/><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5.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denetwork.com/what-to-understand-about-the-power-of-inclusive-hirin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urldefense.com/v3/__https:/www150.statcan.gc.ca/n1/pub/89-654-x/89-654-x2024001-eng.htm__;!!BbMMD_ACboeKZVGd2WTgY6BZqH0qgYo!l0pIy_oL8tVoqV3QUcsQwxWLoxzD1h3uT__bV1IVx7EcyXMLGv3icetcSr-hNCv4zYCZ0lhr_94hYxP8jD8izTOzrQ$"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odenetwork.com/what-to-understand-about-the-power-of-inclusive-hiri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odenetwork.com/what-to-understand-about-the-power-of-inclusive-hir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linkedin.com/pulse/unconscious-bias-3-great-exercises-use-your-training-debra-steven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reativeequitytoolkit.org/topic/organisational-culture/unconscious-bia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pulse/unconscious-bias-3-great-exercises-use-your-training-debra-stevens/"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creativeequitytoolkit.org/topic/organisational-culture/unconscious-bia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ced.iwh.on.ca/jdapt/organization-e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hollandbloorview.zoom.us/rec/play/5NbhK0Cf2YtyomsBnMvNwGUddD7eoINKmA-eftwwiVfW31ybFZjCQl43NAdhmK76pTE2rB9-PA2rRdDo.ZTeEqCpTOd9EE7O9"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ohrc.on.ca/en/iv-human-rights-issues-all-stages-employment/5-interviewing-and-making-hiring-decisions"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accessibleemployers.ca/resource/interviews-what-you-can-cannot-ask/"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hirefortalent.ca/toolkit/hiring/item/6-1-hiring-intentions-and-best-practice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accessibleemployers.ca/resource/interviews-what-you-can-cannot-ask/"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aced.iwh.on.ca/jdapt/organization-en" TargetMode="External"/><Relationship Id="rId4" Type="http://schemas.openxmlformats.org/officeDocument/2006/relationships/hyperlink" Target="https://hirefortalent.ca/toolkit/hiring/item/6-1-hiring-intentions-and-best-practices"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hirefortalent.ca/toolkit/accommodations/item/13-4-onboarding-and-working-with-disability-service-providers"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supportedemployment.ca/hrtoolkit/orientation-onboardi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supportedemployment.ca/hrtoolkit/orientation-onboardin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toolkit.ccrw.org/"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hirefortalent.ca/toolkit/hiring/item/6-1-hiring-intentions-and-best-practices"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supportedemployment.ca/hrtoolkit/accommodations/"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hirefortalent.ca/toolkit/legal-issues/item/3-4-undue-hardship"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supportedemployment.ca/hrtoolkit/accommodations/"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aoda.ca/disclosure-of-disability-in-the-workplace/"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toolkit.ccrw.org/accommodation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askjan.org/a-to-z.cfm"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hirefortalent.ca/toolkit/hiring/item/6-1-hiring-intentions-and-best-practices"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toolkit.ccrw.org/" TargetMode="External"/><Relationship Id="rId4" Type="http://schemas.openxmlformats.org/officeDocument/2006/relationships/hyperlink" Target="https://aoda.ca/disclosure-of-disability-in-the-workplace/"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toolkit.ccrw.org/"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ontariotrainingcentre.com/"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toolkit.ccrw.org/"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www.ontariotrainingcentre.com/"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None/>
            </a:pPr>
            <a:r>
              <a:rPr lang="en-US" dirty="0"/>
              <a:t>Delete this slide before presenting. </a:t>
            </a:r>
          </a:p>
          <a:p>
            <a:pPr marL="0" indent="0">
              <a:buNone/>
            </a:pPr>
            <a:endParaRPr lang="en-US" dirty="0"/>
          </a:p>
          <a:p>
            <a:pPr marL="0" indent="0">
              <a:buNone/>
            </a:pPr>
            <a:r>
              <a:rPr lang="en-US" dirty="0"/>
              <a:t>Include this slide if sending out a slide deck.</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en" dirty="0"/>
              <a:t>(Read sl</a:t>
            </a:r>
            <a:r>
              <a:rPr lang="en-CA" dirty="0"/>
              <a:t>ide)</a:t>
            </a:r>
          </a:p>
          <a:p>
            <a:pPr marL="0" lvl="0" indent="0" algn="l" rtl="0">
              <a:lnSpc>
                <a:spcPct val="100000"/>
              </a:lnSpc>
              <a:spcBef>
                <a:spcPts val="0"/>
              </a:spcBef>
              <a:spcAft>
                <a:spcPts val="0"/>
              </a:spcAft>
              <a:buSzPts val="1100"/>
              <a:buNone/>
            </a:pPr>
            <a:endParaRPr lang="en-CA" dirty="0"/>
          </a:p>
          <a:p>
            <a:pPr marL="0" indent="0">
              <a:buNone/>
            </a:pPr>
            <a:endParaRPr lang="en" dirty="0"/>
          </a:p>
          <a:p>
            <a:pPr marL="0" indent="0">
              <a:buNone/>
            </a:pPr>
            <a:r>
              <a:rPr lang="en" b="1" dirty="0"/>
              <a:t>Other Notes:</a:t>
            </a:r>
          </a:p>
          <a:p>
            <a:pPr marL="0" indent="0">
              <a:buNone/>
            </a:pPr>
            <a:r>
              <a:rPr lang="en" dirty="0"/>
              <a:t>For attendees’ reference, each step is supported by the presentation and one of these handouts:</a:t>
            </a:r>
          </a:p>
          <a:p>
            <a:pPr marL="228600" indent="-228600">
              <a:buAutoNum type="arabicPeriod"/>
            </a:pPr>
            <a:r>
              <a:rPr lang="en" dirty="0"/>
              <a:t>For the best practices, see the “Key Takeaways” handout.</a:t>
            </a:r>
          </a:p>
          <a:p>
            <a:pPr marL="228600" indent="-228600">
              <a:buAutoNum type="arabicPeriod"/>
            </a:pPr>
            <a:r>
              <a:rPr lang="en" dirty="0"/>
              <a:t>For external resources, see the “Resources” handout, and feel free to mark it up as we go along.</a:t>
            </a:r>
          </a:p>
          <a:p>
            <a:pPr marL="228600" indent="-228600">
              <a:buAutoNum type="arabicPeriod"/>
            </a:pPr>
            <a:r>
              <a:rPr lang="en" dirty="0"/>
              <a:t>For realistic action steps, see the “Sample Next Steps” handout to consider potential options.</a:t>
            </a:r>
          </a:p>
          <a:p>
            <a:pPr marL="0" lvl="0" indent="0" algn="l" rtl="0">
              <a:lnSpc>
                <a:spcPct val="100000"/>
              </a:lnSpc>
              <a:spcBef>
                <a:spcPts val="0"/>
              </a:spcBef>
              <a:spcAft>
                <a:spcPts val="0"/>
              </a:spcAft>
              <a:buSzPts val="1100"/>
              <a:buNone/>
            </a:pPr>
            <a:endParaRPr lang="en-C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2de1cffd16_0_9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32de1cffd16_0_97: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None/>
            </a:pPr>
            <a:r>
              <a:rPr lang="en" b="1" dirty="0">
                <a:solidFill>
                  <a:schemeClr val="dk1"/>
                </a:solidFill>
              </a:rPr>
              <a:t>Other notes:</a:t>
            </a:r>
            <a:endParaRPr dirty="0"/>
          </a:p>
          <a:p>
            <a:pPr marL="0" lvl="0" indent="0" algn="l" rtl="0">
              <a:lnSpc>
                <a:spcPct val="100000"/>
              </a:lnSpc>
              <a:spcBef>
                <a:spcPts val="0"/>
              </a:spcBef>
              <a:spcAft>
                <a:spcPts val="0"/>
              </a:spcAft>
              <a:buClr>
                <a:schemeClr val="dk1"/>
              </a:buClr>
              <a:buSzPts val="1100"/>
              <a:buNone/>
            </a:pPr>
            <a:r>
              <a:rPr lang="en" dirty="0">
                <a:solidFill>
                  <a:schemeClr val="dk1"/>
                </a:solidFill>
              </a:rPr>
              <a:t>Setting clear expectations for how the group will participate, contribute, and interact with one another will help us to achieve today’s goals and objectives.</a:t>
            </a:r>
            <a:endParaRPr dirty="0"/>
          </a:p>
          <a:p>
            <a:pPr marL="0" lvl="0" indent="0" algn="l" rtl="0">
              <a:lnSpc>
                <a:spcPct val="100000"/>
              </a:lnSpc>
              <a:spcBef>
                <a:spcPts val="0"/>
              </a:spcBef>
              <a:spcAft>
                <a:spcPts val="0"/>
              </a:spcAft>
              <a:buClr>
                <a:schemeClr val="dk1"/>
              </a:buClr>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None/>
            </a:pPr>
            <a:r>
              <a:rPr lang="en" dirty="0">
                <a:solidFill>
                  <a:schemeClr val="dk1"/>
                </a:solidFill>
              </a:rPr>
              <a:t>Feel free to adapt based on preferences and on virtual versus in-person delivery.</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2e4075aa84_0_5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2e4075aa84_0_52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lt1"/>
                </a:solidFill>
              </a:rPr>
              <a:t>Sample full speaker notes: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solidFill>
                  <a:schemeClr val="lt1"/>
                </a:solidFill>
              </a:rPr>
              <a:t>Before we begin this training, we want to emphasize </a:t>
            </a:r>
            <a:r>
              <a:rPr lang="en-US" sz="1100" b="0" dirty="0">
                <a:solidFill>
                  <a:srgbClr val="FFC000"/>
                </a:solidFill>
                <a:sym typeface="Wingdings" panose="05000000000000000000" pitchFamily="2" charset="2"/>
              </a:rPr>
              <a:t></a:t>
            </a:r>
            <a:r>
              <a:rPr lang="en-US" sz="1100" b="0" dirty="0">
                <a:solidFill>
                  <a:schemeClr val="lt1"/>
                </a:solidFill>
              </a:rPr>
              <a:t>[ORGANIZATION’S] commitment to becoming a more disability-inclusive employer. We have a video/statement from [LEADER].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dirty="0">
              <a:solidFill>
                <a:schemeClr val="lt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lt1"/>
                </a:solidFill>
              </a:rPr>
              <a:t>Other notes:</a:t>
            </a:r>
          </a:p>
          <a:p>
            <a:pPr marL="0" lvl="0" indent="0" algn="l" rtl="0">
              <a:spcBef>
                <a:spcPts val="0"/>
              </a:spcBef>
              <a:spcAft>
                <a:spcPts val="0"/>
              </a:spcAft>
              <a:buNone/>
            </a:pPr>
            <a:r>
              <a:rPr lang="en-US" sz="1100" dirty="0">
                <a:solidFill>
                  <a:schemeClr val="lt1"/>
                </a:solidFill>
              </a:rPr>
              <a:t>Insert a statement or video of an organizational leader that talks about your organization’s commitment to disability-inclusive employment as an Equity, Diversity, and Inclusion priority.</a:t>
            </a:r>
          </a:p>
          <a:p>
            <a:pPr marL="0" lvl="0" indent="0" algn="l" rtl="0">
              <a:spcBef>
                <a:spcPts val="0"/>
              </a:spcBef>
              <a:spcAft>
                <a:spcPts val="0"/>
              </a:spcAft>
              <a:buNone/>
            </a:pPr>
            <a:endParaRPr lang="en-US" sz="1100" dirty="0">
              <a:solidFill>
                <a:schemeClr val="lt1"/>
              </a:solidFill>
            </a:endParaRPr>
          </a:p>
          <a:p>
            <a:pPr marL="0" lvl="0" indent="0" algn="l" rtl="0">
              <a:spcBef>
                <a:spcPts val="0"/>
              </a:spcBef>
              <a:spcAft>
                <a:spcPts val="0"/>
              </a:spcAft>
              <a:buNone/>
            </a:pPr>
            <a:r>
              <a:rPr lang="en-US" sz="1100" dirty="0">
                <a:solidFill>
                  <a:schemeClr val="lt1"/>
                </a:solidFill>
              </a:rPr>
              <a:t>We recommend adding a reference to an accomplishment to date, if applicable, or highlighting a future opportunity that your participation in the IHTR work has inspired.</a:t>
            </a:r>
          </a:p>
          <a:p>
            <a:pPr marL="0" lvl="0" indent="0" algn="l" rtl="0">
              <a:spcBef>
                <a:spcPts val="0"/>
              </a:spcBef>
              <a:spcAft>
                <a:spcPts val="0"/>
              </a:spcAft>
              <a:buNone/>
            </a:pPr>
            <a:endParaRPr lang="en-US" sz="1100" dirty="0">
              <a:solidFill>
                <a:schemeClr val="lt1"/>
              </a:solidFill>
            </a:endParaRPr>
          </a:p>
          <a:p>
            <a:pPr marL="0" lvl="0" indent="0" algn="l" rtl="0">
              <a:spcBef>
                <a:spcPts val="0"/>
              </a:spcBef>
              <a:spcAft>
                <a:spcPts val="0"/>
              </a:spcAft>
              <a:buNone/>
            </a:pPr>
            <a:r>
              <a:rPr lang="en-US" sz="1100" dirty="0">
                <a:solidFill>
                  <a:schemeClr val="lt1"/>
                </a:solidFill>
              </a:rPr>
              <a:t>This may also be done as a written message, but video is preferred.</a:t>
            </a:r>
            <a:endParaRPr lang="en-US" sz="1100" dirty="0">
              <a:solidFill>
                <a:schemeClr val="dk1"/>
              </a:solidFill>
              <a:highlight>
                <a:srgbClr val="FFFF00"/>
              </a:highlight>
            </a:endParaRPr>
          </a:p>
          <a:p>
            <a:pPr marL="0" indent="0">
              <a:buClr>
                <a:schemeClr val="dk1"/>
              </a:buClr>
              <a:buNone/>
            </a:pPr>
            <a:endParaRPr lang="en-US" dirty="0">
              <a:solidFill>
                <a:schemeClr val="dk1"/>
              </a:solidFill>
            </a:endParaRPr>
          </a:p>
          <a:p>
            <a:pPr marL="0" indent="0">
              <a:buClr>
                <a:schemeClr val="dk1"/>
              </a:buClr>
              <a:buNone/>
            </a:pPr>
            <a:r>
              <a:rPr lang="en-US" dirty="0">
                <a:solidFill>
                  <a:schemeClr val="dk1"/>
                </a:solidFill>
              </a:rPr>
              <a:t>Sample videos available at: [LINK]</a:t>
            </a:r>
          </a:p>
          <a:p>
            <a:pPr marL="0" indent="0">
              <a:buClr>
                <a:schemeClr val="dk1"/>
              </a:buClr>
              <a:buNone/>
            </a:pPr>
            <a:endParaRPr lang="en-US" dirty="0">
              <a:solidFill>
                <a:schemeClr val="dk1"/>
              </a:solidFill>
            </a:endParaRPr>
          </a:p>
          <a:p>
            <a:pPr marL="0" indent="0">
              <a:buClr>
                <a:schemeClr val="dk1"/>
              </a:buClr>
              <a:buNone/>
            </a:pPr>
            <a:r>
              <a:rPr lang="en-US" dirty="0">
                <a:solidFill>
                  <a:schemeClr val="dk1"/>
                </a:solidFill>
              </a:rPr>
              <a:t>Video can touch on any or all of the following points:</a:t>
            </a:r>
          </a:p>
          <a:p>
            <a:pPr marL="171450" indent="-171450">
              <a:buClr>
                <a:schemeClr val="dk1"/>
              </a:buClr>
            </a:pPr>
            <a:r>
              <a:rPr lang="en-US" dirty="0">
                <a:solidFill>
                  <a:schemeClr val="dk1"/>
                </a:solidFill>
              </a:rPr>
              <a:t>Organizational commitment to Equity, Diversity, and Inclusion priorities and organizational strategy</a:t>
            </a:r>
          </a:p>
          <a:p>
            <a:pPr marL="171450" indent="-171450">
              <a:buClr>
                <a:schemeClr val="dk1"/>
              </a:buClr>
            </a:pPr>
            <a:r>
              <a:rPr lang="en-US" dirty="0">
                <a:solidFill>
                  <a:schemeClr val="dk1"/>
                </a:solidFill>
              </a:rPr>
              <a:t>Reference to relevant accomplishments to date (if applicable)</a:t>
            </a:r>
          </a:p>
          <a:p>
            <a:pPr marL="171450" indent="-171450">
              <a:buClr>
                <a:schemeClr val="dk1"/>
              </a:buClr>
            </a:pPr>
            <a:r>
              <a:rPr lang="en-US" dirty="0">
                <a:solidFill>
                  <a:schemeClr val="dk1"/>
                </a:solidFill>
              </a:rPr>
              <a:t>Concept of intentionality — openness to identifying barriers with equity-seeking communities/experts and taking action to address these barriers — acknowledging that it will take time to achieve these goals</a:t>
            </a:r>
          </a:p>
          <a:p>
            <a:pPr marL="171450" indent="-171450">
              <a:buClr>
                <a:schemeClr val="dk1"/>
              </a:buClr>
            </a:pPr>
            <a:r>
              <a:rPr lang="en-US" dirty="0">
                <a:solidFill>
                  <a:schemeClr val="dk1"/>
                </a:solidFill>
              </a:rPr>
              <a:t>Organizationally relevant examples of why disability inclusion is important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de1cffd16_0_13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32de1cffd16_0_133: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SzPts val="1100"/>
              <a:buNone/>
            </a:pPr>
            <a:r>
              <a:rPr lang="en" b="1" dirty="0">
                <a:solidFill>
                  <a:srgbClr val="444746"/>
                </a:solidFill>
                <a:latin typeface="Roboto"/>
                <a:ea typeface="Roboto"/>
                <a:cs typeface="Roboto"/>
                <a:sym typeface="Roboto"/>
              </a:rPr>
              <a:t>Full speaker notes:</a:t>
            </a:r>
            <a:endParaRPr dirty="0">
              <a:solidFill>
                <a:schemeClr val="dk1"/>
              </a:solidFill>
            </a:endParaRPr>
          </a:p>
          <a:p>
            <a:pPr marL="0" lvl="0" indent="0" algn="l" rtl="0">
              <a:spcBef>
                <a:spcPts val="0"/>
              </a:spcBef>
              <a:spcAft>
                <a:spcPts val="0"/>
              </a:spcAft>
              <a:buSzPts val="1100"/>
              <a:buNone/>
            </a:pPr>
            <a:r>
              <a:rPr lang="en" dirty="0">
                <a:solidFill>
                  <a:schemeClr val="dk1"/>
                </a:solidFill>
              </a:rPr>
              <a:t>Let’s start the training by ensuring we share the same understanding of the terms and concepts that we will be using today.</a:t>
            </a:r>
            <a:endParaRPr dirty="0">
              <a:solidFill>
                <a:schemeClr val="dk1"/>
              </a:solidFill>
            </a:endParaRPr>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dirty="0">
                <a:solidFill>
                  <a:srgbClr val="444746"/>
                </a:solidFill>
                <a:latin typeface="Roboto"/>
                <a:ea typeface="Roboto"/>
                <a:cs typeface="Roboto"/>
                <a:sym typeface="Roboto"/>
              </a:rPr>
              <a:t>Full speaker notes:</a:t>
            </a:r>
            <a:endParaRPr dirty="0"/>
          </a:p>
          <a:p>
            <a:pPr marL="0" lvl="0" indent="0" algn="l" rtl="0">
              <a:lnSpc>
                <a:spcPct val="100000"/>
              </a:lnSpc>
              <a:spcBef>
                <a:spcPts val="0"/>
              </a:spcBef>
              <a:spcAft>
                <a:spcPts val="0"/>
              </a:spcAft>
              <a:buSzPts val="1100"/>
              <a:buNone/>
            </a:pPr>
            <a:r>
              <a:rPr lang="en" dirty="0"/>
              <a:t>The first discussion includes </a:t>
            </a:r>
            <a:r>
              <a:rPr lang="en" i="1" dirty="0"/>
              <a:t>Who</a:t>
            </a:r>
            <a:r>
              <a:rPr lang="en" dirty="0"/>
              <a:t> we are talking about.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When we say “job seeker,” we mean a person who is trying to become employed. In this case, we are focused on job seekers with disabilities.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dirty="0">
                <a:solidFill>
                  <a:srgbClr val="444746"/>
                </a:solidFill>
                <a:latin typeface="Roboto"/>
                <a:ea typeface="Roboto"/>
                <a:cs typeface="Roboto"/>
                <a:sym typeface="Roboto"/>
              </a:rPr>
              <a:t>Full speaker notes:</a:t>
            </a:r>
            <a:endParaRPr dirty="0"/>
          </a:p>
          <a:p>
            <a:pPr marL="0" lvl="0" indent="0" algn="l" rtl="0">
              <a:lnSpc>
                <a:spcPct val="100000"/>
              </a:lnSpc>
              <a:spcBef>
                <a:spcPts val="0"/>
              </a:spcBef>
              <a:spcAft>
                <a:spcPts val="0"/>
              </a:spcAft>
              <a:buSzPts val="1100"/>
              <a:buNone/>
            </a:pPr>
            <a:r>
              <a:rPr lang="en" dirty="0"/>
              <a:t>Employees are individuals working at an organization. Working can include paid employment, trainees, and volunteers.</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dirty="0">
                <a:solidFill>
                  <a:srgbClr val="444746"/>
                </a:solidFill>
                <a:latin typeface="Roboto"/>
                <a:ea typeface="Roboto"/>
                <a:cs typeface="Roboto"/>
                <a:sym typeface="Roboto"/>
              </a:rPr>
              <a:t>Full speaker notes:</a:t>
            </a:r>
            <a:endParaRPr dirty="0"/>
          </a:p>
          <a:p>
            <a:pPr marL="0" lvl="0" indent="0" algn="l" rtl="0">
              <a:lnSpc>
                <a:spcPct val="100000"/>
              </a:lnSpc>
              <a:spcBef>
                <a:spcPts val="0"/>
              </a:spcBef>
              <a:spcAft>
                <a:spcPts val="0"/>
              </a:spcAft>
              <a:buSzPts val="1100"/>
              <a:buNone/>
            </a:pPr>
            <a:r>
              <a:rPr lang="en" dirty="0"/>
              <a:t>People leaders are you, the group we are trying to reach with this information. </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 dirty="0"/>
              <a:t>A people leader at an organization is anyone who has an impact on the hiring, training, and retention of staff. This can include team leads, managers, directors, human resource teams, occupational health and safety, equity, diversity and inclusion departments, senior leadership, or others.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28027c037f_0_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28027c037f_0_5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b="1" dirty="0">
                <a:solidFill>
                  <a:srgbClr val="444746"/>
                </a:solidFill>
                <a:latin typeface="Roboto"/>
                <a:ea typeface="Roboto"/>
                <a:cs typeface="Roboto"/>
                <a:sym typeface="Roboto"/>
              </a:rPr>
              <a:t>Full speaker notes: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When we talk about an organization, we mean the employer or the governing body of the entire group of employees.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Through this training, we are working with </a:t>
            </a:r>
            <a:r>
              <a:rPr lang="en" b="1" dirty="0">
                <a:solidFill>
                  <a:schemeClr val="dk1"/>
                </a:solidFill>
              </a:rPr>
              <a:t>people leaders </a:t>
            </a:r>
            <a:r>
              <a:rPr lang="en" dirty="0">
                <a:solidFill>
                  <a:schemeClr val="dk1"/>
                </a:solidFill>
              </a:rPr>
              <a:t>to create employment teams, practices, and </a:t>
            </a:r>
            <a:r>
              <a:rPr lang="en" b="1" dirty="0">
                <a:solidFill>
                  <a:schemeClr val="dk1"/>
                </a:solidFill>
              </a:rPr>
              <a:t>organizations</a:t>
            </a:r>
            <a:r>
              <a:rPr lang="en" b="1" i="1" dirty="0">
                <a:solidFill>
                  <a:schemeClr val="dk1"/>
                </a:solidFill>
              </a:rPr>
              <a:t> </a:t>
            </a:r>
            <a:r>
              <a:rPr lang="en" dirty="0">
                <a:solidFill>
                  <a:schemeClr val="dk1"/>
                </a:solidFill>
              </a:rPr>
              <a:t>that are more inclusive for </a:t>
            </a:r>
            <a:r>
              <a:rPr lang="en" b="1" dirty="0">
                <a:solidFill>
                  <a:schemeClr val="dk1"/>
                </a:solidFill>
              </a:rPr>
              <a:t>job seekers </a:t>
            </a:r>
            <a:r>
              <a:rPr lang="en" dirty="0">
                <a:solidFill>
                  <a:schemeClr val="dk1"/>
                </a:solidFill>
              </a:rPr>
              <a:t>and </a:t>
            </a:r>
            <a:r>
              <a:rPr lang="en" b="1" dirty="0">
                <a:solidFill>
                  <a:schemeClr val="dk1"/>
                </a:solidFill>
              </a:rPr>
              <a:t>employees </a:t>
            </a:r>
            <a:r>
              <a:rPr lang="en" dirty="0">
                <a:solidFill>
                  <a:schemeClr val="dk1"/>
                </a:solidFill>
              </a:rPr>
              <a:t>with disabilities.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28027c037f_0_12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28027c037f_0_12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Clr>
                <a:schemeClr val="dk1"/>
              </a:buClr>
              <a:buNone/>
            </a:pPr>
            <a:r>
              <a:rPr lang="en-US" dirty="0">
                <a:solidFill>
                  <a:srgbClr val="444746"/>
                </a:solidFill>
                <a:latin typeface="Roboto"/>
                <a:ea typeface="Roboto"/>
                <a:cs typeface="Roboto"/>
                <a:sym typeface="Roboto"/>
              </a:rPr>
              <a:t>Disability is a term with many associated definitions, policies, facts, and emotions.</a:t>
            </a:r>
          </a:p>
          <a:p>
            <a:pPr marL="0" indent="0">
              <a:buClr>
                <a:schemeClr val="dk1"/>
              </a:buClr>
              <a:buNone/>
            </a:pPr>
            <a:endParaRPr lang="en-US" dirty="0">
              <a:solidFill>
                <a:srgbClr val="444746"/>
              </a:solidFill>
              <a:latin typeface="Roboto"/>
              <a:ea typeface="Roboto"/>
              <a:cs typeface="Roboto"/>
              <a:sym typeface="Roboto"/>
            </a:endParaRPr>
          </a:p>
          <a:p>
            <a:pPr marL="0" indent="0">
              <a:buClr>
                <a:schemeClr val="dk1"/>
              </a:buClr>
              <a:buNone/>
            </a:pPr>
            <a:r>
              <a:rPr lang="en-US" dirty="0">
                <a:solidFill>
                  <a:srgbClr val="444746"/>
                </a:solidFill>
                <a:latin typeface="Roboto"/>
                <a:ea typeface="Roboto"/>
                <a:cs typeface="Roboto"/>
                <a:sym typeface="Roboto"/>
              </a:rPr>
              <a:t>Before embarking on this training, we want to give some insight into what is included in our discussion of disability in the work context.</a:t>
            </a:r>
          </a:p>
          <a:p>
            <a:pPr marL="0" indent="0">
              <a:buClr>
                <a:schemeClr val="dk1"/>
              </a:buClr>
              <a:buNone/>
            </a:pPr>
            <a:endParaRPr lang="en-US" dirty="0">
              <a:solidFill>
                <a:srgbClr val="444746"/>
              </a:solidFill>
              <a:latin typeface="Roboto"/>
              <a:ea typeface="Roboto"/>
              <a:cs typeface="Roboto"/>
              <a:sym typeface="Roboto"/>
            </a:endParaRPr>
          </a:p>
          <a:p>
            <a:pPr marL="0" indent="0">
              <a:buClr>
                <a:schemeClr val="dk1"/>
              </a:buClr>
              <a:buNone/>
            </a:pPr>
            <a:r>
              <a:rPr lang="en-US" dirty="0">
                <a:solidFill>
                  <a:srgbClr val="444746"/>
                </a:solidFill>
                <a:latin typeface="Roboto"/>
                <a:ea typeface="Roboto"/>
                <a:cs typeface="Roboto"/>
                <a:sym typeface="Roboto"/>
              </a:rPr>
              <a:t>There are a number of considerations, but before we dive in, let’s hear from Maggie.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a:extLst>
            <a:ext uri="{FF2B5EF4-FFF2-40B4-BE49-F238E27FC236}">
              <a16:creationId xmlns:a16="http://schemas.microsoft.com/office/drawing/2014/main" id="{9964F6F7-B72D-CF30-A72D-147AD4262B3B}"/>
            </a:ext>
          </a:extLst>
        </p:cNvPr>
        <p:cNvGrpSpPr/>
        <p:nvPr/>
      </p:nvGrpSpPr>
      <p:grpSpPr>
        <a:xfrm>
          <a:off x="0" y="0"/>
          <a:ext cx="0" cy="0"/>
          <a:chOff x="0" y="0"/>
          <a:chExt cx="0" cy="0"/>
        </a:xfrm>
      </p:grpSpPr>
      <p:sp>
        <p:nvSpPr>
          <p:cNvPr id="1154" name="Google Shape;1154;g2877138def5_0_46:notes">
            <a:extLst>
              <a:ext uri="{FF2B5EF4-FFF2-40B4-BE49-F238E27FC236}">
                <a16:creationId xmlns:a16="http://schemas.microsoft.com/office/drawing/2014/main" id="{2B12EFB6-4358-4850-3936-83C482D7633B}"/>
              </a:ext>
            </a:extLst>
          </p:cNvPr>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877138def5_0_46:notes">
            <a:extLst>
              <a:ext uri="{FF2B5EF4-FFF2-40B4-BE49-F238E27FC236}">
                <a16:creationId xmlns:a16="http://schemas.microsoft.com/office/drawing/2014/main" id="{A913361C-E127-98F5-0639-DB6019CC009D}"/>
              </a:ext>
            </a:extLst>
          </p:cNvPr>
          <p:cNvSpPr txBox="1">
            <a:spLocks noGrp="1"/>
          </p:cNvSpPr>
          <p:nvPr>
            <p:ph type="body" idx="1"/>
          </p:nvPr>
        </p:nvSpPr>
        <p:spPr>
          <a:xfrm>
            <a:off x="701040" y="4415790"/>
            <a:ext cx="5608320" cy="4183380"/>
          </a:xfrm>
          <a:prstGeom prst="rect">
            <a:avLst/>
          </a:prstGeom>
        </p:spPr>
        <p:txBody>
          <a:bodyPr spcFirstLastPara="1" wrap="square" lIns="93156" tIns="93156" rIns="93156" bIns="93156" anchor="t" anchorCtr="0">
            <a:noAutofit/>
          </a:bodyPr>
          <a:lstStyle/>
          <a:p>
            <a:pPr marL="0" indent="0">
              <a:lnSpc>
                <a:spcPct val="90000"/>
              </a:lnSpc>
              <a:spcBef>
                <a:spcPts val="764"/>
              </a:spcBef>
              <a:buClr>
                <a:schemeClr val="dk1"/>
              </a:buClr>
              <a:buNone/>
            </a:pPr>
            <a:r>
              <a:rPr lang="en-US" sz="1300" b="1" dirty="0"/>
              <a:t>Full speaker notes:</a:t>
            </a:r>
          </a:p>
          <a:p>
            <a:pPr marL="0" indent="0">
              <a:lnSpc>
                <a:spcPct val="90000"/>
              </a:lnSpc>
              <a:spcBef>
                <a:spcPts val="764"/>
              </a:spcBef>
              <a:buClr>
                <a:schemeClr val="dk1"/>
              </a:buClr>
              <a:buNone/>
            </a:pPr>
            <a:r>
              <a:rPr lang="en-US" sz="1300" dirty="0"/>
              <a:t>Maggie works in an acute care hospital and has visible and invisible disabilities. She shared with us about the diversity of disabilities and the need to recognize that each person is unique. Keep this in mind as we discuss our employment practices.</a:t>
            </a:r>
            <a:endParaRPr sz="1300" dirty="0"/>
          </a:p>
        </p:txBody>
      </p:sp>
    </p:spTree>
    <p:extLst>
      <p:ext uri="{BB962C8B-B14F-4D97-AF65-F5344CB8AC3E}">
        <p14:creationId xmlns:p14="http://schemas.microsoft.com/office/powerpoint/2010/main" val="2555601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B009C6ED-4CCA-8AD8-F853-13A2895BB372}"/>
            </a:ext>
          </a:extLst>
        </p:cNvPr>
        <p:cNvGrpSpPr/>
        <p:nvPr/>
      </p:nvGrpSpPr>
      <p:grpSpPr>
        <a:xfrm>
          <a:off x="0" y="0"/>
          <a:ext cx="0" cy="0"/>
          <a:chOff x="0" y="0"/>
          <a:chExt cx="0" cy="0"/>
        </a:xfrm>
      </p:grpSpPr>
      <p:sp>
        <p:nvSpPr>
          <p:cNvPr id="105" name="Google Shape;105;p1:notes">
            <a:extLst>
              <a:ext uri="{FF2B5EF4-FFF2-40B4-BE49-F238E27FC236}">
                <a16:creationId xmlns:a16="http://schemas.microsoft.com/office/drawing/2014/main" id="{AAAF5048-AE92-1E35-FE9C-F2B555CB9E1A}"/>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1:notes">
            <a:extLst>
              <a:ext uri="{FF2B5EF4-FFF2-40B4-BE49-F238E27FC236}">
                <a16:creationId xmlns:a16="http://schemas.microsoft.com/office/drawing/2014/main" id="{35A9026B-2772-6643-48BA-30E42B13BE2C}"/>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None/>
            </a:pPr>
            <a:r>
              <a:rPr lang="en-US" dirty="0"/>
              <a:t>Delete this slide before presenting. </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27479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28027c037f_0_18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28027c037f_0_18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b="1" dirty="0">
                <a:solidFill>
                  <a:srgbClr val="444746"/>
                </a:solidFill>
                <a:latin typeface="+mn-lt"/>
                <a:ea typeface="Roboto"/>
                <a:cs typeface="Roboto"/>
                <a:sym typeface="Roboto"/>
              </a:rPr>
              <a:t>Full speaker notes:</a:t>
            </a:r>
          </a:p>
          <a:p>
            <a:pPr marL="0" indent="0">
              <a:buNone/>
            </a:pPr>
            <a:r>
              <a:rPr lang="en-US" dirty="0">
                <a:solidFill>
                  <a:srgbClr val="444746"/>
                </a:solidFill>
                <a:latin typeface="+mn-lt"/>
                <a:ea typeface="Roboto"/>
                <a:cs typeface="Roboto"/>
                <a:sym typeface="Roboto"/>
              </a:rPr>
              <a:t>First, we are working with a social model of disability. In the more traditional biomedical model, a disability exists within an individual, and symptoms or personal abilities determine their capacity to participate in their lived physical, social, and productive environments. </a:t>
            </a:r>
          </a:p>
          <a:p>
            <a:pPr marL="0" indent="0">
              <a:buNone/>
            </a:pPr>
            <a:r>
              <a:rPr lang="en-US" dirty="0">
                <a:solidFill>
                  <a:srgbClr val="444746"/>
                </a:solidFill>
                <a:latin typeface="+mn-lt"/>
                <a:ea typeface="Roboto"/>
                <a:cs typeface="Roboto"/>
                <a:sym typeface="Roboto"/>
              </a:rPr>
              <a:t>In a social model of disability, each person exists in the world in their own way. It is spaces, environments, attitudes, and discrimination that are dis-</a:t>
            </a:r>
            <a:r>
              <a:rPr lang="en-US" dirty="0" err="1">
                <a:solidFill>
                  <a:srgbClr val="444746"/>
                </a:solidFill>
                <a:latin typeface="+mn-lt"/>
                <a:ea typeface="Roboto"/>
                <a:cs typeface="Roboto"/>
                <a:sym typeface="Roboto"/>
              </a:rPr>
              <a:t>abling</a:t>
            </a:r>
            <a:r>
              <a:rPr lang="en-US" dirty="0">
                <a:solidFill>
                  <a:srgbClr val="444746"/>
                </a:solidFill>
                <a:latin typeface="+mn-lt"/>
                <a:ea typeface="Roboto"/>
                <a:cs typeface="Roboto"/>
                <a:sym typeface="Roboto"/>
              </a:rPr>
              <a:t> by creating barriers to their participation. In this model, rather than focusing on “fixing” an individual, we focus on creating work, life, and community spaces where all people can fit.</a:t>
            </a:r>
          </a:p>
          <a:p>
            <a:pPr marL="0" indent="0">
              <a:buNone/>
            </a:pPr>
            <a:endParaRPr lang="en-US" dirty="0">
              <a:solidFill>
                <a:srgbClr val="444746"/>
              </a:solidFill>
              <a:latin typeface="+mn-lt"/>
              <a:ea typeface="Roboto"/>
              <a:cs typeface="Roboto"/>
              <a:sym typeface="Roboto"/>
            </a:endParaRPr>
          </a:p>
          <a:p>
            <a:pPr marL="0" indent="0">
              <a:buNone/>
            </a:pPr>
            <a:r>
              <a:rPr lang="en-US" b="1" dirty="0">
                <a:solidFill>
                  <a:srgbClr val="444746"/>
                </a:solidFill>
                <a:latin typeface="+mn-lt"/>
                <a:ea typeface="Roboto"/>
                <a:cs typeface="Roboto"/>
                <a:sym typeface="Roboto"/>
              </a:rPr>
              <a:t>Point-form speaker notes:</a:t>
            </a:r>
          </a:p>
          <a:p>
            <a:pPr marL="0" indent="0">
              <a:buNone/>
            </a:pPr>
            <a:r>
              <a:rPr lang="en-US" dirty="0">
                <a:solidFill>
                  <a:srgbClr val="444746"/>
                </a:solidFill>
                <a:latin typeface="+mn-lt"/>
                <a:ea typeface="Roboto"/>
                <a:cs typeface="Roboto"/>
                <a:sym typeface="Roboto"/>
              </a:rPr>
              <a:t>Social model of disability</a:t>
            </a:r>
          </a:p>
          <a:p>
            <a:pPr marL="483306" indent="-312135">
              <a:buClr>
                <a:srgbClr val="444746"/>
              </a:buClr>
              <a:buSzPts val="1050"/>
              <a:buFont typeface="Roboto"/>
              <a:buChar char="-"/>
            </a:pPr>
            <a:r>
              <a:rPr lang="en-US" dirty="0">
                <a:solidFill>
                  <a:srgbClr val="444746"/>
                </a:solidFill>
                <a:latin typeface="+mn-lt"/>
                <a:ea typeface="Roboto"/>
                <a:cs typeface="Roboto"/>
                <a:sym typeface="Roboto"/>
              </a:rPr>
              <a:t>Each person exists in the world in their own way.</a:t>
            </a:r>
          </a:p>
          <a:p>
            <a:pPr marL="483306" indent="-312135">
              <a:buClr>
                <a:srgbClr val="444746"/>
              </a:buClr>
              <a:buSzPts val="1050"/>
              <a:buFont typeface="Roboto"/>
              <a:buChar char="-"/>
            </a:pPr>
            <a:r>
              <a:rPr lang="en-US" dirty="0">
                <a:solidFill>
                  <a:srgbClr val="444746"/>
                </a:solidFill>
                <a:latin typeface="+mn-lt"/>
                <a:ea typeface="Roboto"/>
                <a:cs typeface="Roboto"/>
                <a:sym typeface="Roboto"/>
              </a:rPr>
              <a:t>Environments, space, attitudes, and policies can dis-able people by creating barriers to participation.</a:t>
            </a:r>
          </a:p>
          <a:p>
            <a:pPr marL="483306" indent="-312135">
              <a:buClr>
                <a:srgbClr val="444746"/>
              </a:buClr>
              <a:buSzPts val="1050"/>
              <a:buFont typeface="Roboto"/>
              <a:buChar char="-"/>
            </a:pPr>
            <a:r>
              <a:rPr lang="en-US" dirty="0">
                <a:solidFill>
                  <a:srgbClr val="444746"/>
                </a:solidFill>
                <a:latin typeface="+mn-lt"/>
                <a:ea typeface="Roboto"/>
                <a:cs typeface="Roboto"/>
                <a:sym typeface="Roboto"/>
              </a:rPr>
              <a:t>Rather than fixing an individual, we focus on adjusting society to include everyone.</a:t>
            </a:r>
          </a:p>
          <a:p>
            <a:pPr marL="171171" indent="0">
              <a:buClr>
                <a:srgbClr val="444746"/>
              </a:buClr>
              <a:buSzPts val="1050"/>
              <a:buFont typeface="Roboto"/>
              <a:buNone/>
            </a:pPr>
            <a:endParaRPr lang="en-US" dirty="0">
              <a:solidFill>
                <a:srgbClr val="444746"/>
              </a:solidFill>
              <a:latin typeface="+mn-lt"/>
              <a:ea typeface="Roboto"/>
              <a:cs typeface="Roboto"/>
              <a:sym typeface="Roboto"/>
            </a:endParaRPr>
          </a:p>
          <a:p>
            <a:pPr marL="0" marR="0" indent="0" algn="l" rtl="0">
              <a:lnSpc>
                <a:spcPct val="100000"/>
              </a:lnSpc>
              <a:spcBef>
                <a:spcPts val="0"/>
              </a:spcBef>
              <a:spcAft>
                <a:spcPts val="0"/>
              </a:spcAft>
              <a:buClr>
                <a:srgbClr val="000000"/>
              </a:buClr>
              <a:buSzPts val="1100"/>
              <a:buFont typeface="Arial"/>
              <a:buNone/>
            </a:pPr>
            <a:r>
              <a:rPr lang="en-US" sz="1100" b="1" i="0" u="none" strike="noStrike" cap="none" dirty="0">
                <a:solidFill>
                  <a:srgbClr val="444746"/>
                </a:solidFill>
                <a:latin typeface="+mn-lt"/>
                <a:ea typeface="Roboto"/>
                <a:cs typeface="Roboto"/>
                <a:sym typeface="Roboto"/>
              </a:rPr>
              <a:t>Reference:</a:t>
            </a:r>
          </a:p>
          <a:p>
            <a:pPr marL="0" marR="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444746"/>
                </a:solidFill>
                <a:latin typeface="+mn-lt"/>
                <a:ea typeface="Roboto"/>
                <a:cs typeface="Roboto"/>
                <a:sym typeface="Roboto"/>
              </a:rPr>
              <a:t>Ontario Human Rights Commission: Policy on ableism and discrimination based on disability. (2016). </a:t>
            </a:r>
            <a:r>
              <a:rPr lang="en-US" sz="1100" b="0" i="1" u="none" strike="noStrike" cap="none" dirty="0">
                <a:solidFill>
                  <a:srgbClr val="444746"/>
                </a:solidFill>
                <a:latin typeface="+mn-lt"/>
                <a:ea typeface="Roboto"/>
                <a:cs typeface="Roboto"/>
                <a:sym typeface="Roboto"/>
              </a:rPr>
              <a:t>2 What is disability: 2.4 Evolving legal definition of disability. </a:t>
            </a:r>
            <a:r>
              <a:rPr lang="en-US" sz="1100" b="0" i="0" u="none" strike="noStrike" cap="none" dirty="0">
                <a:solidFill>
                  <a:srgbClr val="444746"/>
                </a:solidFill>
                <a:latin typeface="+mn-lt"/>
                <a:ea typeface="Roboto"/>
                <a:cs typeface="Roboto"/>
                <a:sym typeface="Roboto"/>
              </a:rPr>
              <a:t>Retrieved from the Ontario Human Rights Commission website: https://www3.ohrc.on.ca/en/policy-ableism-and-discrimination-based-disability/2-what-disability </a:t>
            </a:r>
          </a:p>
          <a:p>
            <a:pPr marL="0" marR="0" indent="0" algn="l" rtl="0">
              <a:lnSpc>
                <a:spcPct val="100000"/>
              </a:lnSpc>
              <a:spcBef>
                <a:spcPts val="0"/>
              </a:spcBef>
              <a:spcAft>
                <a:spcPts val="0"/>
              </a:spcAft>
              <a:buClr>
                <a:srgbClr val="000000"/>
              </a:buClr>
              <a:buSzPts val="1100"/>
              <a:buFont typeface="Arial"/>
              <a:buNone/>
            </a:pPr>
            <a:endParaRPr lang="en-US" sz="1100" b="0" i="0" u="none" strike="noStrike" cap="none" dirty="0">
              <a:solidFill>
                <a:srgbClr val="444746"/>
              </a:solidFill>
              <a:latin typeface="+mn-lt"/>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28027c037f_0_17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28027c037f_0_17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en" b="1" dirty="0">
                <a:solidFill>
                  <a:srgbClr val="444746"/>
                </a:solidFill>
                <a:latin typeface="Roboto"/>
                <a:ea typeface="Roboto"/>
                <a:cs typeface="Roboto"/>
                <a:sym typeface="Roboto"/>
              </a:rPr>
              <a:t>Full speaker notes:</a:t>
            </a:r>
            <a:endParaRPr b="1" dirty="0">
              <a:solidFill>
                <a:srgbClr val="444746"/>
              </a:solidFill>
              <a:latin typeface="Roboto"/>
              <a:ea typeface="Roboto"/>
              <a:cs typeface="Roboto"/>
              <a:sym typeface="Roboto"/>
            </a:endParaRPr>
          </a:p>
          <a:p>
            <a:pPr marL="0" lvl="0" indent="0" algn="l" rtl="0">
              <a:spcBef>
                <a:spcPts val="0"/>
              </a:spcBef>
              <a:spcAft>
                <a:spcPts val="0"/>
              </a:spcAft>
              <a:buNone/>
            </a:pPr>
            <a:r>
              <a:rPr lang="en" dirty="0">
                <a:solidFill>
                  <a:srgbClr val="444746"/>
                </a:solidFill>
                <a:latin typeface="Roboto"/>
                <a:ea typeface="Roboto"/>
                <a:cs typeface="Roboto"/>
                <a:sym typeface="Roboto"/>
              </a:rPr>
              <a:t>Given the social model of disability, we note that there </a:t>
            </a:r>
            <a:r>
              <a:rPr lang="en" u="sng" dirty="0">
                <a:solidFill>
                  <a:srgbClr val="444746"/>
                </a:solidFill>
                <a:latin typeface="Roboto"/>
                <a:ea typeface="Roboto"/>
                <a:cs typeface="Roboto"/>
                <a:sym typeface="Roboto"/>
              </a:rPr>
              <a:t>are </a:t>
            </a:r>
            <a:r>
              <a:rPr lang="en" dirty="0">
                <a:solidFill>
                  <a:srgbClr val="444746"/>
                </a:solidFill>
                <a:latin typeface="Roboto"/>
                <a:ea typeface="Roboto"/>
                <a:cs typeface="Roboto"/>
                <a:sym typeface="Roboto"/>
              </a:rPr>
              <a:t>certain presentations of ability and disability that can be considered when planning for accommodation and inclusion. These are far ranging, and can include workers with mobility impairments, those who have deafness or hard of hearing, blind or low vision, other sensory disabilities, neurodiversities (including ID/DD, ASD, ADHD), mental health conditions (including depression and anxiety), and chronic conditions like long COVID or fibromyalgia.</a:t>
            </a:r>
            <a:endParaRPr dirty="0">
              <a:solidFill>
                <a:srgbClr val="444746"/>
              </a:solidFill>
              <a:latin typeface="Roboto"/>
              <a:ea typeface="Roboto"/>
              <a:cs typeface="Roboto"/>
              <a:sym typeface="Roboto"/>
            </a:endParaRPr>
          </a:p>
          <a:p>
            <a:pPr marL="0" lvl="0" indent="0" algn="l" rtl="0">
              <a:spcBef>
                <a:spcPts val="0"/>
              </a:spcBef>
              <a:spcAft>
                <a:spcPts val="0"/>
              </a:spcAft>
              <a:buNone/>
            </a:pPr>
            <a:endParaRPr dirty="0">
              <a:solidFill>
                <a:srgbClr val="444746"/>
              </a:solidFill>
              <a:latin typeface="Roboto"/>
              <a:ea typeface="Roboto"/>
              <a:cs typeface="Roboto"/>
              <a:sym typeface="Roboto"/>
            </a:endParaRPr>
          </a:p>
          <a:p>
            <a:pPr marL="0" lvl="0" indent="0" algn="l" rtl="0">
              <a:spcBef>
                <a:spcPts val="0"/>
              </a:spcBef>
              <a:spcAft>
                <a:spcPts val="0"/>
              </a:spcAft>
              <a:buNone/>
            </a:pPr>
            <a:r>
              <a:rPr lang="en" dirty="0">
                <a:solidFill>
                  <a:srgbClr val="444746"/>
                </a:solidFill>
                <a:latin typeface="Roboto"/>
                <a:ea typeface="Roboto"/>
                <a:cs typeface="Roboto"/>
                <a:sym typeface="Roboto"/>
              </a:rPr>
              <a:t>It is important to understand that one’s disability presentation or characteristics will contribute to their work style, but we cannot assume that all individuals with a similar presentation or diagnosis will need or want the same things. </a:t>
            </a:r>
            <a:endParaRPr dirty="0">
              <a:solidFill>
                <a:srgbClr val="444746"/>
              </a:solidFill>
              <a:latin typeface="Roboto"/>
              <a:ea typeface="Roboto"/>
              <a:cs typeface="Roboto"/>
              <a:sym typeface="Roboto"/>
            </a:endParaRPr>
          </a:p>
          <a:p>
            <a:pPr marL="0" lvl="0" indent="0" algn="l" rtl="0">
              <a:spcBef>
                <a:spcPts val="0"/>
              </a:spcBef>
              <a:spcAft>
                <a:spcPts val="0"/>
              </a:spcAft>
              <a:buNone/>
            </a:pPr>
            <a:endParaRPr dirty="0">
              <a:solidFill>
                <a:srgbClr val="444746"/>
              </a:solidFill>
              <a:latin typeface="Roboto"/>
              <a:ea typeface="Roboto"/>
              <a:cs typeface="Roboto"/>
              <a:sym typeface="Roboto"/>
            </a:endParaRPr>
          </a:p>
          <a:p>
            <a:pPr marL="0" lvl="0" indent="0" algn="l" rtl="0">
              <a:spcBef>
                <a:spcPts val="0"/>
              </a:spcBef>
              <a:spcAft>
                <a:spcPts val="0"/>
              </a:spcAft>
              <a:buNone/>
            </a:pPr>
            <a:r>
              <a:rPr lang="en" b="1" dirty="0">
                <a:solidFill>
                  <a:srgbClr val="444746"/>
                </a:solidFill>
                <a:latin typeface="Roboto"/>
                <a:ea typeface="Roboto"/>
                <a:cs typeface="Roboto"/>
                <a:sym typeface="Roboto"/>
              </a:rPr>
              <a:t>Point-form speaker notes:</a:t>
            </a:r>
            <a:endParaRPr b="1"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There </a:t>
            </a:r>
            <a:r>
              <a:rPr lang="en" u="sng" dirty="0">
                <a:solidFill>
                  <a:srgbClr val="444746"/>
                </a:solidFill>
                <a:latin typeface="Roboto"/>
                <a:ea typeface="Roboto"/>
                <a:cs typeface="Roboto"/>
                <a:sym typeface="Roboto"/>
              </a:rPr>
              <a:t>are </a:t>
            </a:r>
            <a:r>
              <a:rPr lang="en" dirty="0">
                <a:solidFill>
                  <a:srgbClr val="444746"/>
                </a:solidFill>
                <a:latin typeface="Roboto"/>
                <a:ea typeface="Roboto"/>
                <a:cs typeface="Roboto"/>
                <a:sym typeface="Roboto"/>
              </a:rPr>
              <a:t>certain presentations of ability and disability that can be considered when planning for accommodation and inclusion.</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These can include physical, sensory, neurological, developmental, cognitive, mental, and emotional involvement.</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It is important to understand that one’s disability presentation or characteristics will contribute to their work style, but we cannot assume that all individuals with a similar presentation or diagnosis will need or want the same things.</a:t>
            </a:r>
            <a:endParaRPr dirty="0">
              <a:solidFill>
                <a:srgbClr val="444746"/>
              </a:solidFill>
              <a:latin typeface="Roboto"/>
              <a:ea typeface="Roboto"/>
              <a:cs typeface="Roboto"/>
              <a:sym typeface="Roboto"/>
            </a:endParaRPr>
          </a:p>
          <a:p>
            <a:pPr marL="0" lvl="0" indent="0" algn="l" rtl="0">
              <a:spcBef>
                <a:spcPts val="0"/>
              </a:spcBef>
              <a:spcAft>
                <a:spcPts val="0"/>
              </a:spcAft>
              <a:buNone/>
            </a:pPr>
            <a:endParaRPr b="1" dirty="0">
              <a:solidFill>
                <a:srgbClr val="444746"/>
              </a:solidFill>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28027c037f_0_16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28027c037f_0_16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en" b="1" dirty="0">
                <a:solidFill>
                  <a:srgbClr val="444746"/>
                </a:solidFill>
                <a:latin typeface="Roboto"/>
                <a:ea typeface="Roboto"/>
                <a:cs typeface="Roboto"/>
                <a:sym typeface="Roboto"/>
              </a:rPr>
              <a:t>Full speaker notes:</a:t>
            </a:r>
            <a:endParaRPr b="1" dirty="0">
              <a:solidFill>
                <a:srgbClr val="444746"/>
              </a:solidFill>
              <a:latin typeface="Roboto"/>
              <a:ea typeface="Roboto"/>
              <a:cs typeface="Roboto"/>
              <a:sym typeface="Roboto"/>
            </a:endParaRPr>
          </a:p>
          <a:p>
            <a:pPr marL="0" lvl="0" indent="0" algn="l" rtl="0">
              <a:spcBef>
                <a:spcPts val="0"/>
              </a:spcBef>
              <a:spcAft>
                <a:spcPts val="0"/>
              </a:spcAft>
              <a:buNone/>
            </a:pPr>
            <a:r>
              <a:rPr lang="en" dirty="0">
                <a:solidFill>
                  <a:srgbClr val="444746"/>
                </a:solidFill>
                <a:latin typeface="Roboto"/>
                <a:ea typeface="Roboto"/>
                <a:cs typeface="Roboto"/>
                <a:sym typeface="Roboto"/>
              </a:rPr>
              <a:t>Another consideration when working with employees with disabilities is their time-based needs. Some disabilities are chronic or long-term, while others are episodic, with needs that can ebb and flow over time. Some employees will enter their job with a disability that has been present since birth while others may have acquired it prior to or during their employment. Some disabilities will progress over time; others might remain fairly stable with similar needs. </a:t>
            </a:r>
            <a:endParaRPr dirty="0">
              <a:solidFill>
                <a:srgbClr val="444746"/>
              </a:solidFill>
              <a:latin typeface="Roboto"/>
              <a:ea typeface="Roboto"/>
              <a:cs typeface="Roboto"/>
              <a:sym typeface="Roboto"/>
            </a:endParaRPr>
          </a:p>
          <a:p>
            <a:pPr marL="0" lvl="0" indent="0" algn="l" rtl="0">
              <a:spcBef>
                <a:spcPts val="0"/>
              </a:spcBef>
              <a:spcAft>
                <a:spcPts val="0"/>
              </a:spcAft>
              <a:buNone/>
            </a:pPr>
            <a:endParaRPr dirty="0">
              <a:solidFill>
                <a:srgbClr val="444746"/>
              </a:solidFill>
              <a:latin typeface="Roboto"/>
              <a:ea typeface="Roboto"/>
              <a:cs typeface="Roboto"/>
              <a:sym typeface="Roboto"/>
            </a:endParaRPr>
          </a:p>
          <a:p>
            <a:pPr marL="0" lvl="0" indent="0" algn="l" rtl="0">
              <a:spcBef>
                <a:spcPts val="0"/>
              </a:spcBef>
              <a:spcAft>
                <a:spcPts val="0"/>
              </a:spcAft>
              <a:buNone/>
            </a:pPr>
            <a:r>
              <a:rPr lang="en" dirty="0">
                <a:solidFill>
                  <a:srgbClr val="444746"/>
                </a:solidFill>
                <a:latin typeface="Roboto"/>
                <a:ea typeface="Roboto"/>
                <a:cs typeface="Roboto"/>
                <a:sym typeface="Roboto"/>
              </a:rPr>
              <a:t>Disability is a big picture. It is essential to consider the needs of the employee that is before you and not make assumptions on what you think they do/will need and when and how they will need/want that.</a:t>
            </a:r>
            <a:endParaRPr dirty="0">
              <a:solidFill>
                <a:srgbClr val="444746"/>
              </a:solidFill>
              <a:latin typeface="Roboto"/>
              <a:ea typeface="Roboto"/>
              <a:cs typeface="Roboto"/>
              <a:sym typeface="Roboto"/>
            </a:endParaRPr>
          </a:p>
          <a:p>
            <a:pPr marL="0" lvl="0" indent="0" algn="l" rtl="0">
              <a:spcBef>
                <a:spcPts val="0"/>
              </a:spcBef>
              <a:spcAft>
                <a:spcPts val="0"/>
              </a:spcAft>
              <a:buNone/>
            </a:pPr>
            <a:endParaRPr dirty="0">
              <a:solidFill>
                <a:srgbClr val="444746"/>
              </a:solidFill>
              <a:latin typeface="Roboto"/>
              <a:ea typeface="Roboto"/>
              <a:cs typeface="Roboto"/>
              <a:sym typeface="Roboto"/>
            </a:endParaRPr>
          </a:p>
          <a:p>
            <a:pPr marL="0" lvl="0" indent="0" algn="l" rtl="0">
              <a:spcBef>
                <a:spcPts val="0"/>
              </a:spcBef>
              <a:spcAft>
                <a:spcPts val="0"/>
              </a:spcAft>
              <a:buNone/>
            </a:pPr>
            <a:r>
              <a:rPr lang="en" b="1" dirty="0">
                <a:solidFill>
                  <a:srgbClr val="444746"/>
                </a:solidFill>
                <a:latin typeface="Roboto"/>
                <a:ea typeface="Roboto"/>
                <a:cs typeface="Roboto"/>
                <a:sym typeface="Roboto"/>
              </a:rPr>
              <a:t>Point-form speaker notes:</a:t>
            </a:r>
            <a:endParaRPr b="1"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Disabilities can also follow different timeframes. </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They can be chronic, long-term, or episodic.</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An employee can enter their job with a disability or it can be acquired during their employment.</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A disability can progress over time or remain fairly stable with similar needs. </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Do not make assumptions of needs.</a:t>
            </a:r>
            <a:endParaRPr dirty="0">
              <a:solidFill>
                <a:srgbClr val="444746"/>
              </a:solidFill>
              <a:latin typeface="Roboto"/>
              <a:ea typeface="Roboto"/>
              <a:cs typeface="Roboto"/>
              <a:sym typeface="Roboto"/>
            </a:endParaRPr>
          </a:p>
          <a:p>
            <a:pPr marL="0" lvl="0" indent="0" algn="l" rtl="0">
              <a:spcBef>
                <a:spcPts val="0"/>
              </a:spcBef>
              <a:spcAft>
                <a:spcPts val="0"/>
              </a:spcAft>
              <a:buNone/>
            </a:pPr>
            <a:endParaRPr dirty="0">
              <a:solidFill>
                <a:srgbClr val="444746"/>
              </a:solidFill>
              <a:latin typeface="Roboto"/>
              <a:ea typeface="Roboto"/>
              <a:cs typeface="Roboto"/>
              <a:sym typeface="Roboto"/>
            </a:endParaRPr>
          </a:p>
          <a:p>
            <a:pPr marL="0" lvl="0" indent="0" algn="l" rtl="0">
              <a:spcBef>
                <a:spcPts val="0"/>
              </a:spcBef>
              <a:spcAft>
                <a:spcPts val="0"/>
              </a:spcAft>
              <a:buNone/>
            </a:pPr>
            <a:endParaRPr b="1" dirty="0">
              <a:solidFill>
                <a:srgbClr val="444746"/>
              </a:solidFill>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28027c037f_0_1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28027c037f_0_14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Clr>
                <a:schemeClr val="dk1"/>
              </a:buClr>
              <a:buNone/>
            </a:pPr>
            <a:r>
              <a:rPr lang="en-US" b="1" dirty="0">
                <a:solidFill>
                  <a:srgbClr val="444746"/>
                </a:solidFill>
                <a:latin typeface="+mn-lt"/>
                <a:ea typeface="Roboto"/>
                <a:cs typeface="Roboto"/>
                <a:sym typeface="Roboto"/>
              </a:rPr>
              <a:t>Full speaker notes:</a:t>
            </a:r>
          </a:p>
          <a:p>
            <a:pPr marL="0" indent="0">
              <a:buNone/>
            </a:pPr>
            <a:r>
              <a:rPr lang="en-US" dirty="0">
                <a:solidFill>
                  <a:srgbClr val="444746"/>
                </a:solidFill>
                <a:latin typeface="+mn-lt"/>
                <a:ea typeface="Roboto"/>
                <a:cs typeface="Roboto"/>
                <a:sym typeface="Roboto"/>
              </a:rPr>
              <a:t>With all this information on how we frame disability in the work context, what is the employer’s or people leader’s role? </a:t>
            </a:r>
          </a:p>
          <a:p>
            <a:pPr marL="0" indent="0">
              <a:buNone/>
            </a:pPr>
            <a:endParaRPr lang="en-US" dirty="0">
              <a:solidFill>
                <a:srgbClr val="444746"/>
              </a:solidFill>
              <a:latin typeface="+mn-lt"/>
              <a:ea typeface="Roboto"/>
              <a:cs typeface="Roboto"/>
              <a:sym typeface="Roboto"/>
            </a:endParaRPr>
          </a:p>
          <a:p>
            <a:pPr marL="0" indent="0">
              <a:buNone/>
            </a:pPr>
            <a:r>
              <a:rPr lang="en-US" dirty="0">
                <a:solidFill>
                  <a:srgbClr val="444746"/>
                </a:solidFill>
                <a:latin typeface="+mn-lt"/>
                <a:ea typeface="Roboto"/>
                <a:cs typeface="Roboto"/>
                <a:sym typeface="Roboto"/>
              </a:rPr>
              <a:t>It is not our role to diagnose, assume needs, or pass judgement. Our role, as will be highlighted through this training, is to work with our employees to help them accomplish their best work in the role for which they are employed. This might include accommodations, flexibility, and consideration of new or alternate ways of doing things, and our team will be better for it!</a:t>
            </a:r>
          </a:p>
          <a:p>
            <a:pPr marL="0" indent="0">
              <a:buNone/>
            </a:pPr>
            <a:endParaRPr lang="en-US" dirty="0">
              <a:solidFill>
                <a:srgbClr val="444746"/>
              </a:solidFill>
              <a:latin typeface="+mn-lt"/>
              <a:ea typeface="Roboto"/>
              <a:cs typeface="Roboto"/>
              <a:sym typeface="Roboto"/>
            </a:endParaRPr>
          </a:p>
          <a:p>
            <a:pPr marL="0" indent="0">
              <a:buClr>
                <a:schemeClr val="dk1"/>
              </a:buClr>
              <a:buNone/>
            </a:pPr>
            <a:r>
              <a:rPr lang="en-US" b="1" dirty="0">
                <a:solidFill>
                  <a:srgbClr val="444746"/>
                </a:solidFill>
                <a:latin typeface="+mn-lt"/>
                <a:ea typeface="Roboto"/>
                <a:cs typeface="Roboto"/>
                <a:sym typeface="Roboto"/>
              </a:rPr>
              <a:t>Point-form speaker notes:</a:t>
            </a:r>
          </a:p>
          <a:p>
            <a:pPr marL="483306" indent="-312135">
              <a:buClr>
                <a:srgbClr val="444746"/>
              </a:buClr>
              <a:buSzPts val="1050"/>
              <a:buFont typeface="Roboto"/>
              <a:buChar char="-"/>
            </a:pPr>
            <a:r>
              <a:rPr lang="en-US" dirty="0">
                <a:solidFill>
                  <a:srgbClr val="444746"/>
                </a:solidFill>
                <a:latin typeface="+mn-lt"/>
                <a:ea typeface="Roboto"/>
                <a:cs typeface="Roboto"/>
                <a:sym typeface="Roboto"/>
              </a:rPr>
              <a:t>Our role is </a:t>
            </a:r>
            <a:r>
              <a:rPr lang="en-US" b="1" dirty="0">
                <a:solidFill>
                  <a:srgbClr val="444746"/>
                </a:solidFill>
                <a:latin typeface="+mn-lt"/>
                <a:ea typeface="Roboto"/>
                <a:cs typeface="Roboto"/>
                <a:sym typeface="Roboto"/>
              </a:rPr>
              <a:t>not </a:t>
            </a:r>
            <a:r>
              <a:rPr lang="en-US" dirty="0">
                <a:solidFill>
                  <a:srgbClr val="444746"/>
                </a:solidFill>
                <a:latin typeface="+mn-lt"/>
                <a:ea typeface="Roboto"/>
                <a:cs typeface="Roboto"/>
                <a:sym typeface="Roboto"/>
              </a:rPr>
              <a:t>to diagnose, assume needs, or pass judgement.</a:t>
            </a:r>
          </a:p>
          <a:p>
            <a:pPr marL="483306" indent="-312135">
              <a:buClr>
                <a:srgbClr val="444746"/>
              </a:buClr>
              <a:buSzPts val="1050"/>
              <a:buFont typeface="Roboto"/>
              <a:buChar char="-"/>
            </a:pPr>
            <a:r>
              <a:rPr lang="en-US" dirty="0">
                <a:solidFill>
                  <a:srgbClr val="444746"/>
                </a:solidFill>
                <a:latin typeface="+mn-lt"/>
                <a:ea typeface="Roboto"/>
                <a:cs typeface="Roboto"/>
                <a:sym typeface="Roboto"/>
              </a:rPr>
              <a:t>Our role is to work with our employees to help them accomplish their best work in the role for which they are employed.</a:t>
            </a:r>
          </a:p>
          <a:p>
            <a:pPr marL="483306" indent="-312135">
              <a:buClr>
                <a:srgbClr val="444746"/>
              </a:buClr>
              <a:buSzPts val="1050"/>
              <a:buFont typeface="Roboto"/>
              <a:buChar char="-"/>
            </a:pPr>
            <a:r>
              <a:rPr lang="en-US" dirty="0">
                <a:solidFill>
                  <a:srgbClr val="444746"/>
                </a:solidFill>
                <a:latin typeface="+mn-lt"/>
                <a:ea typeface="Roboto"/>
                <a:cs typeface="Roboto"/>
                <a:sym typeface="Roboto"/>
              </a:rPr>
              <a:t>Employment can include accommodations, flexibility, and consideration of new or alternate ways of doing things.</a:t>
            </a:r>
          </a:p>
          <a:p>
            <a:pPr marL="483306" indent="-312135">
              <a:buClr>
                <a:srgbClr val="444746"/>
              </a:buClr>
              <a:buSzPts val="1050"/>
              <a:buFont typeface="Roboto"/>
              <a:buChar char="-"/>
            </a:pPr>
            <a:endParaRPr lang="en-US" dirty="0">
              <a:solidFill>
                <a:srgbClr val="444746"/>
              </a:solidFill>
              <a:latin typeface="+mn-lt"/>
              <a:ea typeface="Roboto"/>
              <a:cs typeface="Roboto"/>
              <a:sym typeface="Roboto"/>
            </a:endParaRPr>
          </a:p>
          <a:p>
            <a:pPr marL="0" marR="0" indent="0" algn="l" rtl="0">
              <a:lnSpc>
                <a:spcPct val="100000"/>
              </a:lnSpc>
              <a:spcBef>
                <a:spcPts val="0"/>
              </a:spcBef>
              <a:spcAft>
                <a:spcPts val="0"/>
              </a:spcAft>
              <a:buClr>
                <a:srgbClr val="000000"/>
              </a:buClr>
              <a:buSzPts val="1100"/>
              <a:buFont typeface="Arial"/>
              <a:buNone/>
            </a:pPr>
            <a:r>
              <a:rPr lang="en-US" sz="1100" b="1" i="0" u="none" strike="noStrike" cap="none" dirty="0">
                <a:solidFill>
                  <a:srgbClr val="444746"/>
                </a:solidFill>
                <a:latin typeface="+mn-lt"/>
                <a:ea typeface="Roboto"/>
                <a:cs typeface="Roboto"/>
                <a:sym typeface="Roboto"/>
              </a:rPr>
              <a:t>Reference:</a:t>
            </a:r>
          </a:p>
          <a:p>
            <a:pPr marL="0" marR="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444746"/>
                </a:solidFill>
                <a:latin typeface="+mn-lt"/>
                <a:ea typeface="Roboto"/>
                <a:cs typeface="Roboto"/>
                <a:sym typeface="Roboto"/>
              </a:rPr>
              <a:t>CASE &amp; </a:t>
            </a:r>
            <a:r>
              <a:rPr lang="en-US" sz="1100" b="0" i="0" u="none" strike="noStrike" cap="none" dirty="0" err="1">
                <a:solidFill>
                  <a:srgbClr val="444746"/>
                </a:solidFill>
                <a:latin typeface="+mn-lt"/>
                <a:ea typeface="Roboto"/>
                <a:cs typeface="Roboto"/>
                <a:sym typeface="Roboto"/>
              </a:rPr>
              <a:t>MentorAbility</a:t>
            </a:r>
            <a:r>
              <a:rPr lang="en-US" sz="1100" b="0" i="0" u="none" strike="noStrike" cap="none" dirty="0">
                <a:solidFill>
                  <a:srgbClr val="444746"/>
                </a:solidFill>
                <a:latin typeface="+mn-lt"/>
                <a:ea typeface="Roboto"/>
                <a:cs typeface="Roboto"/>
                <a:sym typeface="Roboto"/>
              </a:rPr>
              <a:t> Canada. (2020). </a:t>
            </a:r>
            <a:r>
              <a:rPr lang="en-US" sz="1100" b="0" i="1" u="none" strike="noStrike" cap="none" dirty="0">
                <a:solidFill>
                  <a:srgbClr val="444746"/>
                </a:solidFill>
                <a:latin typeface="+mn-lt"/>
                <a:ea typeface="Roboto"/>
                <a:cs typeface="Roboto"/>
                <a:sym typeface="Roboto"/>
              </a:rPr>
              <a:t>HR Inclusive Policy Toolkit</a:t>
            </a:r>
            <a:r>
              <a:rPr lang="en-US" sz="1100" b="0" i="0" u="none" strike="noStrike" cap="none" dirty="0">
                <a:solidFill>
                  <a:srgbClr val="444746"/>
                </a:solidFill>
                <a:latin typeface="+mn-lt"/>
                <a:ea typeface="Roboto"/>
                <a:cs typeface="Roboto"/>
                <a:sym typeface="Roboto"/>
              </a:rPr>
              <a:t>. Retrieved from the CASE website: https://www.supportedemployment.ca/resources/employers/hrtoolkit/ </a:t>
            </a:r>
            <a:endParaRPr lang="en-US" dirty="0">
              <a:solidFill>
                <a:srgbClr val="444746"/>
              </a:solidFill>
              <a:latin typeface="+mn-lt"/>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28027c037f_0_19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28027c037f_0_19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b="1" dirty="0">
                <a:solidFill>
                  <a:srgbClr val="444746"/>
                </a:solidFill>
                <a:latin typeface="Roboto"/>
                <a:ea typeface="Roboto"/>
                <a:cs typeface="Roboto"/>
                <a:sym typeface="Roboto"/>
              </a:rPr>
              <a:t>Full speaker notes:</a:t>
            </a:r>
            <a:endParaRPr b="1"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dirty="0">
                <a:solidFill>
                  <a:srgbClr val="444746"/>
                </a:solidFill>
                <a:latin typeface="Roboto"/>
                <a:ea typeface="Roboto"/>
                <a:cs typeface="Roboto"/>
                <a:sym typeface="Roboto"/>
              </a:rPr>
              <a:t>There are many kinds of leadership. We introduce people leaders by the roles they hold, but there are other ways to define leadership. We would like to take a moment to highlight the different types of leadership that are needed to drive disability-inclusive employment environments.</a:t>
            </a: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dirty="0">
                <a:solidFill>
                  <a:srgbClr val="444746"/>
                </a:solidFill>
                <a:latin typeface="Roboto"/>
                <a:ea typeface="Roboto"/>
                <a:cs typeface="Roboto"/>
                <a:sym typeface="Roboto"/>
              </a:rPr>
              <a:t>Making broad changes is easier when senior leadership can set the tone. With their support and investment, change can be more easily included in policies and practice.</a:t>
            </a: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dirty="0">
                <a:solidFill>
                  <a:srgbClr val="444746"/>
                </a:solidFill>
                <a:latin typeface="Roboto"/>
                <a:ea typeface="Roboto"/>
                <a:cs typeface="Roboto"/>
                <a:sym typeface="Roboto"/>
              </a:rPr>
              <a:t>We also acknowledge that there is leadership at many levels, and sharing the understanding with a broad group can be important to impact change directly within our teams and services. These might include people and culture, volunteer resources, training and education, IDEAA, team leads, coordinators, and others. </a:t>
            </a: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dirty="0">
                <a:solidFill>
                  <a:srgbClr val="444746"/>
                </a:solidFill>
                <a:latin typeface="Roboto"/>
                <a:ea typeface="Roboto"/>
                <a:cs typeface="Roboto"/>
                <a:sym typeface="Roboto"/>
              </a:rPr>
              <a:t>But one of the most important elements of leadership is leadership through action. Attendees of this training have the opportunity to make changes in their practice, show how differences can be made, and start to build momentum for disability-inclusion in the organization. With today’s learning objectives, we see leadership as a shared responsibility throughout the hospital. </a:t>
            </a: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b="1" dirty="0">
                <a:solidFill>
                  <a:srgbClr val="444746"/>
                </a:solidFill>
                <a:latin typeface="Roboto"/>
                <a:ea typeface="Roboto"/>
                <a:cs typeface="Roboto"/>
                <a:sym typeface="Roboto"/>
              </a:rPr>
              <a:t>Point-form speaker notes:</a:t>
            </a:r>
            <a:endParaRPr b="1"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There are many kinds of leadership.</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Senior leadership sets the tone for the organization. Their participation can be essential to setting new policies and practices.</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Shared leadership structures in an organization can include Human Resources/People &amp; Culture, volunteer resources, training and education, DEI/IDEAA, team leads, coordinators, and others. These can be at the individual team level or across organizations.</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en" dirty="0">
                <a:solidFill>
                  <a:srgbClr val="444746"/>
                </a:solidFill>
                <a:latin typeface="Roboto"/>
                <a:ea typeface="Roboto"/>
                <a:cs typeface="Roboto"/>
                <a:sym typeface="Roboto"/>
              </a:rPr>
              <a:t>There is also leadership through action. With today’s learning objectives, we see leadership as a shared responsibility throughout the hospital. </a:t>
            </a:r>
            <a:endParaRPr dirty="0">
              <a:solidFill>
                <a:srgbClr val="444746"/>
              </a:solidFill>
              <a:latin typeface="Roboto"/>
              <a:ea typeface="Roboto"/>
              <a:cs typeface="Roboto"/>
              <a:sym typeface="Roboto"/>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2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None/>
            </a:pPr>
            <a:r>
              <a:rPr lang="en" b="1" dirty="0">
                <a:solidFill>
                  <a:srgbClr val="444746"/>
                </a:solidFill>
                <a:latin typeface="Roboto"/>
                <a:ea typeface="Roboto"/>
                <a:cs typeface="Roboto"/>
                <a:sym typeface="Roboto"/>
              </a:rPr>
              <a:t>Full speaker notes: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Take a minute to reflect on this question, What does inclusion at work mean to you? What does it look like? What does it feel like? Take a minute to think to yourself or write it down.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Other notes:</a:t>
            </a:r>
            <a:endParaRPr b="0" dirty="0"/>
          </a:p>
          <a:p>
            <a:pPr marL="171450" lvl="0" indent="-171450" algn="l" rtl="0">
              <a:lnSpc>
                <a:spcPct val="100000"/>
              </a:lnSpc>
              <a:spcBef>
                <a:spcPts val="0"/>
              </a:spcBef>
              <a:spcAft>
                <a:spcPts val="0"/>
              </a:spcAft>
              <a:buSzPts val="1100"/>
              <a:buChar char="●"/>
            </a:pPr>
            <a:r>
              <a:rPr lang="en" b="0" dirty="0"/>
              <a:t>This can be done privately or can be used for sharing.</a:t>
            </a:r>
            <a:endParaRPr dirty="0"/>
          </a:p>
          <a:p>
            <a:pPr marL="171450" lvl="0" indent="-171450" algn="l" rtl="0">
              <a:lnSpc>
                <a:spcPct val="100000"/>
              </a:lnSpc>
              <a:spcBef>
                <a:spcPts val="0"/>
              </a:spcBef>
              <a:spcAft>
                <a:spcPts val="0"/>
              </a:spcAft>
              <a:buSzPts val="1100"/>
              <a:buChar char="●"/>
            </a:pPr>
            <a:r>
              <a:rPr lang="en" b="0" dirty="0"/>
              <a:t>You can invite learners to share their examples if they are comfortable. </a:t>
            </a:r>
            <a:endParaRPr b="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de1cffd16_0_15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32de1cffd16_0_156: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b="1" dirty="0">
                <a:solidFill>
                  <a:srgbClr val="444746"/>
                </a:solidFill>
                <a:latin typeface="Roboto"/>
                <a:ea typeface="Roboto"/>
                <a:cs typeface="Roboto"/>
                <a:sym typeface="Roboto"/>
              </a:rPr>
              <a:t>Full speaker notes: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Let’s start by understanding the current state of disability-inclusive employment. </a:t>
            </a:r>
            <a:endParaRPr dirty="0">
              <a:solidFill>
                <a:schemeClr val="dk1"/>
              </a:solidFill>
            </a:endParaRPr>
          </a:p>
          <a:p>
            <a:pPr marL="0" lvl="0" indent="0" algn="l" rtl="0">
              <a:lnSpc>
                <a:spcPct val="100000"/>
              </a:lnSpc>
              <a:spcBef>
                <a:spcPts val="0"/>
              </a:spcBef>
              <a:spcAft>
                <a:spcPts val="0"/>
              </a:spcAft>
              <a:buSzPts val="1100"/>
              <a:buNone/>
            </a:pPr>
            <a:endParaRPr b="1" dirty="0">
              <a:solidFill>
                <a:srgbClr val="444746"/>
              </a:solidFill>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Full speaker notes:</a:t>
            </a:r>
          </a:p>
          <a:p>
            <a:pPr marL="0" indent="0">
              <a:buNone/>
            </a:pPr>
            <a:r>
              <a:rPr lang="en-US" dirty="0">
                <a:latin typeface="+mn-lt"/>
              </a:rPr>
              <a:t>There is a strong business case for disability-inclusive hiring in Ontario. As shared by Accessibility Canada, the benefits include:</a:t>
            </a:r>
          </a:p>
          <a:p>
            <a:pPr marL="0" indent="0">
              <a:buNone/>
            </a:pPr>
            <a:endParaRPr lang="en-US" dirty="0">
              <a:latin typeface="+mn-lt"/>
            </a:endParaRPr>
          </a:p>
          <a:p>
            <a:pPr marL="0" indent="0">
              <a:buNone/>
            </a:pPr>
            <a:r>
              <a:rPr lang="en-US" dirty="0">
                <a:latin typeface="+mn-lt"/>
              </a:rPr>
              <a:t>Increasing your potential </a:t>
            </a:r>
            <a:r>
              <a:rPr lang="en-US" dirty="0" err="1">
                <a:latin typeface="+mn-lt"/>
              </a:rPr>
              <a:t>labour</a:t>
            </a:r>
            <a:r>
              <a:rPr lang="en-US" dirty="0">
                <a:latin typeface="+mn-lt"/>
              </a:rPr>
              <a:t> market pool. 28%, or over 1 in 4 Ontarians, have a disability. This group represents a huge market of employees and healthcare consumers. Understanding the needs, skills, and variability in this group does not only expand our healthcare human resource pool, but also our ability to best serve a large segment of our population. </a:t>
            </a:r>
          </a:p>
          <a:p>
            <a:pPr marL="0" indent="0">
              <a:buNone/>
            </a:pPr>
            <a:endParaRPr lang="en-US" dirty="0">
              <a:latin typeface="+mn-lt"/>
            </a:endParaRPr>
          </a:p>
          <a:p>
            <a:pPr marL="0" indent="0">
              <a:buNone/>
            </a:pPr>
            <a:r>
              <a:rPr lang="en-US" dirty="0">
                <a:latin typeface="+mn-lt"/>
              </a:rPr>
              <a:t>But this is not a charitable act. We also know that individuals with disabilities score average or above average for attendance, safety, and job performance when given proper training, accommodation, and support. In the healthcare industry, these are essential skills in our employees.</a:t>
            </a:r>
          </a:p>
          <a:p>
            <a:pPr marL="0" indent="0">
              <a:buNone/>
            </a:pPr>
            <a:endParaRPr lang="en-US" dirty="0">
              <a:latin typeface="+mn-lt"/>
            </a:endParaRPr>
          </a:p>
          <a:p>
            <a:pPr marL="0" indent="0">
              <a:buNone/>
            </a:pPr>
            <a:r>
              <a:rPr lang="en-US" dirty="0">
                <a:latin typeface="+mn-lt"/>
              </a:rPr>
              <a:t>Beyond the direct hiring and performance of any individual employee, companies that have invested in their disability inclusive employment practices — much like you are today — reported increases in major key performance outcomes, such as client satisfaction, safety, and job retention/attendance/performance. </a:t>
            </a:r>
          </a:p>
          <a:p>
            <a:pPr marL="0" indent="0">
              <a:buNone/>
            </a:pPr>
            <a:endParaRPr lang="en-US" dirty="0">
              <a:latin typeface="+mn-lt"/>
            </a:endParaRPr>
          </a:p>
          <a:p>
            <a:pPr marL="0" indent="0">
              <a:buNone/>
            </a:pPr>
            <a:r>
              <a:rPr lang="en-US" dirty="0">
                <a:latin typeface="+mn-lt"/>
              </a:rPr>
              <a:t>Today’s training is not meant to convince you to compromise the quality of your team’s or organization’s performance for a cause. Instead, it is meant to show how you can integrate practices that will demonstrate universal benefit to your employees, and — as you can see from the numbers on the screen — benefit your organization. </a:t>
            </a:r>
          </a:p>
          <a:p>
            <a:pPr marL="0" inden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Point-form speaker notes:</a:t>
            </a:r>
          </a:p>
          <a:p>
            <a:pPr marL="171450" indent="-171450"/>
            <a:r>
              <a:rPr lang="en-US" dirty="0">
                <a:latin typeface="+mn-lt"/>
              </a:rPr>
              <a:t>There is a strong business case for disability-inclusive hiring in Ontario.</a:t>
            </a:r>
          </a:p>
          <a:p>
            <a:pPr marL="171450" indent="-171450"/>
            <a:r>
              <a:rPr lang="en-US" dirty="0">
                <a:latin typeface="+mn-lt"/>
              </a:rPr>
              <a:t>You can increase your potential </a:t>
            </a:r>
            <a:r>
              <a:rPr lang="en-US" dirty="0" err="1">
                <a:latin typeface="+mn-lt"/>
              </a:rPr>
              <a:t>labour</a:t>
            </a:r>
            <a:r>
              <a:rPr lang="en-US" dirty="0">
                <a:latin typeface="+mn-lt"/>
              </a:rPr>
              <a:t> market pool:</a:t>
            </a:r>
          </a:p>
          <a:p>
            <a:pPr marL="628650" lvl="1" indent="-171450"/>
            <a:r>
              <a:rPr lang="en-US" dirty="0">
                <a:latin typeface="+mn-lt"/>
              </a:rPr>
              <a:t>1 in 5 Ontarians have a disability.</a:t>
            </a:r>
          </a:p>
          <a:p>
            <a:pPr marL="628650" lvl="1" indent="-171450"/>
            <a:r>
              <a:rPr lang="en-US" dirty="0">
                <a:latin typeface="+mn-lt"/>
              </a:rPr>
              <a:t>This group represents a huge market of employees and healthcare consumers.</a:t>
            </a:r>
          </a:p>
          <a:p>
            <a:pPr marL="171450" indent="-171450"/>
            <a:r>
              <a:rPr lang="en-US" dirty="0">
                <a:latin typeface="+mn-lt"/>
              </a:rPr>
              <a:t>When given proper training, accommodation, and support, individuals with disabilities score average or above average in these areas: </a:t>
            </a:r>
          </a:p>
          <a:p>
            <a:pPr marL="628650" lvl="1" indent="-171450"/>
            <a:r>
              <a:rPr lang="en-US" dirty="0">
                <a:latin typeface="+mn-lt"/>
              </a:rPr>
              <a:t>Attendance</a:t>
            </a:r>
          </a:p>
          <a:p>
            <a:pPr marL="628650" lvl="1" indent="-171450"/>
            <a:r>
              <a:rPr lang="en-US" dirty="0">
                <a:latin typeface="+mn-lt"/>
              </a:rPr>
              <a:t>Safety</a:t>
            </a:r>
          </a:p>
          <a:p>
            <a:pPr marL="628650" lvl="1" indent="-171450"/>
            <a:r>
              <a:rPr lang="en-US" dirty="0">
                <a:latin typeface="+mn-lt"/>
              </a:rPr>
              <a:t>Job performance</a:t>
            </a:r>
          </a:p>
          <a:p>
            <a:pPr marL="171450" indent="-171450"/>
            <a:r>
              <a:rPr lang="en-US" dirty="0">
                <a:latin typeface="+mn-lt"/>
              </a:rPr>
              <a:t>Companies that have invested in disability-inclusive employment practices report increases in major key performance outcomes, including:</a:t>
            </a:r>
          </a:p>
          <a:p>
            <a:pPr marL="628650" lvl="1" indent="-171450"/>
            <a:r>
              <a:rPr lang="en-US" dirty="0">
                <a:latin typeface="+mn-lt"/>
              </a:rPr>
              <a:t>Client satisfaction</a:t>
            </a:r>
          </a:p>
          <a:p>
            <a:pPr marL="628650" lvl="1" indent="-171450"/>
            <a:r>
              <a:rPr lang="en-US" dirty="0">
                <a:latin typeface="+mn-lt"/>
              </a:rPr>
              <a:t>Safety</a:t>
            </a:r>
          </a:p>
          <a:p>
            <a:pPr marL="628650" lvl="1" indent="-171450"/>
            <a:r>
              <a:rPr lang="en-US" dirty="0">
                <a:latin typeface="+mn-lt"/>
              </a:rPr>
              <a:t>Job retention/attendance/performance</a:t>
            </a:r>
          </a:p>
          <a:p>
            <a:pPr marL="628650" lvl="1" indent="-171450"/>
            <a:endParaRPr lang="en-US" dirty="0">
              <a:latin typeface="+mn-lt"/>
            </a:endParaRPr>
          </a:p>
          <a:p>
            <a:pPr marL="0" lvl="0" indent="0">
              <a:buNone/>
            </a:pPr>
            <a:r>
              <a:rPr lang="en-US" b="1" dirty="0">
                <a:latin typeface="+mn-lt"/>
              </a:rPr>
              <a:t>Reference: </a:t>
            </a:r>
          </a:p>
          <a:p>
            <a:pPr marL="0" lvl="0" indent="0">
              <a:buNone/>
            </a:pPr>
            <a:r>
              <a:rPr lang="en-US" dirty="0">
                <a:latin typeface="+mn-lt"/>
              </a:rPr>
              <a:t>Accessibility Services Canada (2016). </a:t>
            </a:r>
            <a:r>
              <a:rPr lang="en-US" i="1" dirty="0">
                <a:latin typeface="+mn-lt"/>
              </a:rPr>
              <a:t>Business Benefits of Accessibility (</a:t>
            </a:r>
            <a:r>
              <a:rPr lang="en-US" i="1" dirty="0" err="1">
                <a:latin typeface="+mn-lt"/>
              </a:rPr>
              <a:t>InfoGraphic</a:t>
            </a:r>
            <a:r>
              <a:rPr lang="en-US" i="1" dirty="0">
                <a:latin typeface="+mn-lt"/>
              </a:rPr>
              <a:t>)</a:t>
            </a:r>
            <a:r>
              <a:rPr lang="en-US" dirty="0">
                <a:latin typeface="+mn-lt"/>
              </a:rPr>
              <a:t>. Retrieved from the Accessibility Canada website:  https://accessibilitycanada.ca/get-help/resources/business-benefits-of-accessibility-infographic/</a:t>
            </a:r>
          </a:p>
          <a:p>
            <a:pPr marL="0" lvl="0" indent="0">
              <a:buNone/>
            </a:pPr>
            <a:r>
              <a:rPr lang="en-US" dirty="0">
                <a:latin typeface="+mn-lt"/>
              </a:rPr>
              <a:t>Statistics Canada. (2023). </a:t>
            </a:r>
            <a:r>
              <a:rPr lang="en-US" i="1" dirty="0">
                <a:latin typeface="+mn-lt"/>
              </a:rPr>
              <a:t>New Data on Disability in Canada, 2022</a:t>
            </a:r>
            <a:r>
              <a:rPr lang="en-US" i="0" dirty="0">
                <a:latin typeface="+mn-lt"/>
              </a:rPr>
              <a:t>. Retrieved from Statistics Canada website: https://www150.statcan.gc.ca/n1/pub/11-627-m/11-627-m2023063-eng.htm </a:t>
            </a:r>
            <a:r>
              <a:rPr lang="en-US" dirty="0">
                <a:latin typeface="+mn-lt"/>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2e4075aa84_0_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2e4075aa84_0_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Full speaker notes:</a:t>
            </a:r>
          </a:p>
          <a:p>
            <a:pPr marL="0" indent="0">
              <a:buNone/>
            </a:pPr>
            <a:r>
              <a:rPr lang="en-US" dirty="0">
                <a:latin typeface="+mn-lt"/>
              </a:rPr>
              <a:t>Despite a clear and strong business case for promoting disability-inclusive work environments, misconceptions about employees with disabilities are still a pervasive part of ableist thinking and constitute systemic barriers to building fully inclusive workplaces.</a:t>
            </a:r>
          </a:p>
          <a:p>
            <a:pPr marL="0" indent="0">
              <a:buNone/>
            </a:pPr>
            <a:endParaRPr lang="en-US" dirty="0">
              <a:latin typeface="+mn-lt"/>
            </a:endParaRPr>
          </a:p>
          <a:p>
            <a:pPr marL="0" indent="0">
              <a:buNone/>
            </a:pPr>
            <a:r>
              <a:rPr lang="en-US" dirty="0">
                <a:latin typeface="+mn-lt"/>
              </a:rPr>
              <a:t>Before we talk about how to hire, train, and retain our staff with disabilities, let’s first clear the air.  </a:t>
            </a:r>
          </a:p>
          <a:p>
            <a:pPr marL="0" indent="0">
              <a:buNone/>
            </a:pPr>
            <a:endParaRPr lang="en-US" dirty="0">
              <a:latin typeface="+mn-lt"/>
            </a:endParaRPr>
          </a:p>
          <a:p>
            <a:pPr marL="0" indent="0">
              <a:buNone/>
            </a:pPr>
            <a:r>
              <a:rPr lang="en-US" dirty="0">
                <a:latin typeface="+mn-lt"/>
              </a:rPr>
              <a:t>Cost of accommodations: </a:t>
            </a:r>
          </a:p>
          <a:p>
            <a:pPr marL="0" indent="0">
              <a:buNone/>
            </a:pPr>
            <a:endParaRPr lang="en-US" dirty="0">
              <a:latin typeface="+mn-lt"/>
            </a:endParaRPr>
          </a:p>
          <a:p>
            <a:pPr marL="0" indent="0">
              <a:buNone/>
            </a:pPr>
            <a:r>
              <a:rPr lang="en-US" dirty="0">
                <a:latin typeface="+mn-lt"/>
              </a:rPr>
              <a:t>[show of hands or zoom poll]</a:t>
            </a:r>
          </a:p>
          <a:p>
            <a:pPr marL="0" indent="0">
              <a:buNone/>
            </a:pPr>
            <a:endParaRPr lang="en-US" dirty="0">
              <a:latin typeface="+mn-lt"/>
            </a:endParaRPr>
          </a:p>
          <a:p>
            <a:pPr marL="0" indent="0">
              <a:buNone/>
            </a:pPr>
            <a:r>
              <a:rPr lang="en-US" dirty="0">
                <a:latin typeface="+mn-lt"/>
              </a:rPr>
              <a:t>Raise your hands and keep them up once you’ve raised them: who thinks the average accommodation costs $5000?</a:t>
            </a:r>
          </a:p>
          <a:p>
            <a:pPr marL="0" indent="0">
              <a:buNone/>
            </a:pPr>
            <a:endParaRPr lang="en-US" dirty="0">
              <a:latin typeface="+mn-lt"/>
            </a:endParaRPr>
          </a:p>
          <a:p>
            <a:pPr marL="0" indent="0">
              <a:buNone/>
            </a:pPr>
            <a:r>
              <a:rPr lang="en-US" dirty="0">
                <a:latin typeface="+mn-lt"/>
              </a:rPr>
              <a:t>$1000?</a:t>
            </a:r>
          </a:p>
          <a:p>
            <a:pPr marL="0" indent="0">
              <a:buNone/>
            </a:pPr>
            <a:endParaRPr lang="en-US" dirty="0">
              <a:latin typeface="+mn-lt"/>
            </a:endParaRPr>
          </a:p>
          <a:p>
            <a:pPr marL="0" indent="0">
              <a:buNone/>
            </a:pPr>
            <a:r>
              <a:rPr lang="en-US" dirty="0">
                <a:latin typeface="+mn-lt"/>
              </a:rPr>
              <a:t>$500?</a:t>
            </a:r>
          </a:p>
          <a:p>
            <a:pPr marL="0" indent="0">
              <a:buNone/>
            </a:pPr>
            <a:endParaRPr lang="en-US" dirty="0">
              <a:latin typeface="+mn-lt"/>
            </a:endParaRPr>
          </a:p>
          <a:p>
            <a:pPr marL="0" indent="0">
              <a:buNone/>
            </a:pPr>
            <a:r>
              <a:rPr lang="en-US" dirty="0">
                <a:latin typeface="+mn-lt"/>
              </a:rPr>
              <a:t>Free?</a:t>
            </a:r>
          </a:p>
          <a:p>
            <a:pPr marL="0" indent="0">
              <a:buNone/>
            </a:pPr>
            <a:endParaRPr lang="en-US" dirty="0">
              <a:latin typeface="+mn-lt"/>
            </a:endParaRPr>
          </a:p>
          <a:p>
            <a:pPr marL="0" indent="0">
              <a:buNone/>
            </a:pPr>
            <a:r>
              <a:rPr lang="en-US" dirty="0">
                <a:latin typeface="+mn-lt"/>
              </a:rPr>
              <a:t>While many people hear the word “accommodation” and think “Oh boy! My team can’t afford that!” note that most accommodations cost less than $500,00 and are typically a one-time investment. Many accommodations are based on workflow or time management and will end up costing you nothing and may, in fact, prove beneficial to the rest of your team! If there is a cost, you may be able to access public or organizational funds to help with these costs. </a:t>
            </a:r>
          </a:p>
          <a:p>
            <a:pPr marL="0" inden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Point-form speaker notes:</a:t>
            </a:r>
          </a:p>
          <a:p>
            <a:pPr marL="171450" indent="-171450"/>
            <a:r>
              <a:rPr lang="en-US" dirty="0">
                <a:latin typeface="+mn-lt"/>
              </a:rPr>
              <a:t>The cost of workplace accommodations is less than $500 on average. </a:t>
            </a:r>
          </a:p>
          <a:p>
            <a:pPr marL="171450" indent="-171450"/>
            <a:r>
              <a:rPr lang="en-US" dirty="0">
                <a:latin typeface="+mn-lt"/>
              </a:rPr>
              <a:t>It is usually a one-time investment.</a:t>
            </a:r>
          </a:p>
          <a:p>
            <a:pPr marL="171450" indent="-171450"/>
            <a:r>
              <a:rPr lang="en-US" dirty="0">
                <a:latin typeface="+mn-lt"/>
              </a:rPr>
              <a:t>Many are free and based on workflow and time management.</a:t>
            </a:r>
          </a:p>
          <a:p>
            <a:pPr marL="628650" lvl="1" indent="-171450"/>
            <a:endParaRPr lang="en-US" dirty="0">
              <a:latin typeface="+mn-lt"/>
            </a:endParaRPr>
          </a:p>
          <a:p>
            <a:pPr marL="0" lvl="0" indent="0">
              <a:buNone/>
            </a:pPr>
            <a:r>
              <a:rPr lang="en-US" b="1" dirty="0">
                <a:latin typeface="+mn-lt"/>
              </a:rPr>
              <a:t>Reference: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Ontario Human Rights Commission. (2016). Policy and guidelines on disability and the duty to accommodate, Section </a:t>
            </a:r>
            <a:r>
              <a:rPr lang="en-US" b="0" i="0" dirty="0">
                <a:solidFill>
                  <a:srgbClr val="FFFFFF"/>
                </a:solidFill>
                <a:effectLst/>
                <a:latin typeface="Arial" panose="020B0604020202020204" pitchFamily="34" charset="0"/>
              </a:rPr>
              <a:t>5: Undue hardship. Retrieved from:</a:t>
            </a:r>
          </a:p>
          <a:p>
            <a:pPr marL="0" lvl="0" indent="0">
              <a:buNone/>
            </a:pPr>
            <a:r>
              <a:rPr lang="en-US" b="0" dirty="0"/>
              <a:t> https://www.ohrc.on.ca/pa/node/2874#:~:text=Over%20two%2Dthirds%20of%20job,properly%20considered%20under%20Ontario%20law.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26: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None/>
            </a:pPr>
            <a:r>
              <a:rPr lang="en-US" b="1" dirty="0">
                <a:latin typeface="+mn-lt"/>
              </a:rPr>
              <a:t>Full speaker notes:</a:t>
            </a:r>
          </a:p>
          <a:p>
            <a:pPr marL="0" indent="0">
              <a:buNone/>
            </a:pPr>
            <a:r>
              <a:rPr lang="en-US" dirty="0">
                <a:latin typeface="+mn-lt"/>
              </a:rPr>
              <a:t>Can employees with disabilities do the real job?</a:t>
            </a:r>
          </a:p>
          <a:p>
            <a:pPr marL="0" indent="0">
              <a:buNone/>
            </a:pPr>
            <a:endParaRPr lang="en-US" dirty="0">
              <a:latin typeface="+mn-lt"/>
            </a:endParaRPr>
          </a:p>
          <a:p>
            <a:pPr marL="0" indent="0">
              <a:buNone/>
            </a:pPr>
            <a:r>
              <a:rPr lang="en-US" dirty="0">
                <a:latin typeface="+mn-lt"/>
              </a:rPr>
              <a:t>Do accommodations help you hire underqualified individuals only to diversify your workforce?</a:t>
            </a:r>
          </a:p>
          <a:p>
            <a:pPr marL="0" indent="0">
              <a:buNone/>
            </a:pPr>
            <a:endParaRPr lang="en-US" dirty="0">
              <a:latin typeface="+mn-lt"/>
            </a:endParaRPr>
          </a:p>
          <a:p>
            <a:pPr marL="0" indent="0">
              <a:buNone/>
            </a:pPr>
            <a:r>
              <a:rPr lang="en-US" dirty="0">
                <a:latin typeface="+mn-lt"/>
              </a:rPr>
              <a:t>It is your responsibility to hire someone who you believe can perform the essential aspects of the job. Disability-inclusive hiring is not about hiring underqualified individuals, although your team may benefit from considering what “essential aspects” really means (we will explain that term later). All staff can request reasonable accommodations, and all staff are subject to performance management. </a:t>
            </a:r>
          </a:p>
          <a:p>
            <a:pPr marL="0" inden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Point-form speaker notes:</a:t>
            </a:r>
          </a:p>
          <a:p>
            <a:pPr marL="171450" indent="-171450"/>
            <a:r>
              <a:rPr lang="en-US" dirty="0">
                <a:latin typeface="+mn-lt"/>
              </a:rPr>
              <a:t>Any approved candidate must be able to complete the bona fide or essential requirements of the job.</a:t>
            </a:r>
          </a:p>
          <a:p>
            <a:pPr marL="171450" indent="-171450"/>
            <a:r>
              <a:rPr lang="en-US" dirty="0">
                <a:latin typeface="+mn-lt"/>
              </a:rPr>
              <a:t>Hiring a person with a disability should not compromise the performance or integrity of the position.</a:t>
            </a:r>
          </a:p>
          <a:p>
            <a:pPr marL="171450" indent="-171450"/>
            <a:r>
              <a:rPr lang="en-US" dirty="0">
                <a:latin typeface="+mn-lt"/>
              </a:rPr>
              <a:t>Requesting accommodations helps employees perform the aspects of the job.</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2de1cffd16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2de1cffd16_0_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Add your logo, welcome group to the space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27: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None/>
            </a:pPr>
            <a:r>
              <a:rPr lang="en-US" b="1" dirty="0">
                <a:latin typeface="+mn-lt"/>
              </a:rPr>
              <a:t>Full speaker notes:</a:t>
            </a:r>
          </a:p>
          <a:p>
            <a:pPr marL="0" indent="0">
              <a:buNone/>
            </a:pPr>
            <a:r>
              <a:rPr lang="en-US" dirty="0">
                <a:latin typeface="+mn-lt"/>
              </a:rPr>
              <a:t>Are you allowed to fire someone who has an accommodation?</a:t>
            </a:r>
          </a:p>
          <a:p>
            <a:pPr marL="0" indent="0">
              <a:buNone/>
            </a:pPr>
            <a:endParaRPr lang="en-US" dirty="0">
              <a:latin typeface="+mn-lt"/>
            </a:endParaRPr>
          </a:p>
          <a:p>
            <a:pPr marL="0" indent="0">
              <a:buNone/>
            </a:pPr>
            <a:r>
              <a:rPr lang="en-US" dirty="0">
                <a:latin typeface="+mn-lt"/>
              </a:rPr>
              <a:t>As outlined, all employees must meet their job requirements, and all employees are subject to performance management. Some disabilities may be episodic or change over time. While accommodations should be considered, an employee with a disability is still an employee. Don’t let the thought of not being able to fire a person with a disability stop you from hiring someone with a disability.</a:t>
            </a:r>
          </a:p>
          <a:p>
            <a:pPr marL="0" indent="0">
              <a:buNone/>
            </a:pPr>
            <a:endParaRPr lang="en-US" dirty="0">
              <a:latin typeface="+mn-lt"/>
            </a:endParaRPr>
          </a:p>
          <a:p>
            <a:pPr marL="0" inden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Point-form speaker notes:</a:t>
            </a:r>
          </a:p>
          <a:p>
            <a:pPr marL="171450" indent="-171450"/>
            <a:r>
              <a:rPr lang="en-US" dirty="0">
                <a:latin typeface="+mn-lt"/>
              </a:rPr>
              <a:t>All employees are required to meet essential job requirements.</a:t>
            </a:r>
          </a:p>
          <a:p>
            <a:pPr marL="171450" indent="-171450"/>
            <a:r>
              <a:rPr lang="en-US" dirty="0">
                <a:latin typeface="+mn-lt"/>
              </a:rPr>
              <a:t>As a people leader, you will provide performance management and feedback to an employee with a disability as you would any employee who you manage.</a:t>
            </a:r>
          </a:p>
          <a:p>
            <a:pPr marL="171450" indent="-171450"/>
            <a:r>
              <a:rPr lang="en-US" dirty="0">
                <a:latin typeface="+mn-lt"/>
              </a:rPr>
              <a:t>Do not let concerns about not being able to fire someone stop you from hiring them.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28: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None/>
            </a:pPr>
            <a:r>
              <a:rPr lang="en-US" b="1" dirty="0">
                <a:latin typeface="+mn-lt"/>
              </a:rPr>
              <a:t>Full speaker notes:</a:t>
            </a:r>
          </a:p>
          <a:p>
            <a:pPr marL="0" indent="0">
              <a:buNone/>
            </a:pPr>
            <a:r>
              <a:rPr lang="en-US" dirty="0">
                <a:latin typeface="+mn-lt"/>
              </a:rPr>
              <a:t>This is a life-or-death industry! We know that healthcare organizations strive for excellence in safety, quality, and efficiency. Again, we reiterate that all employees must be able to fulfill their job roles with reasonable accommodation. Employees must perform to the specifications of the job, and employ</a:t>
            </a:r>
            <a:r>
              <a:rPr lang="en-US" u="none" dirty="0">
                <a:latin typeface="+mn-lt"/>
              </a:rPr>
              <a:t>ers</a:t>
            </a:r>
            <a:r>
              <a:rPr lang="en-US" dirty="0">
                <a:latin typeface="+mn-lt"/>
              </a:rPr>
              <a:t> cannot assume that someone is unable to perform due to a disability. </a:t>
            </a:r>
          </a:p>
          <a:p>
            <a:pPr marL="0" indent="0">
              <a:buNone/>
            </a:pPr>
            <a:endParaRPr lang="en-US" dirty="0">
              <a:latin typeface="+mn-lt"/>
            </a:endParaRPr>
          </a:p>
          <a:p>
            <a:pPr marL="0" indent="0">
              <a:buNone/>
            </a:pPr>
            <a:r>
              <a:rPr lang="en-US" dirty="0">
                <a:latin typeface="+mn-lt"/>
              </a:rPr>
              <a:t>Note that companies increasing their hiring of employees with disabilities see improved safety records.</a:t>
            </a:r>
          </a:p>
          <a:p>
            <a:pPr marL="0" indent="0">
              <a:buNone/>
            </a:pPr>
            <a:endParaRPr lang="en-US" dirty="0">
              <a:latin typeface="+mn-lt"/>
            </a:endParaRPr>
          </a:p>
          <a:p>
            <a:pPr marL="0" indent="0">
              <a:buNone/>
            </a:pPr>
            <a:r>
              <a:rPr lang="en-US" dirty="0">
                <a:latin typeface="+mn-lt"/>
              </a:rPr>
              <a:t>There are many prevailing myths and assumptions about hiring individuals with disabilities that, intentionally or unintentionally, impact our hiring decisions and align with discriminatory practices. Today’s training will provide some concrete information and resources to support you and your organization in taking action to support a disability-inclusive work environment.</a:t>
            </a:r>
          </a:p>
          <a:p>
            <a:pPr marL="0" inden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Point-form speaker notes:</a:t>
            </a:r>
          </a:p>
          <a:p>
            <a:pPr marL="171450" indent="-171450"/>
            <a:r>
              <a:rPr lang="en-US" dirty="0">
                <a:latin typeface="+mn-lt"/>
              </a:rPr>
              <a:t>Employees must perform to the specification of the job. </a:t>
            </a:r>
          </a:p>
          <a:p>
            <a:pPr marL="171450" indent="-171450"/>
            <a:r>
              <a:rPr lang="en-US" dirty="0">
                <a:latin typeface="+mn-lt"/>
              </a:rPr>
              <a:t>Employers cannot assume that an employee with a disability will be unable or unsafe to do their job.</a:t>
            </a:r>
          </a:p>
          <a:p>
            <a:pPr marL="171450" indent="-171450"/>
            <a:r>
              <a:rPr lang="en-US" dirty="0">
                <a:latin typeface="+mn-lt"/>
              </a:rPr>
              <a:t>Companies who increase their disability-inclusive hiring see improved safety records.</a:t>
            </a:r>
          </a:p>
          <a:p>
            <a:pPr marL="171450" indent="-171450"/>
            <a:r>
              <a:rPr lang="en-US" dirty="0">
                <a:latin typeface="+mn-lt"/>
              </a:rPr>
              <a:t>These and other misconceptions impact our hiring decisions and lead to discriminatory practices.</a:t>
            </a:r>
          </a:p>
          <a:p>
            <a:pPr marL="171450" indent="-171450"/>
            <a:r>
              <a:rPr lang="en-US" dirty="0">
                <a:latin typeface="+mn-lt"/>
              </a:rPr>
              <a:t>Today’s training provides resources and information to support a disability-inclusive work environment.</a:t>
            </a:r>
            <a:endParaRPr lang="en-CA" dirty="0">
              <a:latin typeface="+mn-l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2e4075aa84_0_1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2e4075aa84_0_15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Full speaker notes:</a:t>
            </a:r>
          </a:p>
          <a:p>
            <a:pPr marL="0" indent="0">
              <a:lnSpc>
                <a:spcPct val="90000"/>
              </a:lnSpc>
              <a:spcBef>
                <a:spcPts val="793"/>
              </a:spcBef>
              <a:buClr>
                <a:schemeClr val="dk1"/>
              </a:buClr>
              <a:buNone/>
            </a:pPr>
            <a:r>
              <a:rPr lang="en-US" sz="1100" dirty="0">
                <a:solidFill>
                  <a:srgbClr val="4C4C4E"/>
                </a:solidFill>
                <a:latin typeface="+mn-lt"/>
              </a:rPr>
              <a:t>With this strong business case in mind, let’s consider the potential of disability-inclusive employment in Ontario’s healthcare sector by looking at the state of both our sector and the state of jobseekers with disabilities. </a:t>
            </a:r>
          </a:p>
          <a:p>
            <a:pPr marL="0" indent="0">
              <a:lnSpc>
                <a:spcPct val="90000"/>
              </a:lnSpc>
              <a:spcBef>
                <a:spcPts val="793"/>
              </a:spcBef>
              <a:buClr>
                <a:schemeClr val="dk1"/>
              </a:buClr>
              <a:buNone/>
            </a:pPr>
            <a:endParaRPr lang="en-US" sz="1100" dirty="0">
              <a:solidFill>
                <a:srgbClr val="4C4C4E"/>
              </a:solidFill>
              <a:latin typeface="+mn-lt"/>
            </a:endParaRPr>
          </a:p>
          <a:p>
            <a:pPr marL="0" indent="0">
              <a:lnSpc>
                <a:spcPct val="90000"/>
              </a:lnSpc>
              <a:spcBef>
                <a:spcPts val="793"/>
              </a:spcBef>
              <a:buClr>
                <a:schemeClr val="dk1"/>
              </a:buClr>
              <a:buNone/>
            </a:pPr>
            <a:r>
              <a:rPr lang="en-US" sz="1100" dirty="0">
                <a:solidFill>
                  <a:srgbClr val="4C4C4E"/>
                </a:solidFill>
                <a:latin typeface="+mn-lt"/>
              </a:rPr>
              <a:t>In Canada, the healthcare sector is facing </a:t>
            </a:r>
            <a:r>
              <a:rPr lang="en-US" sz="1100" b="1" dirty="0" err="1">
                <a:solidFill>
                  <a:srgbClr val="F16122"/>
                </a:solidFill>
                <a:latin typeface="+mn-lt"/>
              </a:rPr>
              <a:t>labour</a:t>
            </a:r>
            <a:r>
              <a:rPr lang="en-US" sz="1100" b="1" dirty="0">
                <a:solidFill>
                  <a:srgbClr val="F16122"/>
                </a:solidFill>
                <a:latin typeface="+mn-lt"/>
              </a:rPr>
              <a:t> shortages </a:t>
            </a:r>
            <a:r>
              <a:rPr lang="en-US" sz="1100" dirty="0">
                <a:solidFill>
                  <a:srgbClr val="4C4C4E"/>
                </a:solidFill>
                <a:latin typeface="+mn-lt"/>
              </a:rPr>
              <a:t>and high employee turnover.</a:t>
            </a:r>
          </a:p>
          <a:p>
            <a:pPr marL="0" indent="0">
              <a:lnSpc>
                <a:spcPct val="90000"/>
              </a:lnSpc>
              <a:spcBef>
                <a:spcPts val="793"/>
              </a:spcBef>
              <a:buNone/>
            </a:pPr>
            <a:r>
              <a:rPr lang="en-US" sz="1100" dirty="0">
                <a:solidFill>
                  <a:srgbClr val="4C4C4E"/>
                </a:solidFill>
                <a:latin typeface="+mn-lt"/>
              </a:rPr>
              <a:t>We also have ~</a:t>
            </a:r>
            <a:r>
              <a:rPr lang="en-US" sz="1100" dirty="0">
                <a:solidFill>
                  <a:srgbClr val="000000"/>
                </a:solidFill>
                <a:effectLst/>
                <a:latin typeface="+mn-lt"/>
                <a:ea typeface="Times New Roman" panose="02020603050405020304" pitchFamily="18" charset="0"/>
                <a:cs typeface="Aptos" panose="020B0004020202020204" pitchFamily="34" charset="0"/>
              </a:rPr>
              <a:t>741,000</a:t>
            </a:r>
            <a:r>
              <a:rPr lang="en-US" sz="1100" dirty="0">
                <a:solidFill>
                  <a:srgbClr val="4C4C4E"/>
                </a:solidFill>
                <a:latin typeface="+mn-lt"/>
              </a:rPr>
              <a:t> Canadians ages 15–64 who </a:t>
            </a:r>
            <a:r>
              <a:rPr lang="en-US" sz="1100" b="1" dirty="0">
                <a:solidFill>
                  <a:srgbClr val="F16122"/>
                </a:solidFill>
                <a:latin typeface="+mn-lt"/>
              </a:rPr>
              <a:t>have the potential to work</a:t>
            </a:r>
            <a:r>
              <a:rPr lang="en-US" sz="1100" dirty="0">
                <a:solidFill>
                  <a:srgbClr val="4C4C4E"/>
                </a:solidFill>
                <a:latin typeface="+mn-lt"/>
              </a:rPr>
              <a:t> and are currently not in school or employed.</a:t>
            </a:r>
          </a:p>
          <a:p>
            <a:pPr marL="0" indent="0">
              <a:buNone/>
            </a:pPr>
            <a:endParaRPr lang="en-US" dirty="0">
              <a:latin typeface="+mn-lt"/>
            </a:endParaRPr>
          </a:p>
          <a:p>
            <a:pPr marL="0" inden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Point-form speaker notes:</a:t>
            </a:r>
          </a:p>
          <a:p>
            <a:pPr marL="171450" indent="-171450"/>
            <a:r>
              <a:rPr lang="en-US" dirty="0">
                <a:latin typeface="+mn-lt"/>
              </a:rPr>
              <a:t>In Canada, the healthcare sector is facing </a:t>
            </a:r>
            <a:r>
              <a:rPr lang="en-US" dirty="0" err="1">
                <a:latin typeface="+mn-lt"/>
              </a:rPr>
              <a:t>labour</a:t>
            </a:r>
            <a:r>
              <a:rPr lang="en-US" dirty="0">
                <a:latin typeface="+mn-lt"/>
              </a:rPr>
              <a:t> shortages and high employee turnover.</a:t>
            </a:r>
          </a:p>
          <a:p>
            <a:pPr marL="171450" indent="-171450"/>
            <a:r>
              <a:rPr lang="en-US" dirty="0">
                <a:latin typeface="+mn-lt"/>
              </a:rPr>
              <a:t>Canada also has approximately 741,000 Canadians ages 15</a:t>
            </a:r>
            <a:r>
              <a:rPr lang="en-US" sz="1100" dirty="0">
                <a:solidFill>
                  <a:srgbClr val="4C4C4E"/>
                </a:solidFill>
                <a:latin typeface="+mn-lt"/>
              </a:rPr>
              <a:t>–</a:t>
            </a:r>
            <a:r>
              <a:rPr lang="en-US" dirty="0">
                <a:latin typeface="+mn-lt"/>
              </a:rPr>
              <a:t>64 who have the potential to work and are currently not in school or employed.</a:t>
            </a:r>
          </a:p>
          <a:p>
            <a:pPr marL="628650" lvl="1" indent="-171450"/>
            <a:endParaRPr lang="en-US" dirty="0">
              <a:latin typeface="+mn-lt"/>
            </a:endParaRPr>
          </a:p>
          <a:p>
            <a:pPr marL="0" lvl="0" indent="0">
              <a:buNone/>
            </a:pPr>
            <a:r>
              <a:rPr lang="en-US" b="1" dirty="0">
                <a:latin typeface="+mn-lt"/>
              </a:rPr>
              <a:t>Reference:</a:t>
            </a:r>
          </a:p>
          <a:p>
            <a:pPr marL="0" lvl="0" indent="0">
              <a:buNone/>
            </a:pPr>
            <a:r>
              <a:rPr lang="en-US" b="0" dirty="0">
                <a:latin typeface="+mn-lt"/>
              </a:rPr>
              <a:t>Ontario Disability Employment Network. (n.d.) What to understand about the power of inclusive hiring. Retrieved from</a:t>
            </a:r>
            <a:r>
              <a:rPr lang="en-US" sz="1100" b="0" dirty="0">
                <a:solidFill>
                  <a:schemeClr val="dk2"/>
                </a:solidFill>
              </a:rPr>
              <a:t>: </a:t>
            </a:r>
            <a:r>
              <a:rPr lang="en-US" sz="1100" u="sng" dirty="0">
                <a:solidFill>
                  <a:schemeClr val="hlink"/>
                </a:solidFill>
                <a:hlinkClick r:id="rId3"/>
              </a:rPr>
              <a:t>https://www.odenetwork.com/what-to-understand-about-the-power-of-inclusive-hiring/</a:t>
            </a:r>
            <a:r>
              <a:rPr lang="en-US" sz="1100" dirty="0">
                <a:solidFill>
                  <a:schemeClr val="accent1"/>
                </a:solidFill>
              </a:rPr>
              <a:t> </a:t>
            </a:r>
            <a:endParaRPr lang="en-US" b="1" dirty="0">
              <a:latin typeface="+mn-lt"/>
            </a:endParaRPr>
          </a:p>
          <a:p>
            <a:pPr marL="0" lvl="0" indent="0">
              <a:buNone/>
            </a:pPr>
            <a:r>
              <a:rPr lang="en-US" b="0" dirty="0">
                <a:latin typeface="+mn-lt"/>
              </a:rPr>
              <a:t>Hébert, B.P., Kevins, C., Mofidi, A., Morris, S., </a:t>
            </a:r>
            <a:r>
              <a:rPr lang="en-US" b="0" dirty="0" err="1">
                <a:latin typeface="+mn-lt"/>
              </a:rPr>
              <a:t>Simionescu</a:t>
            </a:r>
            <a:r>
              <a:rPr lang="en-US" b="0" dirty="0">
                <a:latin typeface="+mn-lt"/>
              </a:rPr>
              <a:t>, D., &amp; Thicke, M. (May 28, </a:t>
            </a:r>
            <a:r>
              <a:rPr lang="en-US" b="0" u="none" dirty="0">
                <a:latin typeface="+mn-lt"/>
              </a:rPr>
              <a:t>2024</a:t>
            </a:r>
            <a:r>
              <a:rPr lang="en-US" sz="1100" b="0" i="0" u="none" strike="noStrike" cap="none" dirty="0">
                <a:solidFill>
                  <a:srgbClr val="000000"/>
                </a:solidFill>
                <a:latin typeface="+mn-lt"/>
                <a:cs typeface="Arial"/>
                <a:sym typeface="Arial"/>
              </a:rPr>
              <a:t>). </a:t>
            </a:r>
            <a:r>
              <a:rPr lang="en-US" sz="1100" b="0" i="0" u="none" strike="noStrike" cap="none" dirty="0">
                <a:solidFill>
                  <a:srgbClr val="000000"/>
                </a:solidFill>
                <a:latin typeface="+mn-lt"/>
                <a:ea typeface="Times New Roman" panose="02020603050405020304" pitchFamily="18" charset="0"/>
                <a:cs typeface="Arial"/>
                <a:sym typeface="Arial"/>
                <a:hlinkClick r:id="rId4">
                  <a:extLst>
                    <a:ext uri="{A12FA001-AC4F-418D-AE19-62706E023703}">
                      <ahyp:hlinkClr xmlns:ahyp="http://schemas.microsoft.com/office/drawing/2018/hyperlinkcolor" val="tx"/>
                    </a:ext>
                  </a:extLst>
                </a:hlinkClick>
              </a:rPr>
              <a:t>A demographic, employment and income profile of persons with disabilities aged 15 years and over in Canada, 2022</a:t>
            </a:r>
            <a:r>
              <a:rPr lang="en-US" sz="1100" b="0" i="0" u="none" strike="noStrike" cap="none" dirty="0">
                <a:solidFill>
                  <a:srgbClr val="000000"/>
                </a:solidFill>
                <a:latin typeface="+mn-lt"/>
                <a:ea typeface="Times New Roman" panose="02020603050405020304" pitchFamily="18" charset="0"/>
                <a:cs typeface="Arial"/>
                <a:sym typeface="Arial"/>
              </a:rPr>
              <a:t>. Retrieved from: https://www150.statcan.gc.ca/n1/pub/89-654-x/89-654-x2024001-eng.htm </a:t>
            </a:r>
            <a:endParaRPr lang="en-US" sz="1100" b="0" i="0" u="none" strike="noStrike" cap="none" dirty="0">
              <a:solidFill>
                <a:srgbClr val="000000"/>
              </a:solidFill>
              <a:latin typeface="+mn-lt"/>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2eac53c4fa_0_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2eac53c4fa_0_36: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90000"/>
              </a:lnSpc>
              <a:spcBef>
                <a:spcPts val="793"/>
              </a:spcBef>
              <a:buNone/>
            </a:pPr>
            <a:r>
              <a:rPr lang="en-US" sz="1300" b="1" dirty="0">
                <a:solidFill>
                  <a:srgbClr val="4C4C4E"/>
                </a:solidFill>
              </a:rPr>
              <a:t>Full speaker notes:</a:t>
            </a:r>
          </a:p>
          <a:p>
            <a:pPr marL="0" indent="0">
              <a:lnSpc>
                <a:spcPct val="90000"/>
              </a:lnSpc>
              <a:spcBef>
                <a:spcPts val="793"/>
              </a:spcBef>
              <a:buNone/>
            </a:pPr>
            <a:r>
              <a:rPr lang="en-US" sz="1300" b="0" dirty="0">
                <a:solidFill>
                  <a:srgbClr val="4C4C4E"/>
                </a:solidFill>
              </a:rPr>
              <a:t>Attracting and retaining talent </a:t>
            </a:r>
            <a:r>
              <a:rPr lang="en-US" sz="1300" dirty="0">
                <a:solidFill>
                  <a:srgbClr val="4C4C4E"/>
                </a:solidFill>
              </a:rPr>
              <a:t>(especially local talent) is essential to the health and well-being of Ontarians.</a:t>
            </a:r>
            <a:br>
              <a:rPr lang="en-US" sz="1300" dirty="0">
                <a:solidFill>
                  <a:srgbClr val="4C4C4E"/>
                </a:solidFill>
              </a:rPr>
            </a:br>
            <a:endParaRPr lang="en-US" sz="1300" dirty="0">
              <a:solidFill>
                <a:srgbClr val="4C4C4E"/>
              </a:solidFill>
            </a:endParaRPr>
          </a:p>
          <a:p>
            <a:pPr marL="0" indent="0">
              <a:lnSpc>
                <a:spcPct val="90000"/>
              </a:lnSpc>
              <a:spcBef>
                <a:spcPts val="793"/>
              </a:spcBef>
              <a:buNone/>
            </a:pPr>
            <a:r>
              <a:rPr lang="en-US" sz="1300" b="0" dirty="0">
                <a:solidFill>
                  <a:srgbClr val="4C4C4E"/>
                </a:solidFill>
              </a:rPr>
              <a:t>At the same time, obtaining and retaining employment has positive impacts on </a:t>
            </a:r>
            <a:r>
              <a:rPr lang="en-US" sz="1300" dirty="0">
                <a:solidFill>
                  <a:srgbClr val="4C4C4E"/>
                </a:solidFill>
              </a:rPr>
              <a:t>individuals with disabilities and their communities.</a:t>
            </a:r>
          </a:p>
          <a:p>
            <a:pPr marL="457200" lvl="1" indent="0">
              <a:buNone/>
            </a:pPr>
            <a:endParaRPr lang="en-US" dirty="0">
              <a:latin typeface="+mn-lt"/>
            </a:endParaRPr>
          </a:p>
          <a:p>
            <a:pPr marL="0" lvl="0" indent="0">
              <a:buNone/>
            </a:pPr>
            <a:r>
              <a:rPr lang="en-US" b="1" dirty="0">
                <a:latin typeface="+mn-lt"/>
              </a:rPr>
              <a:t>Reference:</a:t>
            </a:r>
          </a:p>
          <a:p>
            <a:pPr marL="0" lvl="0" indent="0">
              <a:buNone/>
            </a:pPr>
            <a:r>
              <a:rPr lang="en-US" b="0" dirty="0">
                <a:latin typeface="+mn-lt"/>
              </a:rPr>
              <a:t>Ontario Disability Employment Network. (n.d.) What to understand about the power of inclusive hiring. Retrieved from</a:t>
            </a:r>
            <a:r>
              <a:rPr lang="en-US" sz="1100" b="0" dirty="0">
                <a:solidFill>
                  <a:schemeClr val="dk2"/>
                </a:solidFill>
              </a:rPr>
              <a:t>: </a:t>
            </a:r>
            <a:r>
              <a:rPr lang="en-US" sz="1100" u="sng" dirty="0">
                <a:solidFill>
                  <a:schemeClr val="hlink"/>
                </a:solidFill>
                <a:hlinkClick r:id="rId3"/>
              </a:rPr>
              <a:t>https://www.odenetwork.com/what-to-understand-about-the-power-of-inclusive-hiring/</a:t>
            </a:r>
            <a:r>
              <a:rPr lang="en-US" sz="1100" dirty="0">
                <a:solidFill>
                  <a:schemeClr val="accent1"/>
                </a:solidFill>
              </a:rPr>
              <a:t> </a:t>
            </a:r>
            <a:endParaRPr lang="en-US" b="1" dirty="0">
              <a:latin typeface="+mn-lt"/>
            </a:endParaRPr>
          </a:p>
          <a:p>
            <a:pPr marL="0" lvl="0" indent="0" algn="l" rtl="0">
              <a:spcBef>
                <a:spcPts val="0"/>
              </a:spcBef>
              <a:spcAft>
                <a:spcPts val="0"/>
              </a:spcAft>
              <a:buNone/>
            </a:pPr>
            <a:endParaRPr sz="1300" dirty="0">
              <a:solidFill>
                <a:srgbClr val="4C4C4E"/>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2eac53c4fa_0_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2eac53c4fa_0_1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90000"/>
              </a:lnSpc>
              <a:spcBef>
                <a:spcPts val="793"/>
              </a:spcBef>
              <a:spcAft>
                <a:spcPts val="0"/>
              </a:spcAft>
              <a:buClr>
                <a:srgbClr val="000000"/>
              </a:buClr>
              <a:buSzPts val="1100"/>
              <a:buFont typeface="Arial"/>
              <a:buNone/>
              <a:tabLst/>
              <a:defRPr/>
            </a:pPr>
            <a:r>
              <a:rPr lang="en-US" sz="1400" b="1" dirty="0">
                <a:solidFill>
                  <a:srgbClr val="444746"/>
                </a:solidFill>
                <a:latin typeface="+mn-lt"/>
                <a:ea typeface="Roboto"/>
                <a:cs typeface="Roboto"/>
                <a:sym typeface="Roboto"/>
              </a:rPr>
              <a:t>Full speaker notes:</a:t>
            </a:r>
          </a:p>
          <a:p>
            <a:pPr marL="0" indent="0">
              <a:lnSpc>
                <a:spcPct val="90000"/>
              </a:lnSpc>
              <a:spcBef>
                <a:spcPts val="793"/>
              </a:spcBef>
              <a:buNone/>
            </a:pPr>
            <a:r>
              <a:rPr lang="en-US" sz="1300" dirty="0">
                <a:solidFill>
                  <a:srgbClr val="4C4C4E"/>
                </a:solidFill>
              </a:rPr>
              <a:t>Many healthcare organizations want to promote disability-inclusive employment as part of their commitment to diversity, equity, and inclusion but need “know-how” guidance.</a:t>
            </a:r>
          </a:p>
          <a:p>
            <a:pPr marL="0" indent="0">
              <a:lnSpc>
                <a:spcPct val="90000"/>
              </a:lnSpc>
              <a:spcBef>
                <a:spcPts val="793"/>
              </a:spcBef>
              <a:buNone/>
            </a:pPr>
            <a:endParaRPr lang="en-US" sz="1300" dirty="0">
              <a:solidFill>
                <a:srgbClr val="4C4C4E"/>
              </a:solidFill>
            </a:endParaRPr>
          </a:p>
          <a:p>
            <a:pPr marL="0" indent="0">
              <a:lnSpc>
                <a:spcPct val="90000"/>
              </a:lnSpc>
              <a:spcBef>
                <a:spcPts val="793"/>
              </a:spcBef>
              <a:buNone/>
            </a:pPr>
            <a:r>
              <a:rPr lang="en-US" sz="1300" dirty="0">
                <a:solidFill>
                  <a:srgbClr val="4C4C4E"/>
                </a:solidFill>
              </a:rPr>
              <a:t>For job seekers and employees with disabilities, barriers limit them from connecting to the workforce, including:</a:t>
            </a:r>
          </a:p>
          <a:p>
            <a:pPr marL="966612" lvl="1" indent="-322204">
              <a:lnSpc>
                <a:spcPct val="90000"/>
              </a:lnSpc>
              <a:spcBef>
                <a:spcPts val="396"/>
              </a:spcBef>
              <a:buClr>
                <a:srgbClr val="4C4C4E"/>
              </a:buClr>
              <a:buSzPts val="1200"/>
              <a:buChar char="•"/>
            </a:pPr>
            <a:r>
              <a:rPr lang="en-US" sz="1300" dirty="0">
                <a:solidFill>
                  <a:srgbClr val="4C4C4E"/>
                </a:solidFill>
              </a:rPr>
              <a:t>How positions are advertised</a:t>
            </a:r>
          </a:p>
          <a:p>
            <a:pPr marL="966612" lvl="1" indent="-322204">
              <a:lnSpc>
                <a:spcPct val="90000"/>
              </a:lnSpc>
              <a:spcBef>
                <a:spcPts val="396"/>
              </a:spcBef>
              <a:buClr>
                <a:srgbClr val="4C4C4E"/>
              </a:buClr>
              <a:buSzPts val="1200"/>
              <a:buChar char="•"/>
            </a:pPr>
            <a:r>
              <a:rPr lang="en-US" sz="1300" dirty="0">
                <a:solidFill>
                  <a:srgbClr val="4C4C4E"/>
                </a:solidFill>
              </a:rPr>
              <a:t>Identification of applicants for interviews</a:t>
            </a:r>
          </a:p>
          <a:p>
            <a:pPr marL="966612" lvl="1" indent="-322204">
              <a:lnSpc>
                <a:spcPct val="90000"/>
              </a:lnSpc>
              <a:spcBef>
                <a:spcPts val="396"/>
              </a:spcBef>
              <a:buClr>
                <a:srgbClr val="4C4C4E"/>
              </a:buClr>
              <a:buSzPts val="1200"/>
              <a:buChar char="•"/>
            </a:pPr>
            <a:r>
              <a:rPr lang="en-US" sz="1300" dirty="0">
                <a:solidFill>
                  <a:srgbClr val="4C4C4E"/>
                </a:solidFill>
              </a:rPr>
              <a:t>Selection processes</a:t>
            </a:r>
          </a:p>
          <a:p>
            <a:pPr marL="966612" lvl="1" indent="-322204">
              <a:lnSpc>
                <a:spcPct val="90000"/>
              </a:lnSpc>
              <a:spcBef>
                <a:spcPts val="396"/>
              </a:spcBef>
              <a:buClr>
                <a:srgbClr val="4C4C4E"/>
              </a:buClr>
              <a:buSzPts val="1200"/>
              <a:buChar char="•"/>
            </a:pPr>
            <a:r>
              <a:rPr lang="en-US" sz="1300" dirty="0">
                <a:solidFill>
                  <a:srgbClr val="4C4C4E"/>
                </a:solidFill>
              </a:rPr>
              <a:t>Training and career development</a:t>
            </a:r>
          </a:p>
          <a:p>
            <a:pPr marL="644408" lvl="1" indent="0">
              <a:lnSpc>
                <a:spcPct val="90000"/>
              </a:lnSpc>
              <a:spcBef>
                <a:spcPts val="396"/>
              </a:spcBef>
              <a:buClr>
                <a:srgbClr val="4C4C4E"/>
              </a:buClr>
              <a:buSzPts val="1200"/>
              <a:buNone/>
            </a:pPr>
            <a:endParaRPr lang="en-US" sz="1300" dirty="0">
              <a:solidFill>
                <a:srgbClr val="4C4C4E"/>
              </a:solidFill>
            </a:endParaRPr>
          </a:p>
          <a:p>
            <a:pPr marL="0" inden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Point-form speaker notes:</a:t>
            </a:r>
          </a:p>
          <a:p>
            <a:pPr marL="171450" indent="-171450"/>
            <a:r>
              <a:rPr lang="en-US" dirty="0">
                <a:latin typeface="+mn-lt"/>
              </a:rPr>
              <a:t>Healthcare organizations do not know how to promote disability-inclusive employment as part of their commitment to diversity, equity, and inclusion.</a:t>
            </a:r>
          </a:p>
          <a:p>
            <a:pPr marL="171450" indent="-171450"/>
            <a:r>
              <a:rPr lang="en-US" sz="1300" dirty="0">
                <a:solidFill>
                  <a:srgbClr val="4C4C4E"/>
                </a:solidFill>
              </a:rPr>
              <a:t>Job seekers and employees with disabilities are limited by barriers including:</a:t>
            </a:r>
          </a:p>
          <a:p>
            <a:pPr marL="966612" lvl="1" indent="-322204">
              <a:lnSpc>
                <a:spcPct val="90000"/>
              </a:lnSpc>
              <a:spcBef>
                <a:spcPts val="396"/>
              </a:spcBef>
              <a:buClr>
                <a:srgbClr val="4C4C4E"/>
              </a:buClr>
              <a:buSzPts val="1200"/>
              <a:buChar char="•"/>
            </a:pPr>
            <a:r>
              <a:rPr lang="en-US" sz="1300" dirty="0">
                <a:solidFill>
                  <a:srgbClr val="4C4C4E"/>
                </a:solidFill>
              </a:rPr>
              <a:t>How positions are advertised</a:t>
            </a:r>
          </a:p>
          <a:p>
            <a:pPr marL="966612" lvl="1" indent="-322204">
              <a:lnSpc>
                <a:spcPct val="90000"/>
              </a:lnSpc>
              <a:spcBef>
                <a:spcPts val="396"/>
              </a:spcBef>
              <a:buClr>
                <a:srgbClr val="4C4C4E"/>
              </a:buClr>
              <a:buSzPts val="1200"/>
              <a:buChar char="•"/>
            </a:pPr>
            <a:r>
              <a:rPr lang="en-US" sz="1300" dirty="0">
                <a:solidFill>
                  <a:srgbClr val="4C4C4E"/>
                </a:solidFill>
              </a:rPr>
              <a:t>Identification of applicants for interviews</a:t>
            </a:r>
          </a:p>
          <a:p>
            <a:pPr marL="966612" lvl="1" indent="-322204">
              <a:lnSpc>
                <a:spcPct val="90000"/>
              </a:lnSpc>
              <a:spcBef>
                <a:spcPts val="396"/>
              </a:spcBef>
              <a:buClr>
                <a:srgbClr val="4C4C4E"/>
              </a:buClr>
              <a:buSzPts val="1200"/>
              <a:buChar char="•"/>
            </a:pPr>
            <a:r>
              <a:rPr lang="en-US" sz="1300" dirty="0">
                <a:solidFill>
                  <a:srgbClr val="4C4C4E"/>
                </a:solidFill>
              </a:rPr>
              <a:t>Selection processes</a:t>
            </a:r>
          </a:p>
          <a:p>
            <a:pPr marL="966612" lvl="1" indent="-322204">
              <a:lnSpc>
                <a:spcPct val="90000"/>
              </a:lnSpc>
              <a:spcBef>
                <a:spcPts val="396"/>
              </a:spcBef>
              <a:buClr>
                <a:srgbClr val="4C4C4E"/>
              </a:buClr>
              <a:buSzPts val="1200"/>
              <a:buChar char="•"/>
            </a:pPr>
            <a:r>
              <a:rPr lang="en-US" sz="1300" dirty="0">
                <a:solidFill>
                  <a:srgbClr val="4C4C4E"/>
                </a:solidFill>
              </a:rPr>
              <a:t>Training and career development</a:t>
            </a:r>
          </a:p>
          <a:p>
            <a:pPr marL="644408" lvl="1" indent="0">
              <a:lnSpc>
                <a:spcPct val="90000"/>
              </a:lnSpc>
              <a:spcBef>
                <a:spcPts val="396"/>
              </a:spcBef>
              <a:buClr>
                <a:srgbClr val="4C4C4E"/>
              </a:buClr>
              <a:buSzPts val="1200"/>
              <a:buNone/>
            </a:pPr>
            <a:endParaRPr lang="en-US" dirty="0">
              <a:latin typeface="+mn-lt"/>
            </a:endParaRPr>
          </a:p>
          <a:p>
            <a:pPr marL="0" lvl="0" indent="0">
              <a:buNone/>
            </a:pPr>
            <a:r>
              <a:rPr lang="en-US" b="1" dirty="0">
                <a:latin typeface="+mn-lt"/>
              </a:rPr>
              <a:t>Reference:</a:t>
            </a:r>
          </a:p>
          <a:p>
            <a:pPr marL="0" lvl="0" indent="0">
              <a:buNone/>
            </a:pPr>
            <a:r>
              <a:rPr lang="en-US" b="0" dirty="0">
                <a:latin typeface="+mn-lt"/>
              </a:rPr>
              <a:t>Ontario Disability Employment Network. (n.d.) What to understand about the power of inclusive hiring. Retrieved from</a:t>
            </a:r>
            <a:r>
              <a:rPr lang="en-US" sz="1100" b="0" dirty="0">
                <a:solidFill>
                  <a:schemeClr val="dk2"/>
                </a:solidFill>
              </a:rPr>
              <a:t>: </a:t>
            </a:r>
            <a:r>
              <a:rPr lang="en-US" sz="1100" u="sng" dirty="0">
                <a:solidFill>
                  <a:schemeClr val="hlink"/>
                </a:solidFill>
                <a:hlinkClick r:id="rId3"/>
              </a:rPr>
              <a:t>https://www.odenetwork.com/what-to-understand-about-the-power-of-inclusive-hiring/</a:t>
            </a:r>
            <a:r>
              <a:rPr lang="en-US" sz="1100" dirty="0">
                <a:solidFill>
                  <a:schemeClr val="accent1"/>
                </a:solidFill>
              </a:rPr>
              <a:t> </a:t>
            </a:r>
            <a:endParaRPr lang="en-US" b="1" dirty="0">
              <a:latin typeface="+mn-l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3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None/>
            </a:pPr>
            <a:r>
              <a:rPr lang="en-US" b="1" dirty="0">
                <a:solidFill>
                  <a:schemeClr val="dk1"/>
                </a:solidFill>
                <a:latin typeface="+mn-lt"/>
              </a:rPr>
              <a:t>Full speaker notes:</a:t>
            </a:r>
          </a:p>
          <a:p>
            <a:pPr marL="0" indent="0">
              <a:buNone/>
            </a:pPr>
            <a:r>
              <a:rPr lang="en-US" dirty="0">
                <a:solidFill>
                  <a:schemeClr val="dk1"/>
                </a:solidFill>
                <a:latin typeface="+mn-lt"/>
              </a:rPr>
              <a:t>Employees with disabilities may be uniquely valuable to healthcare organizations.</a:t>
            </a:r>
          </a:p>
          <a:p>
            <a:pPr marL="0" indent="0">
              <a:buNone/>
            </a:pPr>
            <a:endParaRPr lang="en-US" dirty="0">
              <a:solidFill>
                <a:schemeClr val="dk1"/>
              </a:solidFill>
              <a:latin typeface="+mn-lt"/>
            </a:endParaRPr>
          </a:p>
          <a:p>
            <a:pPr marL="0" indent="0">
              <a:buNone/>
            </a:pPr>
            <a:r>
              <a:rPr lang="en-US" dirty="0">
                <a:solidFill>
                  <a:schemeClr val="dk1"/>
                </a:solidFill>
                <a:latin typeface="+mn-lt"/>
              </a:rPr>
              <a:t>Let’s take a moment to consider the types of healthcare roles in which lived experience of disability could be helpful. </a:t>
            </a:r>
          </a:p>
          <a:p>
            <a:pPr marL="0" indent="0">
              <a:buNone/>
            </a:pPr>
            <a:endParaRPr lang="en-US" dirty="0">
              <a:solidFill>
                <a:schemeClr val="dk1"/>
              </a:solidFill>
              <a:latin typeface="+mn-lt"/>
            </a:endParaRPr>
          </a:p>
          <a:p>
            <a:pPr marL="0" indent="0">
              <a:buNone/>
            </a:pPr>
            <a:r>
              <a:rPr lang="en-US" dirty="0">
                <a:solidFill>
                  <a:schemeClr val="dk1"/>
                </a:solidFill>
                <a:latin typeface="+mn-lt"/>
              </a:rPr>
              <a:t>Name a role, for example, Patient Relations Coordinator.</a:t>
            </a:r>
          </a:p>
          <a:p>
            <a:pPr marL="0" indent="0">
              <a:buNone/>
            </a:pPr>
            <a:endParaRPr lang="en-US" dirty="0">
              <a:solidFill>
                <a:schemeClr val="dk1"/>
              </a:solidFill>
              <a:latin typeface="+mn-lt"/>
            </a:endParaRPr>
          </a:p>
          <a:p>
            <a:pPr marL="0" indent="0">
              <a:buNone/>
            </a:pPr>
            <a:r>
              <a:rPr lang="en-US" dirty="0">
                <a:solidFill>
                  <a:schemeClr val="dk1"/>
                </a:solidFill>
                <a:latin typeface="+mn-lt"/>
              </a:rPr>
              <a:t>&lt;allow time for activity, approximately 90 seconds&gt;</a:t>
            </a:r>
          </a:p>
          <a:p>
            <a:pPr marL="0" indent="0">
              <a:buNone/>
            </a:pPr>
            <a:endParaRPr lang="en-US" dirty="0">
              <a:solidFill>
                <a:schemeClr val="dk1"/>
              </a:solidFill>
              <a:latin typeface="+mn-lt"/>
            </a:endParaRPr>
          </a:p>
          <a:p>
            <a:pPr marL="0" indent="0">
              <a:buNone/>
            </a:pPr>
            <a:r>
              <a:rPr lang="en-US" dirty="0">
                <a:solidFill>
                  <a:schemeClr val="dk1"/>
                </a:solidFill>
                <a:latin typeface="+mn-lt"/>
              </a:rPr>
              <a:t>The truth is, this perspective is relevant in </a:t>
            </a:r>
            <a:r>
              <a:rPr lang="en-US" i="1" dirty="0">
                <a:solidFill>
                  <a:schemeClr val="dk1"/>
                </a:solidFill>
                <a:latin typeface="+mn-lt"/>
              </a:rPr>
              <a:t>any </a:t>
            </a:r>
            <a:r>
              <a:rPr lang="en-US" i="0" dirty="0">
                <a:solidFill>
                  <a:schemeClr val="dk1"/>
                </a:solidFill>
                <a:latin typeface="+mn-lt"/>
              </a:rPr>
              <a:t>role and can support client representation, sharing, and understanding. </a:t>
            </a:r>
          </a:p>
          <a:p>
            <a:pPr marL="0" indent="0">
              <a:buNone/>
            </a:pPr>
            <a:endParaRPr lang="en-US" i="0" dirty="0">
              <a:solidFill>
                <a:schemeClr val="dk1"/>
              </a:solidFill>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rgbClr val="444746"/>
                </a:solidFill>
                <a:latin typeface="+mn-lt"/>
                <a:ea typeface="Roboto"/>
                <a:cs typeface="Roboto"/>
                <a:sym typeface="Roboto"/>
              </a:rPr>
              <a:t>Point-form speaker notes: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dk1"/>
                </a:solidFill>
                <a:latin typeface="+mn-lt"/>
              </a:rPr>
              <a:t>Employees with disabilities are valuable to healthcare organizations.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dk1"/>
                </a:solidFill>
                <a:latin typeface="+mn-lt"/>
              </a:rPr>
              <a:t>Ask the question on slide and allow 90 seconds for responses.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dk1"/>
                </a:solidFill>
                <a:latin typeface="+mn-lt"/>
              </a:rPr>
              <a:t>Answer: This perspective is valuable in all roles.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solidFill>
                <a:schemeClr val="dk1"/>
              </a:solidFill>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latin typeface="+mn-lt"/>
              </a:rPr>
              <a:t>Example roles:</a:t>
            </a:r>
          </a:p>
          <a:p>
            <a:pPr marL="0" indent="0">
              <a:buClr>
                <a:schemeClr val="dk1"/>
              </a:buClr>
              <a:buNone/>
            </a:pPr>
            <a:r>
              <a:rPr lang="en-US" dirty="0">
                <a:solidFill>
                  <a:schemeClr val="dk1"/>
                </a:solidFill>
                <a:latin typeface="+mn-lt"/>
              </a:rPr>
              <a:t>Peer mentor</a:t>
            </a:r>
          </a:p>
          <a:p>
            <a:pPr marL="0" indent="0">
              <a:buClr>
                <a:schemeClr val="dk1"/>
              </a:buClr>
              <a:buNone/>
            </a:pPr>
            <a:r>
              <a:rPr lang="en-US" dirty="0">
                <a:solidFill>
                  <a:schemeClr val="dk1"/>
                </a:solidFill>
                <a:latin typeface="+mn-lt"/>
              </a:rPr>
              <a:t>System navigator</a:t>
            </a:r>
          </a:p>
          <a:p>
            <a:pPr marL="0" indent="0">
              <a:buClr>
                <a:schemeClr val="dk1"/>
              </a:buClr>
              <a:buNone/>
            </a:pPr>
            <a:r>
              <a:rPr lang="en-US" dirty="0">
                <a:solidFill>
                  <a:schemeClr val="dk1"/>
                </a:solidFill>
                <a:latin typeface="+mn-lt"/>
              </a:rPr>
              <a:t>Occupational health nurse</a:t>
            </a:r>
          </a:p>
          <a:p>
            <a:pPr marL="0" indent="0">
              <a:buClr>
                <a:schemeClr val="dk1"/>
              </a:buClr>
              <a:buNone/>
            </a:pPr>
            <a:r>
              <a:rPr lang="en-US" dirty="0">
                <a:solidFill>
                  <a:schemeClr val="dk1"/>
                </a:solidFill>
                <a:latin typeface="+mn-lt"/>
              </a:rPr>
              <a:t>Social worker</a:t>
            </a:r>
          </a:p>
          <a:p>
            <a:pPr marL="0" indent="0">
              <a:buClr>
                <a:schemeClr val="dk1"/>
              </a:buClr>
              <a:buNone/>
            </a:pPr>
            <a:r>
              <a:rPr lang="en-US" dirty="0">
                <a:solidFill>
                  <a:schemeClr val="dk1"/>
                </a:solidFill>
                <a:latin typeface="+mn-lt"/>
              </a:rPr>
              <a:t>Doctor</a:t>
            </a:r>
          </a:p>
          <a:p>
            <a:pPr marL="0" indent="0">
              <a:buClr>
                <a:schemeClr val="dk1"/>
              </a:buClr>
              <a:buNone/>
            </a:pPr>
            <a:r>
              <a:rPr lang="en-US" dirty="0">
                <a:solidFill>
                  <a:schemeClr val="dk1"/>
                </a:solidFill>
                <a:latin typeface="+mn-lt"/>
              </a:rPr>
              <a:t>Director </a:t>
            </a:r>
          </a:p>
          <a:p>
            <a:pPr marL="0" indent="0">
              <a:buClr>
                <a:schemeClr val="dk1"/>
              </a:buClr>
              <a:buNone/>
            </a:pPr>
            <a:r>
              <a:rPr lang="en-US" dirty="0">
                <a:solidFill>
                  <a:schemeClr val="dk1"/>
                </a:solidFill>
                <a:latin typeface="+mn-lt"/>
              </a:rPr>
              <a:t>Maintenance </a:t>
            </a:r>
          </a:p>
          <a:p>
            <a:pPr marL="0" indent="0">
              <a:buClr>
                <a:schemeClr val="dk1"/>
              </a:buClr>
              <a:buNone/>
            </a:pPr>
            <a:r>
              <a:rPr lang="en-US" dirty="0">
                <a:solidFill>
                  <a:schemeClr val="dk1"/>
                </a:solidFill>
                <a:latin typeface="+mn-lt"/>
              </a:rPr>
              <a:t>Any/all!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3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None/>
            </a:pPr>
            <a:r>
              <a:rPr lang="en-US" b="1" dirty="0"/>
              <a:t>Full speaker notes:</a:t>
            </a:r>
          </a:p>
          <a:p>
            <a:pPr marL="0" indent="0">
              <a:buNone/>
            </a:pPr>
            <a:r>
              <a:rPr lang="en-US" dirty="0"/>
              <a:t>Before going further, let’s take a moment to talk about unconscious bias. As we can see from the last activity, we have certain perceptions of where different types of people might ‘belong’ – in this case where people with disabilities may best “fit” in an organization. It is natural to have initial thoughts or reactions and important to recognize and question those reactions.</a:t>
            </a:r>
          </a:p>
          <a:p>
            <a:pPr marL="0" indent="0">
              <a:buNone/>
            </a:pPr>
            <a:endParaRPr lang="en-US" dirty="0"/>
          </a:p>
          <a:p>
            <a:pPr marL="0" indent="0">
              <a:buNone/>
            </a:pPr>
            <a:r>
              <a:rPr lang="en-US" dirty="0"/>
              <a:t>Unconscious bias is a huge topic that might need its own training. At </a:t>
            </a:r>
            <a:r>
              <a:rPr lang="en-US" dirty="0">
                <a:solidFill>
                  <a:srgbClr val="FFC000"/>
                </a:solidFill>
                <a:sym typeface="Wingdings" panose="05000000000000000000" pitchFamily="2" charset="2"/>
              </a:rPr>
              <a:t></a:t>
            </a:r>
            <a:r>
              <a:rPr lang="en-US" dirty="0"/>
              <a:t> </a:t>
            </a:r>
            <a:r>
              <a:rPr lang="en-US" dirty="0">
                <a:highlight>
                  <a:schemeClr val="accent4"/>
                </a:highlight>
              </a:rPr>
              <a:t>[</a:t>
            </a:r>
            <a:r>
              <a:rPr lang="en-US" b="1" dirty="0">
                <a:highlight>
                  <a:schemeClr val="accent4"/>
                </a:highlight>
              </a:rPr>
              <a:t>ORGANIZATION</a:t>
            </a:r>
            <a:r>
              <a:rPr lang="en-US" dirty="0">
                <a:highlight>
                  <a:schemeClr val="accent4"/>
                </a:highlight>
              </a:rPr>
              <a:t>]</a:t>
            </a:r>
            <a:r>
              <a:rPr lang="en-US" dirty="0"/>
              <a:t>, more resources can be found on [</a:t>
            </a:r>
            <a:r>
              <a:rPr lang="en-US" b="1" dirty="0"/>
              <a:t>insert location here</a:t>
            </a:r>
            <a:r>
              <a:rPr lang="en-US" dirty="0"/>
              <a:t>].</a:t>
            </a:r>
          </a:p>
          <a:p>
            <a:pPr marL="0" indent="0">
              <a:buNone/>
            </a:pPr>
            <a:endParaRPr lang="en-US" dirty="0"/>
          </a:p>
          <a:p>
            <a:pPr marL="0" indent="0">
              <a:buNone/>
            </a:pPr>
            <a:r>
              <a:rPr lang="en-US" dirty="0"/>
              <a:t>Unconscious bias is instinctively categorizing people or things without being aware of it.</a:t>
            </a:r>
          </a:p>
          <a:p>
            <a:pPr marL="0" indent="0">
              <a:buNone/>
            </a:pPr>
            <a:endParaRPr lang="en-US" dirty="0"/>
          </a:p>
          <a:p>
            <a:pPr marL="0" indent="0">
              <a:buNone/>
            </a:pPr>
            <a:r>
              <a:rPr lang="en-US" dirty="0"/>
              <a:t>It can stem from past experiences, pervasive messaging, or any number of other places. </a:t>
            </a:r>
          </a:p>
          <a:p>
            <a:pPr marL="0" indent="0">
              <a:buNone/>
            </a:pPr>
            <a:endParaRPr lang="en-US" dirty="0"/>
          </a:p>
          <a:p>
            <a:pPr marL="0" indent="0">
              <a:buNone/>
            </a:pPr>
            <a:r>
              <a:rPr lang="en-US" dirty="0"/>
              <a:t>There is no such thing as a person “without bias.” This is not the goal; rather, the goal is to try to use purposeful strategies to interrupt bias before it can interrupt the hiring process or employment relationship.</a:t>
            </a:r>
          </a:p>
          <a:p>
            <a:pPr marL="0" indent="0">
              <a:buNone/>
            </a:pPr>
            <a:endParaRPr lang="en-US" dirty="0"/>
          </a:p>
          <a:p>
            <a:pPr marL="0" indent="0">
              <a:buNone/>
            </a:pPr>
            <a:r>
              <a:rPr lang="en-US" b="1" i="1" dirty="0"/>
              <a:t>[see activity on next slide, or skip past next two slides]</a:t>
            </a:r>
          </a:p>
          <a:p>
            <a:pPr marL="0" indent="0">
              <a:buNone/>
            </a:pPr>
            <a:endParaRPr lang="en-US" b="1" dirty="0"/>
          </a:p>
          <a:p>
            <a:pPr marL="0" indent="0">
              <a:buNone/>
            </a:pPr>
            <a:r>
              <a:rPr lang="en-US" b="1" dirty="0"/>
              <a:t>Point-form speaker notes: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Unconscious bias is instinctively categorizing people or things without being aware of it.</a:t>
            </a:r>
          </a:p>
          <a:p>
            <a:pPr marL="171450" indent="-171450"/>
            <a:r>
              <a:rPr lang="en-US" dirty="0"/>
              <a:t>Everyone has unconscious biases, they are natural.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Our goal is to try to use purposeful strategies to interrupt bias before it can interrupt the hiring process or employment relationship.</a:t>
            </a:r>
          </a:p>
          <a:p>
            <a:pPr marL="171450" indent="-171450"/>
            <a:r>
              <a:rPr lang="en-US" dirty="0"/>
              <a:t>At </a:t>
            </a:r>
            <a:r>
              <a:rPr lang="en-US" dirty="0">
                <a:solidFill>
                  <a:srgbClr val="FFC000"/>
                </a:solidFill>
                <a:sym typeface="Wingdings" panose="05000000000000000000" pitchFamily="2" charset="2"/>
              </a:rPr>
              <a:t></a:t>
            </a:r>
            <a:r>
              <a:rPr lang="en-US" dirty="0"/>
              <a:t> </a:t>
            </a:r>
            <a:r>
              <a:rPr lang="en-US" dirty="0">
                <a:highlight>
                  <a:schemeClr val="accent4"/>
                </a:highlight>
              </a:rPr>
              <a:t>[</a:t>
            </a:r>
            <a:r>
              <a:rPr lang="en-US" b="1" dirty="0">
                <a:highlight>
                  <a:schemeClr val="accent4"/>
                </a:highlight>
              </a:rPr>
              <a:t>insert your organization</a:t>
            </a:r>
            <a:r>
              <a:rPr lang="en-US" dirty="0">
                <a:highlight>
                  <a:schemeClr val="accent4"/>
                </a:highlight>
              </a:rPr>
              <a:t>]</a:t>
            </a:r>
            <a:r>
              <a:rPr lang="en-US" dirty="0"/>
              <a:t>, more resources can be found on [</a:t>
            </a:r>
            <a:r>
              <a:rPr lang="en-US" b="1" dirty="0"/>
              <a:t>insert location here</a:t>
            </a:r>
            <a:r>
              <a:rPr lang="en-US" dirty="0"/>
              <a:t>].</a:t>
            </a:r>
          </a:p>
          <a:p>
            <a:pPr marL="171450" indent="-171450"/>
            <a:endParaRPr lang="en-US" b="0" dirty="0"/>
          </a:p>
          <a:p>
            <a:pPr marL="0" indent="0">
              <a:buNone/>
            </a:pPr>
            <a:endParaRPr lang="en-US" b="1" dirty="0"/>
          </a:p>
          <a:p>
            <a:pPr marL="0" indent="0">
              <a:buNone/>
            </a:pPr>
            <a:r>
              <a:rPr lang="en-US" b="1" dirty="0"/>
              <a:t>References:</a:t>
            </a:r>
          </a:p>
          <a:p>
            <a:pPr marL="0" indent="0">
              <a:buNone/>
            </a:pPr>
            <a:r>
              <a:rPr lang="en-US" dirty="0"/>
              <a:t>Quote from: </a:t>
            </a:r>
            <a:r>
              <a:rPr lang="en-US" u="sng" dirty="0">
                <a:solidFill>
                  <a:schemeClr val="hlink"/>
                </a:solidFill>
                <a:highlight>
                  <a:schemeClr val="accent4"/>
                </a:highlight>
                <a:hlinkClick r:id="rId3"/>
              </a:rPr>
              <a:t>https://www.linkedin.com/pulse/unconscious-bias-3-great-exercises-use-your-training-debra-stevens/</a:t>
            </a:r>
            <a:r>
              <a:rPr lang="en-US" dirty="0">
                <a:highlight>
                  <a:schemeClr val="accent4"/>
                </a:highlight>
              </a:rPr>
              <a:t> </a:t>
            </a:r>
          </a:p>
          <a:p>
            <a:pPr marL="0" indent="0">
              <a:buNone/>
            </a:pPr>
            <a:endParaRPr lang="en-US" b="1" dirty="0"/>
          </a:p>
          <a:p>
            <a:pPr marL="0" indent="0">
              <a:buNone/>
            </a:pPr>
            <a:r>
              <a:rPr lang="en-US" b="0" dirty="0"/>
              <a:t>External resource: </a:t>
            </a:r>
            <a:r>
              <a:rPr lang="en-US" u="sng" dirty="0">
                <a:solidFill>
                  <a:schemeClr val="hlink"/>
                </a:solidFill>
                <a:hlinkClick r:id="rId4"/>
              </a:rPr>
              <a:t>https://creativeequitytoolkit.org/topic/organisational-culture/unconscious-bias/</a:t>
            </a:r>
            <a:r>
              <a:rPr lang="en-US" dirty="0"/>
              <a:t> Australian collection of resources on the topic and considerations surrounding unconscious/implicit bias </a:t>
            </a:r>
          </a:p>
          <a:p>
            <a:pPr marL="0" indent="0">
              <a:buClr>
                <a:schemeClr val="dk1"/>
              </a:buClr>
              <a:buNone/>
            </a:pPr>
            <a:endParaRPr lang="en-US" dirty="0"/>
          </a:p>
          <a:p>
            <a:pPr marL="0" indent="0">
              <a:buClr>
                <a:schemeClr val="dk1"/>
              </a:buClr>
              <a:buNone/>
            </a:pPr>
            <a:r>
              <a:rPr lang="en-US" dirty="0"/>
              <a:t>Organizational resource: reference if you have </a:t>
            </a:r>
            <a:r>
              <a:rPr lang="en-US" dirty="0">
                <a:solidFill>
                  <a:srgbClr val="FFC000"/>
                </a:solidFill>
                <a:sym typeface="Wingdings" panose="05000000000000000000" pitchFamily="2" charset="2"/>
              </a:rPr>
              <a:t></a:t>
            </a:r>
            <a:r>
              <a:rPr lang="en-US" dirty="0"/>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p3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Clr>
                <a:schemeClr val="dk1"/>
              </a:buClr>
              <a:buNone/>
            </a:pPr>
            <a:r>
              <a:rPr lang="en-US" b="1" dirty="0">
                <a:solidFill>
                  <a:schemeClr val="dk1"/>
                </a:solidFill>
              </a:rPr>
              <a:t>OPTIONAL ACTIVITY</a:t>
            </a:r>
            <a:endParaRPr lang="en-US" dirty="0">
              <a:solidFill>
                <a:schemeClr val="dk1"/>
              </a:solidFill>
            </a:endParaRPr>
          </a:p>
          <a:p>
            <a:pPr marL="0" indent="0">
              <a:buNone/>
            </a:pPr>
            <a:endParaRPr lang="en-US" dirty="0">
              <a:solidFill>
                <a:schemeClr val="dk1"/>
              </a:solidFill>
            </a:endParaRPr>
          </a:p>
          <a:p>
            <a:pPr marL="0" indent="0">
              <a:buNone/>
            </a:pPr>
            <a:r>
              <a:rPr lang="en-US" b="1" dirty="0">
                <a:solidFill>
                  <a:schemeClr val="dk1"/>
                </a:solidFill>
              </a:rPr>
              <a:t>Full speaker notes:</a:t>
            </a:r>
          </a:p>
          <a:p>
            <a:pPr marL="0" indent="0">
              <a:buClr>
                <a:schemeClr val="dk1"/>
              </a:buClr>
              <a:buNone/>
            </a:pPr>
            <a:r>
              <a:rPr lang="en-US" dirty="0">
                <a:solidFill>
                  <a:schemeClr val="dk1"/>
                </a:solidFill>
              </a:rPr>
              <a:t>Let’s do a quick activity. </a:t>
            </a:r>
          </a:p>
          <a:p>
            <a:pPr marL="0" indent="0">
              <a:buClr>
                <a:schemeClr val="dk1"/>
              </a:buClr>
              <a:buNone/>
            </a:pPr>
            <a:endParaRPr lang="en-US" dirty="0">
              <a:solidFill>
                <a:schemeClr val="dk1"/>
              </a:solidFill>
            </a:endParaRPr>
          </a:p>
          <a:p>
            <a:pPr marL="0" indent="0">
              <a:buClr>
                <a:schemeClr val="dk1"/>
              </a:buClr>
              <a:buNone/>
            </a:pPr>
            <a:r>
              <a:rPr lang="en-US" dirty="0">
                <a:solidFill>
                  <a:schemeClr val="dk1"/>
                </a:solidFill>
              </a:rPr>
              <a:t>When you were told that you were doing a training today for disability-inclusive employment, what did you imagine you would learn? </a:t>
            </a:r>
          </a:p>
          <a:p>
            <a:pPr marL="0" indent="0">
              <a:buClr>
                <a:schemeClr val="dk1"/>
              </a:buClr>
              <a:buNone/>
            </a:pPr>
            <a:endParaRPr lang="en-US" dirty="0">
              <a:solidFill>
                <a:schemeClr val="dk1"/>
              </a:solidFill>
            </a:endParaRPr>
          </a:p>
          <a:p>
            <a:pPr marL="0" indent="0">
              <a:buClr>
                <a:schemeClr val="dk1"/>
              </a:buClr>
              <a:buNone/>
            </a:pPr>
            <a:r>
              <a:rPr lang="en-US" dirty="0">
                <a:solidFill>
                  <a:schemeClr val="dk1"/>
                </a:solidFill>
              </a:rPr>
              <a:t>-Write down one fear you had (rational or irrational).</a:t>
            </a:r>
          </a:p>
          <a:p>
            <a:pPr marL="0" indent="0">
              <a:buClr>
                <a:schemeClr val="dk1"/>
              </a:buClr>
              <a:buNone/>
            </a:pPr>
            <a:endParaRPr lang="en-US" dirty="0">
              <a:solidFill>
                <a:schemeClr val="dk1"/>
              </a:solidFill>
            </a:endParaRPr>
          </a:p>
          <a:p>
            <a:pPr marL="0" indent="0">
              <a:buClr>
                <a:schemeClr val="dk1"/>
              </a:buClr>
              <a:buNone/>
            </a:pPr>
            <a:r>
              <a:rPr lang="en-US" dirty="0">
                <a:solidFill>
                  <a:schemeClr val="dk1"/>
                </a:solidFill>
              </a:rPr>
              <a:t>-Write down an experience of disability inclusion in workplace that shaped your perspective in a positive way or negative way.</a:t>
            </a:r>
          </a:p>
          <a:p>
            <a:pPr marL="0" indent="0">
              <a:buClr>
                <a:schemeClr val="dk1"/>
              </a:buClr>
              <a:buNone/>
            </a:pPr>
            <a:endParaRPr lang="en-US" dirty="0">
              <a:solidFill>
                <a:schemeClr val="dk1"/>
              </a:solidFill>
            </a:endParaRPr>
          </a:p>
          <a:p>
            <a:pPr marL="0" indent="0">
              <a:buClr>
                <a:schemeClr val="dk1"/>
              </a:buClr>
              <a:buNone/>
            </a:pPr>
            <a:r>
              <a:rPr lang="en-US" dirty="0">
                <a:solidFill>
                  <a:schemeClr val="dk1"/>
                </a:solidFill>
              </a:rPr>
              <a:t>&lt;allow 1-2 minutes for reflection&gt;</a:t>
            </a:r>
          </a:p>
          <a:p>
            <a:pPr marL="0" indent="0">
              <a:buClr>
                <a:schemeClr val="dk1"/>
              </a:buClr>
              <a:buNone/>
            </a:pPr>
            <a:endParaRPr lang="en-US" dirty="0">
              <a:solidFill>
                <a:schemeClr val="dk1"/>
              </a:solidFill>
            </a:endParaRPr>
          </a:p>
          <a:p>
            <a:pPr marL="0" indent="0">
              <a:buClr>
                <a:schemeClr val="dk1"/>
              </a:buClr>
              <a:buNone/>
            </a:pPr>
            <a:r>
              <a:rPr lang="en-US" dirty="0">
                <a:solidFill>
                  <a:schemeClr val="dk1"/>
                </a:solidFill>
              </a:rPr>
              <a:t>Is anyone comfortable sharing their answers?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a:extLst>
            <a:ext uri="{FF2B5EF4-FFF2-40B4-BE49-F238E27FC236}">
              <a16:creationId xmlns:a16="http://schemas.microsoft.com/office/drawing/2014/main" id="{FA5293D7-C8C3-4845-1342-FC91537C9B0E}"/>
            </a:ext>
          </a:extLst>
        </p:cNvPr>
        <p:cNvGrpSpPr/>
        <p:nvPr/>
      </p:nvGrpSpPr>
      <p:grpSpPr>
        <a:xfrm>
          <a:off x="0" y="0"/>
          <a:ext cx="0" cy="0"/>
          <a:chOff x="0" y="0"/>
          <a:chExt cx="0" cy="0"/>
        </a:xfrm>
      </p:grpSpPr>
      <p:sp>
        <p:nvSpPr>
          <p:cNvPr id="546" name="Google Shape;546;p33:notes">
            <a:extLst>
              <a:ext uri="{FF2B5EF4-FFF2-40B4-BE49-F238E27FC236}">
                <a16:creationId xmlns:a16="http://schemas.microsoft.com/office/drawing/2014/main" id="{8614AB13-AFCA-2A0B-0920-C20993047089}"/>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33:notes">
            <a:extLst>
              <a:ext uri="{FF2B5EF4-FFF2-40B4-BE49-F238E27FC236}">
                <a16:creationId xmlns:a16="http://schemas.microsoft.com/office/drawing/2014/main" id="{AD708985-1445-A01B-B5FD-F78EDA1075DF}"/>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Clr>
                <a:schemeClr val="dk1"/>
              </a:buClr>
              <a:buNone/>
            </a:pPr>
            <a:r>
              <a:rPr lang="en-US" b="1" dirty="0">
                <a:solidFill>
                  <a:schemeClr val="dk1"/>
                </a:solidFill>
              </a:rPr>
              <a:t>Full speaker notes:</a:t>
            </a:r>
          </a:p>
          <a:p>
            <a:pPr marL="0" indent="0">
              <a:buClr>
                <a:schemeClr val="dk1"/>
              </a:buClr>
              <a:buNone/>
            </a:pPr>
            <a:r>
              <a:rPr lang="en-US" dirty="0">
                <a:solidFill>
                  <a:schemeClr val="dk1"/>
                </a:solidFill>
              </a:rPr>
              <a:t>The good news is that an initial reaction is not the end. We all have unconscious biases, and we all have the power to examine them and act with logic, facts, and empathy. In today’s session, we want to talk about how we can undermine our unconscious biases with facts and practices. </a:t>
            </a:r>
          </a:p>
          <a:p>
            <a:pPr marL="0" indent="0">
              <a:buNone/>
            </a:pPr>
            <a:endParaRPr lang="en-US" b="0" dirty="0"/>
          </a:p>
          <a:p>
            <a:pPr marL="0" indent="0">
              <a:buNone/>
            </a:pPr>
            <a:endParaRPr lang="en-US" b="1" dirty="0"/>
          </a:p>
          <a:p>
            <a:pPr marL="0" indent="0">
              <a:buNone/>
            </a:pPr>
            <a:r>
              <a:rPr lang="en-US" b="1" dirty="0"/>
              <a:t>References:</a:t>
            </a:r>
          </a:p>
          <a:p>
            <a:pPr marL="0" indent="0">
              <a:buNone/>
            </a:pPr>
            <a:r>
              <a:rPr lang="en-US" dirty="0"/>
              <a:t>Quote from: </a:t>
            </a:r>
            <a:r>
              <a:rPr lang="en-US" u="sng" dirty="0">
                <a:solidFill>
                  <a:schemeClr val="hlink"/>
                </a:solidFill>
                <a:highlight>
                  <a:schemeClr val="accent4"/>
                </a:highlight>
                <a:hlinkClick r:id="rId3"/>
              </a:rPr>
              <a:t>https://www.linkedin.com/pulse/unconscious-bias-3-great-exercises-use-your-training-debra-stevens/</a:t>
            </a:r>
            <a:r>
              <a:rPr lang="en-US" dirty="0">
                <a:highlight>
                  <a:schemeClr val="accent4"/>
                </a:highlight>
              </a:rPr>
              <a:t> </a:t>
            </a:r>
          </a:p>
          <a:p>
            <a:pPr marL="0" indent="0">
              <a:buNone/>
            </a:pPr>
            <a:endParaRPr lang="en-US" b="1" dirty="0"/>
          </a:p>
          <a:p>
            <a:pPr marL="0" indent="0">
              <a:buNone/>
            </a:pPr>
            <a:r>
              <a:rPr lang="en-US" b="0" dirty="0"/>
              <a:t>External resource:  </a:t>
            </a:r>
            <a:r>
              <a:rPr lang="en-US" u="sng" dirty="0">
                <a:solidFill>
                  <a:schemeClr val="hlink"/>
                </a:solidFill>
                <a:hlinkClick r:id="rId4"/>
              </a:rPr>
              <a:t>https://creativeequitytoolkit.org/topic/organisational-culture/unconscious-bias/</a:t>
            </a:r>
            <a:r>
              <a:rPr lang="en-US" dirty="0"/>
              <a:t> Australian collection of resources on the topic and considerations surrounding unconscious/implicit bias </a:t>
            </a:r>
          </a:p>
          <a:p>
            <a:pPr marL="0" indent="0">
              <a:buClr>
                <a:schemeClr val="dk1"/>
              </a:buClr>
              <a:buNone/>
            </a:pPr>
            <a:endParaRPr lang="en-US" dirty="0"/>
          </a:p>
          <a:p>
            <a:pPr marL="0" indent="0">
              <a:buClr>
                <a:schemeClr val="dk1"/>
              </a:buClr>
              <a:buNone/>
            </a:pPr>
            <a:r>
              <a:rPr lang="en-US" dirty="0"/>
              <a:t>Organizational resource: reference if you have </a:t>
            </a:r>
            <a:r>
              <a:rPr lang="en-US" dirty="0">
                <a:solidFill>
                  <a:srgbClr val="FFC000"/>
                </a:solidFill>
                <a:sym typeface="Wingdings" panose="05000000000000000000" pitchFamily="2" charset="2"/>
              </a:rPr>
              <a:t></a:t>
            </a:r>
            <a:r>
              <a:rPr lang="en-US" dirty="0"/>
              <a:t> </a:t>
            </a:r>
          </a:p>
        </p:txBody>
      </p:sp>
    </p:spTree>
    <p:extLst>
      <p:ext uri="{BB962C8B-B14F-4D97-AF65-F5344CB8AC3E}">
        <p14:creationId xmlns:p14="http://schemas.microsoft.com/office/powerpoint/2010/main" val="1561617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2e4075aa84_0_5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2e4075aa84_0_54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b="1" dirty="0"/>
              <a:t>Full speaker notes:</a:t>
            </a:r>
          </a:p>
          <a:p>
            <a:pPr marL="0" indent="0">
              <a:buNone/>
            </a:pPr>
            <a:r>
              <a:rPr lang="en-US" dirty="0"/>
              <a:t>Back to the question at hand, how can we connect job seekers and employees with disabilities to the workforce, and maintain disability-inclusive employment environments for our staff? </a:t>
            </a:r>
          </a:p>
          <a:p>
            <a:pPr marL="0" indent="0">
              <a:buNone/>
            </a:pPr>
            <a:endParaRPr lang="en-US" dirty="0"/>
          </a:p>
          <a:p>
            <a:pPr marL="0" indent="0">
              <a:buNone/>
            </a:pPr>
            <a:r>
              <a:rPr lang="en-US" dirty="0"/>
              <a:t>Throughout the rest of this training, we will present information and resources to help us answer this question.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en" b="1" dirty="0"/>
              <a:t>Other notes:</a:t>
            </a:r>
            <a:endParaRPr dirty="0"/>
          </a:p>
          <a:p>
            <a:pPr marL="0" lvl="0" indent="0" algn="l" rtl="0">
              <a:lnSpc>
                <a:spcPct val="100000"/>
              </a:lnSpc>
              <a:spcBef>
                <a:spcPts val="0"/>
              </a:spcBef>
              <a:spcAft>
                <a:spcPts val="0"/>
              </a:spcAft>
              <a:buSzPts val="1100"/>
              <a:buNone/>
            </a:pPr>
            <a:r>
              <a:rPr lang="en" dirty="0"/>
              <a:t>Please acknowledge the project contributors with a statement such as the following:</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“We would like to acknowledge the organizations that contributed to the creation of this training.” You do not need to name all organizations.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2e4075aa84_0_56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2e4075aa84_0_56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Full speaker notes:</a:t>
            </a:r>
          </a:p>
          <a:p>
            <a:pPr marL="0" indent="0">
              <a:buNone/>
            </a:pPr>
            <a:r>
              <a:rPr lang="en-US" dirty="0"/>
              <a:t>Hiring is how we attract, match, and employ individuals with the jobs or needs in our organization and includes element like job postings, interviewing candidates, and ultimately selecting the candidate with the strengths, skills, and attitudes necessary to perform the job.</a:t>
            </a:r>
            <a:endParaRPr lang="en-US" dirty="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2e4075aa84_0_57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g32e4075aa84_0_573: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Full speaker notes:</a:t>
            </a:r>
          </a:p>
          <a:p>
            <a:pPr marL="0" indent="0">
              <a:buNone/>
            </a:pPr>
            <a:r>
              <a:rPr lang="en-US" dirty="0"/>
              <a:t>Today we will talk about a few elements of hiring, including recruitment, interviews, and candidate selection.</a:t>
            </a:r>
          </a:p>
          <a:p>
            <a:pPr marL="0" indent="0">
              <a:buNone/>
            </a:pPr>
            <a:endParaRPr lang="en-US" dirty="0"/>
          </a:p>
          <a:p>
            <a:pPr marL="0" indent="0">
              <a:buNone/>
            </a:pPr>
            <a:r>
              <a:rPr lang="en-US" dirty="0"/>
              <a:t>Hiring processes also include other elements, such as Identifying a position need or vacancy and exploring team dynamics and what is needed.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2a569eb0e1_0_3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2a569eb0e1_0_32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793"/>
              </a:spcBef>
              <a:spcAft>
                <a:spcPts val="0"/>
              </a:spcAft>
              <a:buClr>
                <a:schemeClr val="dk1"/>
              </a:buClr>
              <a:buSzPts val="1100"/>
              <a:buFont typeface="Arial"/>
              <a:buNone/>
              <a:tabLst/>
              <a:defRPr/>
            </a:pPr>
            <a:r>
              <a:rPr lang="en-US" sz="1100" b="1" dirty="0"/>
              <a:t>Full speaker notes:</a:t>
            </a:r>
          </a:p>
          <a:p>
            <a:pPr marL="0" indent="0">
              <a:spcBef>
                <a:spcPts val="793"/>
              </a:spcBef>
              <a:buClr>
                <a:schemeClr val="dk1"/>
              </a:buClr>
              <a:buNone/>
            </a:pPr>
            <a:r>
              <a:rPr lang="en-US" sz="1100" dirty="0">
                <a:solidFill>
                  <a:srgbClr val="4C4C4E"/>
                </a:solidFill>
              </a:rPr>
              <a:t>Job seekers with disabilities can experience multiple barriers in recruitment systems and have difficulty even making it through to the interview stage. Candidates with disabilities may also be discouraged from applying for the job because they feel like they don’t meet all the requirements and qualifications listed in the job posting. Removing barriers in the application process is something that would benefit all job seekers. </a:t>
            </a:r>
          </a:p>
          <a:p>
            <a:pPr marL="0" indent="0">
              <a:buNone/>
            </a:pPr>
            <a:endParaRPr lang="en-US" sz="1100" dirty="0"/>
          </a:p>
          <a:p>
            <a:pPr marL="0" indent="0">
              <a:spcBef>
                <a:spcPts val="1269"/>
              </a:spcBef>
              <a:spcAft>
                <a:spcPts val="1269"/>
              </a:spcAft>
              <a:buClr>
                <a:schemeClr val="dk1"/>
              </a:buClr>
              <a:buNone/>
            </a:pPr>
            <a:r>
              <a:rPr lang="en-US" sz="1100" dirty="0">
                <a:solidFill>
                  <a:srgbClr val="4C4C4E"/>
                </a:solidFill>
              </a:rPr>
              <a:t>Healthcare people leaders say that they have a desire to engage in more inclusive hiring practices; however, people leaders often experience barriers to inclusive hiring such as a lack of organizational structures, processes, and policies that support inclusive hiring, a lack of strong senior leadership buy-in, commitment, and accountability, as well as misconceptions and attitudes about the skills and abilities of people with disabilities. People leaders have also shared their fears around making the wrong hiring decision because patient safety, quality and performance are vital and there is a high probability of high-risk situations occurring in patient care as well as a potential severe impact of errors (client lives and well-being are at stake). Lastly, people leaders may feel uncomfortable talking about disability with a candidate and are worried about saying the wrong thing or asking the wrong question.</a:t>
            </a:r>
          </a:p>
          <a:p>
            <a:pPr marL="0" indent="0">
              <a:spcBef>
                <a:spcPts val="1269"/>
              </a:spcBef>
              <a:spcAft>
                <a:spcPts val="1269"/>
              </a:spcAft>
              <a:buClr>
                <a:schemeClr val="dk1"/>
              </a:buClr>
              <a:buNone/>
            </a:pPr>
            <a:endParaRPr lang="en-US" sz="1100" dirty="0">
              <a:solidFill>
                <a:srgbClr val="4C4C4E"/>
              </a:solidFill>
            </a:endParaRPr>
          </a:p>
          <a:p>
            <a:pPr marL="0" indent="0">
              <a:spcBef>
                <a:spcPts val="1269"/>
              </a:spcBef>
              <a:spcAft>
                <a:spcPts val="1269"/>
              </a:spcAft>
              <a:buClr>
                <a:schemeClr val="dk1"/>
              </a:buClr>
              <a:buNone/>
            </a:pPr>
            <a:r>
              <a:rPr lang="en-US" sz="1100" b="1" dirty="0">
                <a:solidFill>
                  <a:srgbClr val="4C4C4E"/>
                </a:solidFill>
              </a:rPr>
              <a:t>Point-form speaker notes:</a:t>
            </a:r>
            <a:endParaRPr lang="en-US" sz="1100" b="0" dirty="0">
              <a:solidFill>
                <a:srgbClr val="4C4C4E"/>
              </a:solidFill>
            </a:endParaRPr>
          </a:p>
          <a:p>
            <a:pPr marL="171450" indent="-171450">
              <a:spcBef>
                <a:spcPts val="1269"/>
              </a:spcBef>
              <a:spcAft>
                <a:spcPts val="1269"/>
              </a:spcAft>
              <a:buClr>
                <a:schemeClr val="dk1"/>
              </a:buClr>
            </a:pPr>
            <a:r>
              <a:rPr lang="en-US" sz="1100" b="0" dirty="0"/>
              <a:t>Job seekers with disabilities:</a:t>
            </a:r>
          </a:p>
          <a:p>
            <a:pPr marL="628650" lvl="1" indent="-171450">
              <a:spcBef>
                <a:spcPts val="1269"/>
              </a:spcBef>
              <a:spcAft>
                <a:spcPts val="1269"/>
              </a:spcAft>
              <a:buClr>
                <a:schemeClr val="dk1"/>
              </a:buClr>
            </a:pPr>
            <a:r>
              <a:rPr lang="en-US" sz="1100" b="0" dirty="0"/>
              <a:t>Experience barriers in recruitment systems </a:t>
            </a:r>
          </a:p>
          <a:p>
            <a:pPr marL="628650" lvl="1" indent="-171450">
              <a:spcBef>
                <a:spcPts val="1269"/>
              </a:spcBef>
              <a:spcAft>
                <a:spcPts val="1269"/>
              </a:spcAft>
              <a:buClr>
                <a:schemeClr val="dk1"/>
              </a:buClr>
            </a:pPr>
            <a:r>
              <a:rPr lang="en-US" sz="1100" b="0" dirty="0"/>
              <a:t>Have difficulty making it through to the interview stage</a:t>
            </a:r>
          </a:p>
          <a:p>
            <a:pPr marL="628650" lvl="1" indent="-171450">
              <a:spcBef>
                <a:spcPts val="1269"/>
              </a:spcBef>
              <a:spcAft>
                <a:spcPts val="1269"/>
              </a:spcAft>
              <a:buClr>
                <a:schemeClr val="dk1"/>
              </a:buClr>
            </a:pPr>
            <a:r>
              <a:rPr lang="en-US" sz="1100" b="0" dirty="0"/>
              <a:t>Felt discouraged from applying for the job when they don’t meet all requirements and qualifications listed in the job posting</a:t>
            </a:r>
          </a:p>
          <a:p>
            <a:pPr marL="628650" lvl="1" indent="-171450">
              <a:spcBef>
                <a:spcPts val="1269"/>
              </a:spcBef>
              <a:spcAft>
                <a:spcPts val="1269"/>
              </a:spcAft>
              <a:buClr>
                <a:schemeClr val="dk1"/>
              </a:buClr>
            </a:pPr>
            <a:r>
              <a:rPr lang="en-US" sz="1100" b="0" dirty="0"/>
              <a:t>Removing barriers in the application process is something that would benefit all job seekers</a:t>
            </a:r>
          </a:p>
          <a:p>
            <a:pPr marL="171450" indent="-171450">
              <a:spcBef>
                <a:spcPts val="1269"/>
              </a:spcBef>
              <a:spcAft>
                <a:spcPts val="1269"/>
              </a:spcAft>
              <a:buClr>
                <a:schemeClr val="dk1"/>
              </a:buClr>
            </a:pPr>
            <a:r>
              <a:rPr lang="en-US" sz="1100" b="0" dirty="0"/>
              <a:t>Healthcare people leaders:</a:t>
            </a:r>
          </a:p>
          <a:p>
            <a:pPr marL="628650" lvl="1" indent="-171450">
              <a:spcBef>
                <a:spcPts val="1269"/>
              </a:spcBef>
              <a:spcAft>
                <a:spcPts val="1269"/>
              </a:spcAft>
              <a:buClr>
                <a:schemeClr val="dk1"/>
              </a:buClr>
            </a:pPr>
            <a:r>
              <a:rPr lang="en-US" sz="1100" b="0" dirty="0"/>
              <a:t>Have a desire to engage in more inclusive hiring practices</a:t>
            </a:r>
          </a:p>
          <a:p>
            <a:pPr marL="628650" lvl="1" indent="-171450">
              <a:spcBef>
                <a:spcPts val="1269"/>
              </a:spcBef>
              <a:spcAft>
                <a:spcPts val="1269"/>
              </a:spcAft>
              <a:buClr>
                <a:schemeClr val="dk1"/>
              </a:buClr>
            </a:pPr>
            <a:r>
              <a:rPr lang="en-US" sz="1100" b="0" dirty="0"/>
              <a:t>Experience barriers to inclusive hiring such as a lack of organizational structures, processes, and policies that support inclusive hiring, a lack of strong senior leadership buy-in, commitment, and accountability</a:t>
            </a:r>
          </a:p>
          <a:p>
            <a:pPr marL="628650" lvl="1" indent="-171450">
              <a:spcBef>
                <a:spcPts val="1269"/>
              </a:spcBef>
              <a:spcAft>
                <a:spcPts val="1269"/>
              </a:spcAft>
              <a:buClr>
                <a:schemeClr val="dk1"/>
              </a:buClr>
            </a:pPr>
            <a:r>
              <a:rPr lang="en-US" sz="1100" b="0" dirty="0"/>
              <a:t>Experience misconceptions and negative attitudes about the skills and abilities of people with disabilities</a:t>
            </a:r>
          </a:p>
          <a:p>
            <a:pPr marL="628650" lvl="1" indent="-171450">
              <a:spcBef>
                <a:spcPts val="1269"/>
              </a:spcBef>
              <a:spcAft>
                <a:spcPts val="1269"/>
              </a:spcAft>
              <a:buClr>
                <a:schemeClr val="dk1"/>
              </a:buClr>
            </a:pPr>
            <a:r>
              <a:rPr lang="en-US" sz="1100" b="0" dirty="0"/>
              <a:t>Have fears around making the wrong hiring decision related to the high-risk situations occurring in patient care and potential severe impact of errors </a:t>
            </a:r>
          </a:p>
          <a:p>
            <a:pPr marL="628650" lvl="1" indent="-171450">
              <a:spcBef>
                <a:spcPts val="1269"/>
              </a:spcBef>
              <a:spcAft>
                <a:spcPts val="1269"/>
              </a:spcAft>
              <a:buClr>
                <a:schemeClr val="dk1"/>
              </a:buClr>
            </a:pPr>
            <a:r>
              <a:rPr lang="en-US" sz="1100" b="0" dirty="0"/>
              <a:t>Feel uncomfortable talking about disability with a candidate and are worried about saying the wrong thing or asking the wrong question.</a:t>
            </a:r>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2a569eb0e1_0_16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32a569eb0e1_0_16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90000"/>
              </a:lnSpc>
              <a:spcBef>
                <a:spcPts val="1269"/>
              </a:spcBef>
              <a:buClr>
                <a:schemeClr val="dk1"/>
              </a:buClr>
              <a:buSzPts val="275"/>
              <a:buNone/>
            </a:pPr>
            <a:r>
              <a:rPr lang="en-US" sz="1400" b="1" dirty="0">
                <a:solidFill>
                  <a:srgbClr val="4C4C4E"/>
                </a:solidFill>
              </a:rPr>
              <a:t>Full speaker notes:</a:t>
            </a:r>
          </a:p>
          <a:p>
            <a:pPr marL="0" indent="0">
              <a:lnSpc>
                <a:spcPct val="90000"/>
              </a:lnSpc>
              <a:spcBef>
                <a:spcPts val="1269"/>
              </a:spcBef>
              <a:buClr>
                <a:schemeClr val="dk1"/>
              </a:buClr>
              <a:buSzPts val="275"/>
              <a:buNone/>
            </a:pPr>
            <a:r>
              <a:rPr lang="en-US" sz="1400" dirty="0">
                <a:solidFill>
                  <a:srgbClr val="4C4C4E"/>
                </a:solidFill>
              </a:rPr>
              <a:t>Let’s being our discussion on recruitment and hiring with an example of a best practice in inclusive recruitment and hiring. This case comes from the Centre for Addiction and Mental Health (CAMH).  Let’s hear what John has to say and then talk about how we can consider some of the learnings for our own organization. </a:t>
            </a:r>
          </a:p>
          <a:p>
            <a:pPr marL="0" indent="0">
              <a:lnSpc>
                <a:spcPct val="90000"/>
              </a:lnSpc>
              <a:spcBef>
                <a:spcPts val="1269"/>
              </a:spcBef>
              <a:buClr>
                <a:schemeClr val="dk1"/>
              </a:buClr>
              <a:buSzPts val="275"/>
              <a:buNone/>
            </a:pPr>
            <a:endParaRPr lang="en-US" sz="1400" b="1" dirty="0">
              <a:solidFill>
                <a:srgbClr val="4C4C4E"/>
              </a:solidFill>
            </a:endParaRPr>
          </a:p>
          <a:p>
            <a:pPr marL="0" indent="0">
              <a:lnSpc>
                <a:spcPct val="90000"/>
              </a:lnSpc>
              <a:spcBef>
                <a:spcPts val="1269"/>
              </a:spcBef>
              <a:buClr>
                <a:schemeClr val="dk1"/>
              </a:buClr>
              <a:buSzPts val="275"/>
              <a:buNone/>
            </a:pPr>
            <a:r>
              <a:rPr lang="en-US" sz="1400" b="1" dirty="0">
                <a:solidFill>
                  <a:srgbClr val="4C4C4E"/>
                </a:solidFill>
              </a:rPr>
              <a:t>Note for facilitators:</a:t>
            </a:r>
            <a:r>
              <a:rPr lang="en-US" sz="1400" dirty="0">
                <a:solidFill>
                  <a:srgbClr val="4C4C4E"/>
                </a:solidFill>
              </a:rPr>
              <a:t> Turn on CC</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2e4075aa84_0_6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32e4075aa84_0_60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sz="1400" b="1" dirty="0"/>
              <a:t>Discussion activity:</a:t>
            </a:r>
            <a:r>
              <a:rPr lang="en-US" sz="1400" dirty="0"/>
              <a:t> As a group, let’s consider how a practice like Employment Works could be implemented in our own teams or organization. </a:t>
            </a:r>
          </a:p>
          <a:p>
            <a:pPr marL="0" indent="0">
              <a:buNone/>
            </a:pPr>
            <a:endParaRPr lang="en-US" sz="1400" dirty="0"/>
          </a:p>
          <a:p>
            <a:pPr marL="0" indent="0">
              <a:buNone/>
            </a:pPr>
            <a:r>
              <a:rPr lang="en-US" sz="1400" dirty="0"/>
              <a:t>To start, does our organizational already have anything like this informally or formally? </a:t>
            </a:r>
          </a:p>
          <a:p>
            <a:pPr marL="0" indent="0">
              <a:buNone/>
            </a:pPr>
            <a:endParaRPr lang="en-US" sz="1400" dirty="0">
              <a:solidFill>
                <a:schemeClr val="dk1"/>
              </a:solidFill>
            </a:endParaRPr>
          </a:p>
          <a:p>
            <a:pPr marL="0" indent="0">
              <a:buNone/>
            </a:pPr>
            <a:r>
              <a:rPr lang="en-US" sz="1400" dirty="0">
                <a:solidFill>
                  <a:schemeClr val="dk1"/>
                </a:solidFill>
              </a:rPr>
              <a:t>What benefits might our organization see if we had a designated resource or process to guide job seekers with disabilities through our recruitment steps?</a:t>
            </a:r>
          </a:p>
          <a:p>
            <a:pPr marL="0" indent="0">
              <a:buNone/>
            </a:pPr>
            <a:endParaRPr lang="en-US" sz="1400" dirty="0"/>
          </a:p>
          <a:p>
            <a:pPr marL="0" indent="0">
              <a:buNone/>
            </a:pPr>
            <a:r>
              <a:rPr lang="en-US" sz="1400" b="1" dirty="0"/>
              <a:t>Facilitators can highlight the following points:</a:t>
            </a:r>
          </a:p>
          <a:p>
            <a:pPr marL="483306" indent="-322204">
              <a:buSzPts val="1200"/>
              <a:buChar char="-"/>
            </a:pPr>
            <a:r>
              <a:rPr lang="en-US" sz="1400" dirty="0"/>
              <a:t>This best practice can be part of an employee’s role (not a full FTE).</a:t>
            </a:r>
          </a:p>
          <a:p>
            <a:pPr marL="483306" indent="-322204">
              <a:buSzPts val="1200"/>
              <a:buChar char="-"/>
            </a:pPr>
            <a:r>
              <a:rPr lang="en-US" sz="1400" dirty="0"/>
              <a:t>We could partner with an employment service organization to fulfill this role.</a:t>
            </a:r>
          </a:p>
          <a:p>
            <a:pPr marL="483306" indent="-322204">
              <a:buSzPts val="1200"/>
              <a:buChar char="-"/>
            </a:pPr>
            <a:r>
              <a:rPr lang="en-US" sz="1400" dirty="0"/>
              <a:t>How can we leverage what is </a:t>
            </a:r>
            <a:r>
              <a:rPr lang="en-US" sz="1400" i="1" dirty="0"/>
              <a:t>already </a:t>
            </a:r>
            <a:r>
              <a:rPr lang="en-US" sz="1400" dirty="0"/>
              <a:t>working in our organization?</a:t>
            </a:r>
          </a:p>
          <a:p>
            <a:pPr marL="483306" indent="-322204">
              <a:buSzPts val="1200"/>
              <a:buChar char="-"/>
            </a:pPr>
            <a:r>
              <a:rPr lang="en-US" sz="1400" dirty="0"/>
              <a:t>Where might we continue this conversation to get things going?</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a:extLst>
            <a:ext uri="{FF2B5EF4-FFF2-40B4-BE49-F238E27FC236}">
              <a16:creationId xmlns:a16="http://schemas.microsoft.com/office/drawing/2014/main" id="{67499548-B105-9F4D-E0B8-B721E0E626A9}"/>
            </a:ext>
          </a:extLst>
        </p:cNvPr>
        <p:cNvGrpSpPr/>
        <p:nvPr/>
      </p:nvGrpSpPr>
      <p:grpSpPr>
        <a:xfrm>
          <a:off x="0" y="0"/>
          <a:ext cx="0" cy="0"/>
          <a:chOff x="0" y="0"/>
          <a:chExt cx="0" cy="0"/>
        </a:xfrm>
      </p:grpSpPr>
      <p:sp>
        <p:nvSpPr>
          <p:cNvPr id="618" name="Google Shape;618;g32a569eb0e1_0_100:notes">
            <a:extLst>
              <a:ext uri="{FF2B5EF4-FFF2-40B4-BE49-F238E27FC236}">
                <a16:creationId xmlns:a16="http://schemas.microsoft.com/office/drawing/2014/main" id="{7642D7F3-EE64-528A-8193-0F6A34704E46}"/>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2a569eb0e1_0_100:notes">
            <a:extLst>
              <a:ext uri="{FF2B5EF4-FFF2-40B4-BE49-F238E27FC236}">
                <a16:creationId xmlns:a16="http://schemas.microsoft.com/office/drawing/2014/main" id="{563BCFDB-DA6A-6701-D333-12CCB2CCE8E9}"/>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115000"/>
              </a:lnSpc>
              <a:spcBef>
                <a:spcPts val="1269"/>
              </a:spcBef>
              <a:buNone/>
            </a:pPr>
            <a:r>
              <a:rPr lang="en-US" sz="1400" b="1" dirty="0">
                <a:solidFill>
                  <a:schemeClr val="dk1"/>
                </a:solidFill>
              </a:rPr>
              <a:t>Full speaker notes:</a:t>
            </a:r>
          </a:p>
          <a:p>
            <a:pPr marL="0" indent="0">
              <a:lnSpc>
                <a:spcPct val="115000"/>
              </a:lnSpc>
              <a:spcBef>
                <a:spcPts val="1269"/>
              </a:spcBef>
              <a:buNone/>
            </a:pPr>
            <a:r>
              <a:rPr lang="en-US" sz="1400" dirty="0">
                <a:solidFill>
                  <a:schemeClr val="dk1"/>
                </a:solidFill>
              </a:rPr>
              <a:t>Another important aspect of recruitment includes developing inclusive job descriptions. Why are inclusive job descriptions important? How a job is described can attract candidates with diverse backgrounds and experiences and can either encourage or discourage candidates with disabilities to apply for the job. Job postings should always include an email and contact number so candidates with disabilities can request a recruitment or interview accommodation.</a:t>
            </a:r>
          </a:p>
          <a:p>
            <a:pPr marL="0" indent="0">
              <a:lnSpc>
                <a:spcPct val="115000"/>
              </a:lnSpc>
              <a:spcBef>
                <a:spcPts val="1269"/>
              </a:spcBef>
              <a:buNone/>
            </a:pPr>
            <a:endParaRPr lang="en-US" sz="1400" dirty="0">
              <a:solidFill>
                <a:schemeClr val="dk1"/>
              </a:solidFill>
            </a:endParaRPr>
          </a:p>
          <a:p>
            <a:pPr marL="0" indent="0">
              <a:lnSpc>
                <a:spcPct val="115000"/>
              </a:lnSpc>
              <a:spcBef>
                <a:spcPts val="1269"/>
              </a:spcBef>
              <a:buNone/>
            </a:pPr>
            <a:r>
              <a:rPr lang="en-US" sz="1400" dirty="0">
                <a:solidFill>
                  <a:schemeClr val="dk1"/>
                </a:solidFill>
              </a:rPr>
              <a:t>Job descriptions should be competency-based and focus on what needs to be achieved, not “how” the job task will be completed. Focus on the skills and qualities a person would need to be successful in the role and what they need to achieve. Some job requirements are considered essential to the job and are not optional or flexible. These are referred to as Bona Fide Occupational Requirements. Carefully consider what is absolutely required for a job, and if it is not a bona fide requirement, do not post it. </a:t>
            </a:r>
          </a:p>
          <a:p>
            <a:pPr marL="0" indent="0">
              <a:lnSpc>
                <a:spcPct val="115000"/>
              </a:lnSpc>
              <a:spcBef>
                <a:spcPts val="1269"/>
              </a:spcBef>
              <a:buNone/>
            </a:pPr>
            <a:endParaRPr lang="en-US" sz="1400" dirty="0">
              <a:solidFill>
                <a:schemeClr val="dk1"/>
              </a:solidFill>
            </a:endParaRPr>
          </a:p>
          <a:p>
            <a:pPr marL="0" indent="0">
              <a:lnSpc>
                <a:spcPct val="115000"/>
              </a:lnSpc>
              <a:spcBef>
                <a:spcPts val="1269"/>
              </a:spcBef>
              <a:buNone/>
            </a:pPr>
            <a:r>
              <a:rPr lang="en-US" sz="1400" dirty="0">
                <a:solidFill>
                  <a:schemeClr val="dk1"/>
                </a:solidFill>
              </a:rPr>
              <a:t>For example, stating in a Unit Clerk job posting that “lifting and carrying up to 20 kgs” could be considered discriminatory since it is not an essential aspect of the job. However, for a job like a waste and linen worker, physical demands such as “must be able to perform repetitive lifting of up to 20 kgs” would be considered required and therefore a bona fide occupational requirement.  </a:t>
            </a:r>
          </a:p>
          <a:p>
            <a:pPr marL="0" indent="0">
              <a:lnSpc>
                <a:spcPct val="115000"/>
              </a:lnSpc>
              <a:spcBef>
                <a:spcPts val="1269"/>
              </a:spcBef>
              <a:buNone/>
            </a:pPr>
            <a:endParaRPr lang="en-US" sz="1400" dirty="0">
              <a:solidFill>
                <a:schemeClr val="dk1"/>
              </a:solidFill>
            </a:endParaRPr>
          </a:p>
          <a:p>
            <a:pPr marL="0" indent="0">
              <a:lnSpc>
                <a:spcPct val="115000"/>
              </a:lnSpc>
              <a:spcBef>
                <a:spcPts val="1269"/>
              </a:spcBef>
              <a:buNone/>
            </a:pPr>
            <a:r>
              <a:rPr lang="en-US" sz="1400" dirty="0">
                <a:solidFill>
                  <a:schemeClr val="dk1"/>
                </a:solidFill>
              </a:rPr>
              <a:t>Another best practice is to share postings with organizations in your community that connect job seekers with disabilities and employers. </a:t>
            </a:r>
          </a:p>
          <a:p>
            <a:pPr marL="0" indent="0">
              <a:lnSpc>
                <a:spcPct val="115000"/>
              </a:lnSpc>
              <a:spcBef>
                <a:spcPts val="1269"/>
              </a:spcBef>
              <a:buNone/>
            </a:pPr>
            <a:endParaRPr lang="en-US" sz="1400" dirty="0">
              <a:solidFill>
                <a:schemeClr val="dk1"/>
              </a:solidFill>
            </a:endParaRPr>
          </a:p>
          <a:p>
            <a:pPr marL="0" indent="0">
              <a:lnSpc>
                <a:spcPct val="115000"/>
              </a:lnSpc>
              <a:spcBef>
                <a:spcPts val="1269"/>
              </a:spcBef>
              <a:buNone/>
            </a:pPr>
            <a:r>
              <a:rPr lang="en-US" sz="1400" dirty="0">
                <a:solidFill>
                  <a:schemeClr val="dk1"/>
                </a:solidFill>
              </a:rPr>
              <a:t>The CASE HR toolkit, noted in the Resources handout, has more details on creating and posting inclusive job descriptions. </a:t>
            </a:r>
          </a:p>
          <a:p>
            <a:pPr marL="0" indent="0">
              <a:lnSpc>
                <a:spcPct val="115000"/>
              </a:lnSpc>
              <a:spcBef>
                <a:spcPts val="1269"/>
              </a:spcBef>
              <a:buNone/>
            </a:pPr>
            <a:endParaRPr lang="en-US" sz="1400" dirty="0">
              <a:solidFill>
                <a:schemeClr val="dk1"/>
              </a:solidFill>
            </a:endParaRPr>
          </a:p>
          <a:p>
            <a:pPr marL="0" indent="0">
              <a:lnSpc>
                <a:spcPct val="115000"/>
              </a:lnSpc>
              <a:spcBef>
                <a:spcPts val="1269"/>
              </a:spcBef>
              <a:buNone/>
            </a:pPr>
            <a:r>
              <a:rPr lang="en-US" sz="1400" b="1" dirty="0">
                <a:solidFill>
                  <a:schemeClr val="dk1"/>
                </a:solidFill>
              </a:rPr>
              <a:t>Point-form speaker notes:</a:t>
            </a:r>
            <a:endParaRPr lang="en-US" sz="1400" b="0" dirty="0">
              <a:solidFill>
                <a:schemeClr val="dk1"/>
              </a:solidFill>
            </a:endParaRPr>
          </a:p>
          <a:p>
            <a:pPr marL="285750" indent="-285750">
              <a:lnSpc>
                <a:spcPct val="115000"/>
              </a:lnSpc>
              <a:spcBef>
                <a:spcPts val="1269"/>
              </a:spcBef>
            </a:pPr>
            <a:r>
              <a:rPr lang="en-US" sz="1400" dirty="0">
                <a:solidFill>
                  <a:schemeClr val="dk1"/>
                </a:solidFill>
              </a:rPr>
              <a:t>How a job is described can attract candidates with diverse backgrounds and experiences and can either encourage or discourage candidates with disabilities to apply for the job. </a:t>
            </a:r>
          </a:p>
          <a:p>
            <a:pPr marL="285750" indent="-285750">
              <a:lnSpc>
                <a:spcPct val="115000"/>
              </a:lnSpc>
              <a:spcBef>
                <a:spcPts val="1269"/>
              </a:spcBef>
            </a:pPr>
            <a:r>
              <a:rPr lang="en-US" sz="1400" dirty="0">
                <a:solidFill>
                  <a:schemeClr val="dk1"/>
                </a:solidFill>
              </a:rPr>
              <a:t>Job postings should always include an email and contact number so candidates with disabilities can request a recruitment or interview accommodation.</a:t>
            </a:r>
          </a:p>
          <a:p>
            <a:pPr marL="285750" indent="-285750">
              <a:lnSpc>
                <a:spcPct val="115000"/>
              </a:lnSpc>
              <a:spcBef>
                <a:spcPts val="1269"/>
              </a:spcBef>
            </a:pPr>
            <a:r>
              <a:rPr lang="en-US" sz="1400" dirty="0">
                <a:solidFill>
                  <a:schemeClr val="dk1"/>
                </a:solidFill>
              </a:rPr>
              <a:t>Job descriptions should be competency-based and focus on what needs to be achieved. Focus on the skills and qualities a person would need to be successful in the role and what they need to achieve. </a:t>
            </a:r>
          </a:p>
          <a:p>
            <a:pPr marL="285750" indent="-285750">
              <a:lnSpc>
                <a:spcPct val="115000"/>
              </a:lnSpc>
              <a:spcBef>
                <a:spcPts val="1269"/>
              </a:spcBef>
            </a:pPr>
            <a:r>
              <a:rPr lang="en-US" sz="1400" dirty="0">
                <a:solidFill>
                  <a:schemeClr val="dk1"/>
                </a:solidFill>
              </a:rPr>
              <a:t>Essential job requirements are not optional or flexible. These are referred to as Bona Fide Occupational Requirements. Carefully consider what is absolutely required for a job, and if it is not a bona fide requirement, do not include it in the posting.</a:t>
            </a:r>
          </a:p>
          <a:p>
            <a:pPr marL="285750" indent="-285750">
              <a:lnSpc>
                <a:spcPct val="115000"/>
              </a:lnSpc>
              <a:spcBef>
                <a:spcPts val="1269"/>
              </a:spcBef>
            </a:pPr>
            <a:r>
              <a:rPr lang="en-US" sz="1400" dirty="0">
                <a:solidFill>
                  <a:schemeClr val="dk1"/>
                </a:solidFill>
              </a:rPr>
              <a:t>Another best practice is to share postings with organizations in your community that connect job seekers with disabilities and employers. </a:t>
            </a:r>
          </a:p>
          <a:p>
            <a:pPr marL="285750" indent="-285750">
              <a:lnSpc>
                <a:spcPct val="115000"/>
              </a:lnSpc>
              <a:spcBef>
                <a:spcPts val="1269"/>
              </a:spcBef>
            </a:pPr>
            <a:r>
              <a:rPr lang="en-US" sz="1400" dirty="0">
                <a:solidFill>
                  <a:schemeClr val="dk1"/>
                </a:solidFill>
              </a:rPr>
              <a:t>The CASE HR toolkit, noted in the Resources handout, has more details on creating and posting inclusive job descriptions. </a:t>
            </a:r>
          </a:p>
          <a:p>
            <a:pPr marL="0" indent="0">
              <a:lnSpc>
                <a:spcPct val="115000"/>
              </a:lnSpc>
              <a:spcBef>
                <a:spcPts val="1269"/>
              </a:spcBef>
              <a:buNone/>
            </a:pPr>
            <a:endParaRPr lang="en-US" sz="1400" b="1" dirty="0">
              <a:solidFill>
                <a:schemeClr val="dk1"/>
              </a:solidFill>
            </a:endParaRPr>
          </a:p>
          <a:p>
            <a:pPr marL="0" indent="0">
              <a:lnSpc>
                <a:spcPct val="115000"/>
              </a:lnSpc>
              <a:spcBef>
                <a:spcPts val="1269"/>
              </a:spcBef>
              <a:buNone/>
            </a:pPr>
            <a:endParaRPr lang="en-US" sz="1400" b="1" dirty="0">
              <a:solidFill>
                <a:schemeClr val="dk1"/>
              </a:solidFill>
            </a:endParaRPr>
          </a:p>
          <a:p>
            <a:pPr marL="0" indent="0">
              <a:lnSpc>
                <a:spcPct val="115000"/>
              </a:lnSpc>
              <a:spcBef>
                <a:spcPts val="1269"/>
              </a:spcBef>
              <a:buNone/>
            </a:pPr>
            <a:r>
              <a:rPr lang="en-US" sz="1400" b="1" dirty="0">
                <a:solidFill>
                  <a:schemeClr val="dk1"/>
                </a:solidFill>
              </a:rPr>
              <a:t>OPTIONAL FOR FACILITATORS:</a:t>
            </a:r>
            <a:r>
              <a:rPr lang="en-US" sz="1400" dirty="0">
                <a:solidFill>
                  <a:schemeClr val="dk1"/>
                </a:solidFill>
              </a:rPr>
              <a:t> </a:t>
            </a:r>
          </a:p>
          <a:p>
            <a:pPr marL="0" indent="0">
              <a:lnSpc>
                <a:spcPct val="115000"/>
              </a:lnSpc>
              <a:spcBef>
                <a:spcPts val="1269"/>
              </a:spcBef>
              <a:buNone/>
            </a:pPr>
            <a:endParaRPr lang="en-US" sz="1400" dirty="0">
              <a:solidFill>
                <a:schemeClr val="dk1"/>
              </a:solidFill>
            </a:endParaRPr>
          </a:p>
          <a:p>
            <a:pPr marL="0" indent="0">
              <a:lnSpc>
                <a:spcPct val="115000"/>
              </a:lnSpc>
              <a:spcBef>
                <a:spcPts val="1269"/>
              </a:spcBef>
              <a:buNone/>
            </a:pPr>
            <a:r>
              <a:rPr lang="en-US" sz="1400" dirty="0">
                <a:solidFill>
                  <a:schemeClr val="dk1"/>
                </a:solidFill>
              </a:rPr>
              <a:t>Participants can brainstorm and share organizations they have heard of. We think the CASE HR toolkit linked here is a good resource for developing inclusive job descriptions.</a:t>
            </a:r>
          </a:p>
          <a:p>
            <a:pPr marL="0" indent="0">
              <a:lnSpc>
                <a:spcPct val="115000"/>
              </a:lnSpc>
              <a:spcBef>
                <a:spcPts val="1269"/>
              </a:spcBef>
              <a:buNone/>
            </a:pPr>
            <a:endParaRPr lang="en-US" sz="1400" b="1" dirty="0">
              <a:solidFill>
                <a:schemeClr val="dk1"/>
              </a:solidFill>
            </a:endParaRPr>
          </a:p>
          <a:p>
            <a:pPr marL="0" indent="0">
              <a:lnSpc>
                <a:spcPct val="115000"/>
              </a:lnSpc>
              <a:spcBef>
                <a:spcPts val="1269"/>
              </a:spcBef>
              <a:buNone/>
            </a:pPr>
            <a:r>
              <a:rPr lang="en-US" sz="1400" b="1" dirty="0">
                <a:solidFill>
                  <a:schemeClr val="dk1"/>
                </a:solidFill>
              </a:rPr>
              <a:t>OPTIONAL FOR FACILITATORS:</a:t>
            </a:r>
            <a:r>
              <a:rPr lang="en-US" sz="1400" dirty="0">
                <a:solidFill>
                  <a:schemeClr val="dk1"/>
                </a:solidFill>
              </a:rPr>
              <a:t> </a:t>
            </a:r>
          </a:p>
          <a:p>
            <a:pPr marL="0" indent="0">
              <a:lnSpc>
                <a:spcPct val="115000"/>
              </a:lnSpc>
              <a:spcBef>
                <a:spcPts val="1269"/>
              </a:spcBef>
              <a:buNone/>
            </a:pPr>
            <a:endParaRPr lang="en-US" sz="1400" dirty="0">
              <a:solidFill>
                <a:schemeClr val="dk1"/>
              </a:solidFill>
            </a:endParaRPr>
          </a:p>
          <a:p>
            <a:pPr marL="0" indent="0">
              <a:lnSpc>
                <a:spcPct val="115000"/>
              </a:lnSpc>
              <a:spcBef>
                <a:spcPts val="1269"/>
              </a:spcBef>
              <a:buNone/>
            </a:pPr>
            <a:r>
              <a:rPr lang="en-US" sz="1400" dirty="0">
                <a:solidFill>
                  <a:schemeClr val="dk1"/>
                </a:solidFill>
              </a:rPr>
              <a:t>Open the link and scroll to the bottom of the page. Review the examples of job descriptions and “4 key questions that you can ask yourself while your developing inclusive job descriptions.”</a:t>
            </a:r>
          </a:p>
          <a:p>
            <a:pPr marL="0" indent="0">
              <a:lnSpc>
                <a:spcPct val="115000"/>
              </a:lnSpc>
              <a:spcBef>
                <a:spcPts val="1269"/>
              </a:spcBef>
              <a:buNone/>
            </a:pPr>
            <a:endParaRPr lang="en-US" sz="1400" dirty="0">
              <a:solidFill>
                <a:schemeClr val="dk1"/>
              </a:solidFill>
            </a:endParaRPr>
          </a:p>
          <a:p>
            <a:pPr marL="0" indent="0">
              <a:lnSpc>
                <a:spcPct val="115000"/>
              </a:lnSpc>
              <a:spcBef>
                <a:spcPts val="1269"/>
              </a:spcBef>
              <a:buNone/>
            </a:pPr>
            <a:r>
              <a:rPr lang="en-US" sz="1400" b="1" dirty="0">
                <a:solidFill>
                  <a:schemeClr val="dk1"/>
                </a:solidFill>
              </a:rPr>
              <a:t>Resources:</a:t>
            </a:r>
          </a:p>
          <a:p>
            <a:pPr marL="0" indent="0">
              <a:lnSpc>
                <a:spcPct val="115000"/>
              </a:lnSpc>
              <a:spcBef>
                <a:spcPts val="1269"/>
              </a:spcBef>
              <a:buNone/>
            </a:pPr>
            <a:r>
              <a:rPr lang="en-US" sz="1400" b="0" dirty="0"/>
              <a:t>Canadian Association for Supported Employment. (2020). CASE HR Toolkit. https://www.supportedemployment.ca/hrtoolkit/job-descriptions/   </a:t>
            </a:r>
          </a:p>
          <a:p>
            <a:pPr marL="0" lvl="0" indent="0" algn="l" rtl="0">
              <a:spcBef>
                <a:spcPts val="1269"/>
              </a:spcBef>
              <a:spcAft>
                <a:spcPts val="0"/>
              </a:spcAft>
              <a:buNone/>
            </a:pPr>
            <a:endParaRPr dirty="0"/>
          </a:p>
        </p:txBody>
      </p:sp>
    </p:spTree>
    <p:extLst>
      <p:ext uri="{BB962C8B-B14F-4D97-AF65-F5344CB8AC3E}">
        <p14:creationId xmlns:p14="http://schemas.microsoft.com/office/powerpoint/2010/main" val="2575833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2a569eb0e1_0_1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2a569eb0e1_0_1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105000"/>
              </a:lnSpc>
              <a:spcBef>
                <a:spcPts val="793"/>
              </a:spcBef>
              <a:buNone/>
            </a:pPr>
            <a:r>
              <a:rPr lang="en-US" sz="1400" b="1" dirty="0">
                <a:latin typeface="+mn-lt"/>
              </a:rPr>
              <a:t>Full speaker notes:</a:t>
            </a:r>
          </a:p>
          <a:p>
            <a:pPr marL="0" indent="0">
              <a:lnSpc>
                <a:spcPct val="105000"/>
              </a:lnSpc>
              <a:spcBef>
                <a:spcPts val="793"/>
              </a:spcBef>
              <a:buNone/>
            </a:pPr>
            <a:r>
              <a:rPr lang="en-US" sz="1400" dirty="0">
                <a:latin typeface="+mn-lt"/>
              </a:rPr>
              <a:t>It’s important to consider what the actual demands of a job are and what supports could be in place to help people perform their jobs. </a:t>
            </a:r>
          </a:p>
          <a:p>
            <a:pPr marL="0" indent="0">
              <a:lnSpc>
                <a:spcPct val="105000"/>
              </a:lnSpc>
              <a:spcBef>
                <a:spcPts val="793"/>
              </a:spcBef>
              <a:buNone/>
            </a:pPr>
            <a:endParaRPr lang="en-US" sz="1400" dirty="0">
              <a:latin typeface="+mn-lt"/>
            </a:endParaRPr>
          </a:p>
          <a:p>
            <a:pPr marL="0" indent="0">
              <a:lnSpc>
                <a:spcPct val="105000"/>
              </a:lnSpc>
              <a:spcBef>
                <a:spcPts val="793"/>
              </a:spcBef>
              <a:buNone/>
            </a:pPr>
            <a:r>
              <a:rPr lang="en-US" sz="1400" dirty="0">
                <a:latin typeface="+mn-lt"/>
              </a:rPr>
              <a:t>One available tool is the JDAPT for organizations, a free online tool that helps people leaders to consider important job elements and what strategies they can provide to make the job more inclusive for employees with disabilities. </a:t>
            </a:r>
          </a:p>
          <a:p>
            <a:pPr marL="0" indent="0">
              <a:lnSpc>
                <a:spcPct val="105000"/>
              </a:lnSpc>
              <a:spcBef>
                <a:spcPts val="793"/>
              </a:spcBef>
              <a:buNone/>
            </a:pPr>
            <a:endParaRPr lang="en-US" sz="1400" dirty="0">
              <a:latin typeface="+mn-lt"/>
            </a:endParaRPr>
          </a:p>
          <a:p>
            <a:pPr marL="0" indent="0">
              <a:lnSpc>
                <a:spcPct val="105000"/>
              </a:lnSpc>
              <a:spcBef>
                <a:spcPts val="793"/>
              </a:spcBef>
              <a:buNone/>
            </a:pPr>
            <a:r>
              <a:rPr lang="en-US" sz="1400" dirty="0">
                <a:latin typeface="+mn-lt"/>
              </a:rPr>
              <a:t>The tool guides you through questions that ask about the physical and cognitive tasks of the job, as well as tasks related to working with others and the working conditions. It provides a list of suggested support strategies or accommodations based on job demands. </a:t>
            </a:r>
          </a:p>
          <a:p>
            <a:pPr marL="0" indent="0">
              <a:lnSpc>
                <a:spcPct val="105000"/>
              </a:lnSpc>
              <a:spcBef>
                <a:spcPts val="793"/>
              </a:spcBef>
              <a:buNone/>
            </a:pPr>
            <a:endParaRPr lang="en-US" sz="1400" dirty="0">
              <a:latin typeface="+mn-lt"/>
            </a:endParaRPr>
          </a:p>
          <a:p>
            <a:pPr marL="0" indent="0">
              <a:lnSpc>
                <a:spcPct val="105000"/>
              </a:lnSpc>
              <a:spcBef>
                <a:spcPts val="793"/>
              </a:spcBef>
              <a:buNone/>
            </a:pPr>
            <a:r>
              <a:rPr lang="en-US" sz="1400" dirty="0">
                <a:latin typeface="+mn-lt"/>
              </a:rPr>
              <a:t>For example, if the job requires paying attention to detail or remembering information, suggestions may include having workers create a checklist for tasks, setting up alerts or reminders, and breaking tasks into smaller chunks. </a:t>
            </a:r>
          </a:p>
          <a:p>
            <a:pPr marL="0" indent="0">
              <a:lnSpc>
                <a:spcPct val="105000"/>
              </a:lnSpc>
              <a:spcBef>
                <a:spcPts val="793"/>
              </a:spcBef>
              <a:buNone/>
            </a:pPr>
            <a:endParaRPr lang="en-US" sz="1400" dirty="0">
              <a:latin typeface="+mn-lt"/>
            </a:endParaRPr>
          </a:p>
          <a:p>
            <a:pPr marL="0" indent="0">
              <a:lnSpc>
                <a:spcPct val="105000"/>
              </a:lnSpc>
              <a:spcBef>
                <a:spcPts val="793"/>
              </a:spcBef>
              <a:buNone/>
            </a:pPr>
            <a:r>
              <a:rPr lang="en-US" sz="1400" dirty="0">
                <a:latin typeface="+mn-lt"/>
              </a:rPr>
              <a:t>The JDAPT takes approximately 15 minutes to complete. </a:t>
            </a:r>
          </a:p>
          <a:p>
            <a:pPr marL="0" indent="0">
              <a:buNone/>
            </a:pPr>
            <a:endParaRPr lang="en-US" sz="1400" dirty="0">
              <a:latin typeface="+mn-lt"/>
            </a:endParaRPr>
          </a:p>
          <a:p>
            <a:pPr marL="0" indent="0">
              <a:buNone/>
            </a:pPr>
            <a:r>
              <a:rPr lang="en-US" sz="1400" b="1" dirty="0">
                <a:latin typeface="+mn-lt"/>
              </a:rPr>
              <a:t>Point-form speaker notes:</a:t>
            </a:r>
          </a:p>
          <a:p>
            <a:pPr marL="171450" indent="-171450">
              <a:lnSpc>
                <a:spcPct val="105000"/>
              </a:lnSpc>
              <a:spcBef>
                <a:spcPts val="793"/>
              </a:spcBef>
            </a:pPr>
            <a:r>
              <a:rPr lang="en-US" sz="1400" dirty="0">
                <a:latin typeface="+mn-lt"/>
              </a:rPr>
              <a:t>It’s important to consider what the actual demands of a job are and what supports could be in place to help people perform their jobs. </a:t>
            </a:r>
          </a:p>
          <a:p>
            <a:pPr marL="171450" indent="-171450">
              <a:lnSpc>
                <a:spcPct val="105000"/>
              </a:lnSpc>
              <a:spcBef>
                <a:spcPts val="793"/>
              </a:spcBef>
            </a:pPr>
            <a:r>
              <a:rPr lang="en-US" sz="1400" dirty="0">
                <a:latin typeface="+mn-lt"/>
              </a:rPr>
              <a:t>The JDAPT is a free online tool to identify important job elements and strategies to make jobs more inclusive for employees with disabilities. </a:t>
            </a:r>
          </a:p>
          <a:p>
            <a:pPr marL="171450" indent="-171450">
              <a:lnSpc>
                <a:spcPct val="105000"/>
              </a:lnSpc>
              <a:spcBef>
                <a:spcPts val="793"/>
              </a:spcBef>
            </a:pPr>
            <a:r>
              <a:rPr lang="en-US" sz="1400" dirty="0">
                <a:latin typeface="+mn-lt"/>
              </a:rPr>
              <a:t>It provides a list of suggested support strategies or accommodations based on job demands. </a:t>
            </a:r>
          </a:p>
          <a:p>
            <a:pPr marL="171450" indent="-171450">
              <a:lnSpc>
                <a:spcPct val="105000"/>
              </a:lnSpc>
              <a:spcBef>
                <a:spcPts val="793"/>
              </a:spcBef>
            </a:pPr>
            <a:r>
              <a:rPr lang="en-US" sz="1400" dirty="0">
                <a:latin typeface="+mn-lt"/>
              </a:rPr>
              <a:t>The JDAPT takes approximately 15 minutes to complete. </a:t>
            </a:r>
            <a:endParaRPr lang="en-US" sz="1400" b="0" dirty="0">
              <a:latin typeface="+mn-lt"/>
            </a:endParaRPr>
          </a:p>
          <a:p>
            <a:pPr marL="0" indent="0">
              <a:buNone/>
            </a:pPr>
            <a:endParaRPr lang="en-US" sz="1400" b="0" dirty="0">
              <a:latin typeface="+mn-lt"/>
            </a:endParaRPr>
          </a:p>
          <a:p>
            <a:pPr marL="0" indent="0">
              <a:buNone/>
            </a:pPr>
            <a:r>
              <a:rPr lang="en-US" sz="1400" b="1" dirty="0">
                <a:latin typeface="+mn-lt"/>
              </a:rPr>
              <a:t>Resource:</a:t>
            </a:r>
          </a:p>
          <a:p>
            <a:pPr marL="0" indent="0">
              <a:buNone/>
            </a:pPr>
            <a:r>
              <a:rPr lang="en-US" sz="1400" dirty="0">
                <a:latin typeface="+mn-lt"/>
              </a:rPr>
              <a:t>Job Demands and Accommodation Planning Tool. </a:t>
            </a:r>
            <a:r>
              <a:rPr lang="en-CA" sz="1400" u="sng" dirty="0">
                <a:solidFill>
                  <a:schemeClr val="hlink"/>
                </a:solidFill>
                <a:latin typeface="+mn-lt"/>
                <a:ea typeface="Proxima Nova"/>
                <a:cs typeface="Proxima Nova"/>
                <a:sym typeface="Proxima Nova"/>
                <a:hlinkClick r:id="rId3"/>
              </a:rPr>
              <a:t>JDAPT https://aced.iwh.on.ca/jdapt/organization-en</a:t>
            </a:r>
            <a:endParaRPr lang="en-CA" sz="1400" u="sng" dirty="0">
              <a:solidFill>
                <a:schemeClr val="hlink"/>
              </a:solidFill>
              <a:latin typeface="+mn-lt"/>
              <a:ea typeface="Proxima Nova"/>
              <a:cs typeface="Proxima Nova"/>
              <a:sym typeface="Proxima Nov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29a68feb33_0_2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g329a68feb33_0_218: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indent="0">
              <a:lnSpc>
                <a:spcPct val="107916"/>
              </a:lnSpc>
              <a:buNone/>
            </a:pPr>
            <a:r>
              <a:rPr lang="en-US" sz="1400" b="1" dirty="0">
                <a:solidFill>
                  <a:schemeClr val="dk1"/>
                </a:solidFill>
                <a:latin typeface="+mn-lt"/>
                <a:ea typeface="Aptos"/>
                <a:cs typeface="Aptos"/>
                <a:sym typeface="Aptos"/>
              </a:rPr>
              <a:t>Full speaker notes:</a:t>
            </a:r>
          </a:p>
          <a:p>
            <a:pPr marL="0" indent="0">
              <a:lnSpc>
                <a:spcPct val="107916"/>
              </a:lnSpc>
              <a:buNone/>
            </a:pPr>
            <a:r>
              <a:rPr lang="en-US" sz="1400" dirty="0">
                <a:solidFill>
                  <a:schemeClr val="dk1"/>
                </a:solidFill>
                <a:latin typeface="+mn-lt"/>
                <a:ea typeface="Aptos"/>
                <a:cs typeface="Aptos"/>
                <a:sym typeface="Aptos"/>
              </a:rPr>
              <a:t>Every chance at hiring is an important opportunity to think about what is </a:t>
            </a:r>
            <a:r>
              <a:rPr lang="en-US" sz="1400" b="1" u="sng" dirty="0">
                <a:solidFill>
                  <a:schemeClr val="dk1"/>
                </a:solidFill>
                <a:latin typeface="+mn-lt"/>
                <a:ea typeface="Aptos"/>
                <a:cs typeface="Aptos"/>
                <a:sym typeface="Aptos"/>
              </a:rPr>
              <a:t>really</a:t>
            </a:r>
            <a:r>
              <a:rPr lang="en-US" sz="1400" dirty="0">
                <a:solidFill>
                  <a:schemeClr val="dk1"/>
                </a:solidFill>
                <a:latin typeface="+mn-lt"/>
                <a:ea typeface="Aptos"/>
                <a:cs typeface="Aptos"/>
                <a:sym typeface="Aptos"/>
              </a:rPr>
              <a:t> needed for a role and how the position is being described. </a:t>
            </a:r>
            <a:endParaRPr lang="en-US" sz="1400" dirty="0">
              <a:solidFill>
                <a:schemeClr val="dk1"/>
              </a:solidFill>
              <a:latin typeface="+mn-lt"/>
            </a:endParaRPr>
          </a:p>
          <a:p>
            <a:pPr marL="0" indent="0">
              <a:spcBef>
                <a:spcPts val="846"/>
              </a:spcBef>
              <a:buClr>
                <a:schemeClr val="dk1"/>
              </a:buClr>
              <a:buNone/>
            </a:pPr>
            <a:endParaRPr lang="en-US" sz="1400" dirty="0">
              <a:solidFill>
                <a:schemeClr val="dk1"/>
              </a:solidFill>
              <a:latin typeface="+mn-lt"/>
            </a:endParaRPr>
          </a:p>
          <a:p>
            <a:pPr marL="0" indent="0">
              <a:spcBef>
                <a:spcPts val="846"/>
              </a:spcBef>
              <a:buClr>
                <a:schemeClr val="dk1"/>
              </a:buClr>
              <a:buNone/>
            </a:pPr>
            <a:r>
              <a:rPr lang="en-US" sz="1400" dirty="0">
                <a:solidFill>
                  <a:schemeClr val="dk1"/>
                </a:solidFill>
                <a:latin typeface="+mn-lt"/>
              </a:rPr>
              <a:t>In this scenario, we’re going to consider how we can rewrite a job posting that encourages appropriate job seekers to apply without feeling excluded. </a:t>
            </a:r>
          </a:p>
          <a:p>
            <a:pPr marL="0" indent="0">
              <a:spcBef>
                <a:spcPts val="793"/>
              </a:spcBef>
              <a:buClr>
                <a:schemeClr val="dk1"/>
              </a:buClr>
              <a:buNone/>
            </a:pPr>
            <a:endParaRPr lang="en-US" sz="1400" dirty="0">
              <a:solidFill>
                <a:schemeClr val="dk1"/>
              </a:solidFill>
              <a:latin typeface="+mn-lt"/>
            </a:endParaRPr>
          </a:p>
          <a:p>
            <a:pPr marL="0" indent="0">
              <a:spcBef>
                <a:spcPts val="793"/>
              </a:spcBef>
              <a:buClr>
                <a:schemeClr val="dk1"/>
              </a:buClr>
              <a:buNone/>
            </a:pPr>
            <a:r>
              <a:rPr lang="en-US" sz="1400" dirty="0">
                <a:solidFill>
                  <a:schemeClr val="dk1"/>
                </a:solidFill>
                <a:latin typeface="+mn-lt"/>
              </a:rPr>
              <a:t>Some health organizations have started to critically examine the way they describe education requirements on job postings for support service positions. Support service positions are essential in healthcare and include roles in many areas such as environmental services, food services, materials management, linens, patient support, and clerical support.</a:t>
            </a:r>
          </a:p>
          <a:p>
            <a:pPr marL="0" indent="0">
              <a:spcBef>
                <a:spcPts val="793"/>
              </a:spcBef>
              <a:buClr>
                <a:schemeClr val="dk1"/>
              </a:buClr>
              <a:buNone/>
            </a:pPr>
            <a:endParaRPr lang="en-US" sz="1400" dirty="0">
              <a:solidFill>
                <a:schemeClr val="dk1"/>
              </a:solidFill>
              <a:latin typeface="+mn-lt"/>
            </a:endParaRPr>
          </a:p>
          <a:p>
            <a:pPr marL="0" indent="0">
              <a:spcBef>
                <a:spcPts val="793"/>
              </a:spcBef>
              <a:buClr>
                <a:schemeClr val="dk1"/>
              </a:buClr>
              <a:buNone/>
            </a:pPr>
            <a:r>
              <a:rPr lang="en-US" sz="1400" dirty="0">
                <a:solidFill>
                  <a:schemeClr val="dk1"/>
                </a:solidFill>
                <a:latin typeface="+mn-lt"/>
              </a:rPr>
              <a:t>It’s common practice in healthcare to list “high school diploma” as a minimum qualification. Why? Many capable job applicants do not have a high school “diploma.” They may have finished high school with another type of credential or not at all (e.g., an Ontario secondary school certificate, certificate of accomplishment, an Ontario high school equivalency certificate). Regardless of whether you require evidence of a diploma, candidates with diverse backgrounds may be discouraged from applying when they read these words. </a:t>
            </a:r>
          </a:p>
          <a:p>
            <a:pPr marL="0" indent="0">
              <a:buNone/>
            </a:pPr>
            <a:endParaRPr lang="en-US" sz="1400" dirty="0">
              <a:solidFill>
                <a:schemeClr val="dk1"/>
              </a:solidFill>
              <a:latin typeface="+mn-lt"/>
            </a:endParaRPr>
          </a:p>
          <a:p>
            <a:pPr marL="0" indent="0">
              <a:spcBef>
                <a:spcPts val="793"/>
              </a:spcBef>
              <a:buClr>
                <a:schemeClr val="dk1"/>
              </a:buClr>
              <a:buNone/>
            </a:pPr>
            <a:r>
              <a:rPr lang="en-US" sz="1400" dirty="0">
                <a:solidFill>
                  <a:schemeClr val="dk1"/>
                </a:solidFill>
                <a:latin typeface="+mn-lt"/>
              </a:rPr>
              <a:t>Let’s discuss: What is really required? What are some examples of more specific and inclusive language we could use?</a:t>
            </a:r>
          </a:p>
          <a:p>
            <a:pPr marL="0" indent="0">
              <a:buNone/>
            </a:pPr>
            <a:endParaRPr lang="en-US" sz="1400" dirty="0">
              <a:solidFill>
                <a:schemeClr val="dk1"/>
              </a:solidFill>
              <a:latin typeface="+mn-lt"/>
            </a:endParaRPr>
          </a:p>
          <a:p>
            <a:pPr marL="0" indent="0">
              <a:buNone/>
            </a:pPr>
            <a:r>
              <a:rPr lang="en-US" sz="1400" b="1" dirty="0">
                <a:solidFill>
                  <a:schemeClr val="dk1"/>
                </a:solidFill>
                <a:latin typeface="+mn-lt"/>
              </a:rPr>
              <a:t>(can break into groups)</a:t>
            </a:r>
          </a:p>
          <a:p>
            <a:pPr marL="0" indent="0">
              <a:buNone/>
            </a:pPr>
            <a:endParaRPr lang="en-US" sz="1400" b="1" dirty="0">
              <a:solidFill>
                <a:schemeClr val="dk1"/>
              </a:solidFill>
              <a:latin typeface="+mn-lt"/>
            </a:endParaRPr>
          </a:p>
          <a:p>
            <a:pPr marL="0" indent="0">
              <a:buNone/>
            </a:pPr>
            <a:r>
              <a:rPr lang="en-US" sz="1400" b="1" dirty="0">
                <a:solidFill>
                  <a:schemeClr val="dk1"/>
                </a:solidFill>
                <a:latin typeface="+mn-lt"/>
              </a:rPr>
              <a:t>Facilitator can start with questions such as:</a:t>
            </a:r>
          </a:p>
          <a:p>
            <a:pPr marL="483306" indent="-322204">
              <a:buClr>
                <a:schemeClr val="dk1"/>
              </a:buClr>
              <a:buSzPts val="1200"/>
              <a:buChar char="-"/>
            </a:pPr>
            <a:r>
              <a:rPr lang="en-US" sz="1400" dirty="0">
                <a:solidFill>
                  <a:schemeClr val="dk1"/>
                </a:solidFill>
                <a:latin typeface="+mn-lt"/>
              </a:rPr>
              <a:t>What do we think might be involved in this job?</a:t>
            </a:r>
          </a:p>
          <a:p>
            <a:pPr marL="483306" indent="-322204">
              <a:buClr>
                <a:schemeClr val="dk1"/>
              </a:buClr>
              <a:buSzPts val="1200"/>
              <a:buChar char="-"/>
            </a:pPr>
            <a:r>
              <a:rPr lang="en-US" sz="1400" dirty="0">
                <a:solidFill>
                  <a:schemeClr val="dk1"/>
                </a:solidFill>
                <a:latin typeface="+mn-lt"/>
              </a:rPr>
              <a:t>What is the important outcome of the role?</a:t>
            </a:r>
          </a:p>
          <a:p>
            <a:pPr marL="483306" indent="-322204">
              <a:buClr>
                <a:schemeClr val="dk1"/>
              </a:buClr>
              <a:buSzPts val="1200"/>
              <a:buChar char="-"/>
            </a:pPr>
            <a:r>
              <a:rPr lang="en-US" sz="1400" dirty="0">
                <a:solidFill>
                  <a:schemeClr val="dk1"/>
                </a:solidFill>
                <a:latin typeface="+mn-lt"/>
              </a:rPr>
              <a:t>What are the “bona fide” requirements of the job? (see questions below)</a:t>
            </a:r>
          </a:p>
          <a:p>
            <a:pPr marL="483306" indent="0">
              <a:buNone/>
            </a:pPr>
            <a:endParaRPr lang="en-US" sz="1400" dirty="0">
              <a:solidFill>
                <a:schemeClr val="dk1"/>
              </a:solidFill>
              <a:latin typeface="+mn-lt"/>
            </a:endParaRPr>
          </a:p>
          <a:p>
            <a:pPr marL="0" indent="0">
              <a:buNone/>
            </a:pPr>
            <a:r>
              <a:rPr lang="en-US" sz="1400" b="1" dirty="0">
                <a:solidFill>
                  <a:schemeClr val="dk1"/>
                </a:solidFill>
                <a:latin typeface="+mn-lt"/>
              </a:rPr>
              <a:t>Facilitators can share examples such as:</a:t>
            </a:r>
          </a:p>
          <a:p>
            <a:pPr marL="0" indent="0">
              <a:buNone/>
            </a:pPr>
            <a:r>
              <a:rPr lang="en-US" sz="1400" dirty="0">
                <a:solidFill>
                  <a:schemeClr val="dk1"/>
                </a:solidFill>
                <a:latin typeface="+mn-lt"/>
              </a:rPr>
              <a:t>- Read hospital signage and deliver catering orders and patient meals.</a:t>
            </a:r>
          </a:p>
          <a:p>
            <a:pPr marL="0" indent="0">
              <a:buNone/>
            </a:pPr>
            <a:r>
              <a:rPr lang="en-US" sz="1400" dirty="0">
                <a:solidFill>
                  <a:schemeClr val="dk1"/>
                </a:solidFill>
                <a:latin typeface="+mn-lt"/>
              </a:rPr>
              <a:t>- Read patient meal selection/menu choices and special dietary requirement labels.</a:t>
            </a:r>
          </a:p>
          <a:p>
            <a:pPr marL="0" indent="0">
              <a:buNone/>
            </a:pPr>
            <a:r>
              <a:rPr lang="en-US" sz="1400" dirty="0">
                <a:solidFill>
                  <a:schemeClr val="dk1"/>
                </a:solidFill>
                <a:latin typeface="+mn-lt"/>
              </a:rPr>
              <a:t>- Read and follow cleaning schedule and sanitation guidelines.</a:t>
            </a:r>
          </a:p>
          <a:p>
            <a:pPr marL="0" indent="0">
              <a:buNone/>
            </a:pPr>
            <a:r>
              <a:rPr lang="en-US" sz="1400" dirty="0">
                <a:solidFill>
                  <a:schemeClr val="dk1"/>
                </a:solidFill>
                <a:latin typeface="+mn-lt"/>
              </a:rPr>
              <a:t>- Take and write down temperatures of food in the kitchen according to established safety procedures and guidelines.</a:t>
            </a:r>
          </a:p>
          <a:p>
            <a:pPr marL="0" indent="0">
              <a:buNone/>
            </a:pPr>
            <a:r>
              <a:rPr lang="en-US" sz="1400" dirty="0">
                <a:solidFill>
                  <a:schemeClr val="dk1"/>
                </a:solidFill>
                <a:latin typeface="+mn-lt"/>
              </a:rPr>
              <a:t>- Date, label, and store food properly.</a:t>
            </a:r>
          </a:p>
          <a:p>
            <a:pPr marL="0" indent="0">
              <a:buNone/>
            </a:pPr>
            <a:r>
              <a:rPr lang="en-US" sz="1400" dirty="0">
                <a:solidFill>
                  <a:schemeClr val="dk1"/>
                </a:solidFill>
                <a:latin typeface="+mn-lt"/>
              </a:rPr>
              <a:t>- Take orders from residents by writing down the resident name and preference selection.</a:t>
            </a:r>
          </a:p>
          <a:p>
            <a:pPr marL="0" indent="0">
              <a:buNone/>
            </a:pPr>
            <a:endParaRPr lang="en-US" sz="1400" dirty="0">
              <a:solidFill>
                <a:srgbClr val="595959"/>
              </a:solidFill>
              <a:highlight>
                <a:srgbClr val="FFFFFF"/>
              </a:highlight>
              <a:latin typeface="+mn-lt"/>
            </a:endParaRPr>
          </a:p>
          <a:p>
            <a:pPr marL="0" indent="0">
              <a:buNone/>
            </a:pPr>
            <a:r>
              <a:rPr lang="en-US" sz="1400" b="1" dirty="0">
                <a:solidFill>
                  <a:schemeClr val="dk1"/>
                </a:solidFill>
                <a:latin typeface="+mn-lt"/>
              </a:rPr>
              <a:t>Point-form speaker notes:</a:t>
            </a:r>
          </a:p>
          <a:p>
            <a:pPr marL="285750" indent="-285750">
              <a:spcBef>
                <a:spcPts val="846"/>
              </a:spcBef>
              <a:buClr>
                <a:schemeClr val="dk1"/>
              </a:buClr>
            </a:pPr>
            <a:r>
              <a:rPr lang="en-US" sz="1400" dirty="0">
                <a:solidFill>
                  <a:schemeClr val="dk1"/>
                </a:solidFill>
                <a:latin typeface="+mn-lt"/>
              </a:rPr>
              <a:t>In this scenario, we consider how to rewrite a job posting that encourages appropriate job seekers to apply without feeling excluded. </a:t>
            </a:r>
          </a:p>
          <a:p>
            <a:pPr marL="285750" indent="-285750">
              <a:spcBef>
                <a:spcPts val="793"/>
              </a:spcBef>
              <a:buClr>
                <a:schemeClr val="dk1"/>
              </a:buClr>
            </a:pPr>
            <a:r>
              <a:rPr lang="en-US" sz="1400" dirty="0">
                <a:solidFill>
                  <a:schemeClr val="dk1"/>
                </a:solidFill>
                <a:latin typeface="+mn-lt"/>
              </a:rPr>
              <a:t>It’s common practice in healthcare to list “high school diploma” as a minimum qualification. </a:t>
            </a:r>
          </a:p>
          <a:p>
            <a:pPr marL="285750" indent="-285750">
              <a:spcBef>
                <a:spcPts val="793"/>
              </a:spcBef>
              <a:buClr>
                <a:schemeClr val="dk1"/>
              </a:buClr>
            </a:pPr>
            <a:r>
              <a:rPr lang="en-US" sz="1400" dirty="0">
                <a:solidFill>
                  <a:schemeClr val="dk1"/>
                </a:solidFill>
                <a:latin typeface="+mn-lt"/>
              </a:rPr>
              <a:t>Many capable job applicants do not have a high school “diploma.”</a:t>
            </a:r>
          </a:p>
          <a:p>
            <a:pPr marL="285750" indent="-285750">
              <a:spcBef>
                <a:spcPts val="793"/>
              </a:spcBef>
              <a:buClr>
                <a:schemeClr val="dk1"/>
              </a:buClr>
            </a:pPr>
            <a:r>
              <a:rPr lang="en-US" sz="1400" dirty="0">
                <a:solidFill>
                  <a:schemeClr val="dk1"/>
                </a:solidFill>
                <a:latin typeface="+mn-lt"/>
              </a:rPr>
              <a:t>Regardless of whether you require evidence of a diploma, candidates with diverse backgrounds may be discouraged from applying when they read these words. </a:t>
            </a:r>
          </a:p>
          <a:p>
            <a:pPr marL="285750" indent="-285750">
              <a:spcBef>
                <a:spcPts val="793"/>
              </a:spcBef>
              <a:buClr>
                <a:schemeClr val="dk1"/>
              </a:buClr>
            </a:pPr>
            <a:r>
              <a:rPr lang="en-US" sz="1400" dirty="0">
                <a:solidFill>
                  <a:schemeClr val="dk1"/>
                </a:solidFill>
                <a:latin typeface="+mn-lt"/>
              </a:rPr>
              <a:t>What is really required? What are some examples of more specific and inclusive language we could use?</a:t>
            </a:r>
          </a:p>
          <a:p>
            <a:pPr marL="0" lvl="0" indent="0" algn="l" rtl="0">
              <a:lnSpc>
                <a:spcPct val="100000"/>
              </a:lnSpc>
              <a:spcBef>
                <a:spcPts val="0"/>
              </a:spcBef>
              <a:spcAft>
                <a:spcPts val="0"/>
              </a:spcAft>
              <a:buSzPts val="1100"/>
              <a:buNone/>
            </a:pPr>
            <a:endParaRPr sz="13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a569eb0e1_0_15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2a569eb0e1_0_15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90000"/>
              </a:lnSpc>
              <a:spcBef>
                <a:spcPts val="793"/>
              </a:spcBef>
              <a:buClr>
                <a:schemeClr val="dk1"/>
              </a:buClr>
              <a:buNone/>
            </a:pPr>
            <a:r>
              <a:rPr lang="en-US" sz="1400" b="1" dirty="0">
                <a:solidFill>
                  <a:schemeClr val="dk1"/>
                </a:solidFill>
              </a:rPr>
              <a:t>Full speaker notes:</a:t>
            </a:r>
          </a:p>
          <a:p>
            <a:pPr marL="0" indent="0">
              <a:lnSpc>
                <a:spcPct val="90000"/>
              </a:lnSpc>
              <a:spcBef>
                <a:spcPts val="793"/>
              </a:spcBef>
              <a:buClr>
                <a:schemeClr val="dk1"/>
              </a:buClr>
              <a:buNone/>
            </a:pPr>
            <a:r>
              <a:rPr lang="en-US" sz="1400" dirty="0">
                <a:solidFill>
                  <a:schemeClr val="dk1"/>
                </a:solidFill>
              </a:rPr>
              <a:t>When selecting candidates for an interview, it is best practice to use a systematic and consistent method to mitigate bias. The criteria should align with the essential or “bona fide” job requirements. </a:t>
            </a:r>
          </a:p>
          <a:p>
            <a:pPr marL="0" indent="0">
              <a:lnSpc>
                <a:spcPct val="90000"/>
              </a:lnSpc>
              <a:spcBef>
                <a:spcPts val="793"/>
              </a:spcBef>
              <a:buClr>
                <a:schemeClr val="dk1"/>
              </a:buClr>
              <a:buNone/>
            </a:pPr>
            <a:endParaRPr lang="en-US" sz="1400" dirty="0">
              <a:solidFill>
                <a:schemeClr val="dk1"/>
              </a:solidFill>
            </a:endParaRPr>
          </a:p>
          <a:p>
            <a:pPr marL="0" indent="0">
              <a:lnSpc>
                <a:spcPct val="90000"/>
              </a:lnSpc>
              <a:spcBef>
                <a:spcPts val="793"/>
              </a:spcBef>
              <a:buClr>
                <a:schemeClr val="dk1"/>
              </a:buClr>
              <a:buNone/>
            </a:pPr>
            <a:r>
              <a:rPr lang="en-US" sz="1400" dirty="0">
                <a:solidFill>
                  <a:schemeClr val="dk1"/>
                </a:solidFill>
              </a:rPr>
              <a:t>Alongside your job description, identify the essential qualifications for the role. As you screen candidates, consider if someone were to ask why they were not selected for an interview, what rationale you would provide.</a:t>
            </a:r>
          </a:p>
          <a:p>
            <a:pPr marL="0" indent="0">
              <a:buNone/>
            </a:pPr>
            <a:endParaRPr lang="en-US" sz="1400" dirty="0">
              <a:solidFill>
                <a:schemeClr val="dk1"/>
              </a:solidFill>
            </a:endParaRPr>
          </a:p>
          <a:p>
            <a:pPr marL="0" indent="0">
              <a:buNone/>
            </a:pPr>
            <a:r>
              <a:rPr lang="en-US" sz="1400" dirty="0">
                <a:solidFill>
                  <a:schemeClr val="dk1"/>
                </a:solidFill>
              </a:rPr>
              <a:t>We have an example here from a recent search for a new director level position. Several rubric items were used to scan resumes:</a:t>
            </a:r>
          </a:p>
          <a:p>
            <a:pPr marL="0" indent="0">
              <a:buNone/>
            </a:pPr>
            <a:r>
              <a:rPr lang="en-US" sz="1400" dirty="0">
                <a:solidFill>
                  <a:schemeClr val="dk1"/>
                </a:solidFill>
              </a:rPr>
              <a:t>-has academic health science hospital experience </a:t>
            </a:r>
          </a:p>
          <a:p>
            <a:pPr marL="0" indent="0">
              <a:buNone/>
            </a:pPr>
            <a:r>
              <a:rPr lang="en-US" sz="1400" dirty="0">
                <a:solidFill>
                  <a:schemeClr val="dk1"/>
                </a:solidFill>
              </a:rPr>
              <a:t>-specific examples of leadership initiatives with patient/client engagement focus</a:t>
            </a:r>
          </a:p>
          <a:p>
            <a:pPr marL="0" indent="0">
              <a:buNone/>
            </a:pPr>
            <a:r>
              <a:rPr lang="en-US" sz="1400" dirty="0">
                <a:solidFill>
                  <a:schemeClr val="dk1"/>
                </a:solidFill>
              </a:rPr>
              <a:t>-specific examples of leadership initiatives with inclusion, diversity, equity, and accessibility (IDEA) focus</a:t>
            </a:r>
          </a:p>
          <a:p>
            <a:pPr marL="0" indent="0">
              <a:buNone/>
            </a:pPr>
            <a:r>
              <a:rPr lang="en-US" sz="1400" dirty="0">
                <a:solidFill>
                  <a:schemeClr val="dk1"/>
                </a:solidFill>
              </a:rPr>
              <a:t>-specific examples of organization-wide or systems change leadership</a:t>
            </a:r>
          </a:p>
          <a:p>
            <a:pPr marL="0" indent="0">
              <a:buNone/>
            </a:pPr>
            <a:endParaRPr lang="en-US" sz="1400" dirty="0">
              <a:solidFill>
                <a:schemeClr val="dk1"/>
              </a:solidFill>
            </a:endParaRPr>
          </a:p>
          <a:p>
            <a:pPr marL="0" indent="0">
              <a:buNone/>
            </a:pPr>
            <a:r>
              <a:rPr lang="en-US" sz="1400" dirty="0">
                <a:solidFill>
                  <a:schemeClr val="dk1"/>
                </a:solidFill>
              </a:rPr>
              <a:t>If there are elements that you would like candidates to highlight in their applications, state that and make the process smoother and more transparent for all.</a:t>
            </a:r>
          </a:p>
          <a:p>
            <a:pPr marL="0" indent="0">
              <a:buNone/>
            </a:pPr>
            <a:endParaRPr lang="en-US" sz="1400" dirty="0">
              <a:solidFill>
                <a:schemeClr val="dk1"/>
              </a:solidFill>
            </a:endParaRPr>
          </a:p>
          <a:p>
            <a:pPr marL="0" indent="0">
              <a:lnSpc>
                <a:spcPct val="90000"/>
              </a:lnSpc>
              <a:spcBef>
                <a:spcPts val="793"/>
              </a:spcBef>
              <a:buClr>
                <a:schemeClr val="dk1"/>
              </a:buClr>
              <a:buNone/>
            </a:pPr>
            <a:r>
              <a:rPr lang="en-US" sz="1400" b="1" dirty="0">
                <a:solidFill>
                  <a:schemeClr val="dk1"/>
                </a:solidFill>
              </a:rPr>
              <a:t>Point-form speaker notes:</a:t>
            </a:r>
          </a:p>
          <a:p>
            <a:pPr marL="285750" indent="-285750">
              <a:lnSpc>
                <a:spcPct val="90000"/>
              </a:lnSpc>
              <a:spcBef>
                <a:spcPts val="793"/>
              </a:spcBef>
              <a:buClr>
                <a:schemeClr val="dk1"/>
              </a:buClr>
            </a:pPr>
            <a:r>
              <a:rPr lang="en-US" sz="1400" dirty="0">
                <a:solidFill>
                  <a:schemeClr val="dk1"/>
                </a:solidFill>
              </a:rPr>
              <a:t>For interview selection, use a systematic and consistent method to mitigate bias. </a:t>
            </a:r>
          </a:p>
          <a:p>
            <a:pPr marL="285750" indent="-285750">
              <a:lnSpc>
                <a:spcPct val="90000"/>
              </a:lnSpc>
              <a:spcBef>
                <a:spcPts val="793"/>
              </a:spcBef>
              <a:buClr>
                <a:schemeClr val="dk1"/>
              </a:buClr>
            </a:pPr>
            <a:r>
              <a:rPr lang="en-US" sz="1400" dirty="0">
                <a:solidFill>
                  <a:schemeClr val="dk1"/>
                </a:solidFill>
              </a:rPr>
              <a:t>The criteria should align with the essential or “bona fide” job requirements. </a:t>
            </a:r>
          </a:p>
          <a:p>
            <a:pPr marL="285750" indent="-285750">
              <a:lnSpc>
                <a:spcPct val="90000"/>
              </a:lnSpc>
              <a:spcBef>
                <a:spcPts val="793"/>
              </a:spcBef>
              <a:buClr>
                <a:schemeClr val="dk1"/>
              </a:buClr>
            </a:pPr>
            <a:r>
              <a:rPr lang="en-US" sz="1400" dirty="0">
                <a:solidFill>
                  <a:schemeClr val="dk1"/>
                </a:solidFill>
              </a:rPr>
              <a:t>As you screen candidates, consider if someone were to ask why they were not selected for an interview, what rationale you would provide.</a:t>
            </a:r>
          </a:p>
          <a:p>
            <a:pPr marL="285750" indent="-285750">
              <a:lnSpc>
                <a:spcPct val="90000"/>
              </a:lnSpc>
              <a:spcBef>
                <a:spcPts val="793"/>
              </a:spcBef>
              <a:buClr>
                <a:schemeClr val="dk1"/>
              </a:buClr>
            </a:pPr>
            <a:r>
              <a:rPr lang="en-US" sz="1400" dirty="0">
                <a:solidFill>
                  <a:schemeClr val="dk1"/>
                </a:solidFill>
              </a:rPr>
              <a:t>The example here is from a recent search for a new director-level position.</a:t>
            </a:r>
          </a:p>
          <a:p>
            <a:pPr marL="285750" indent="-285750">
              <a:lnSpc>
                <a:spcPct val="90000"/>
              </a:lnSpc>
              <a:spcBef>
                <a:spcPts val="793"/>
              </a:spcBef>
              <a:buClr>
                <a:schemeClr val="dk1"/>
              </a:buClr>
            </a:pPr>
            <a:r>
              <a:rPr lang="en-US" sz="1400" dirty="0">
                <a:solidFill>
                  <a:schemeClr val="dk1"/>
                </a:solidFill>
              </a:rPr>
              <a:t>If there are elements that you would like candidates to highlight in their applications, state that and make the process smoother and more transparent for all.</a:t>
            </a:r>
          </a:p>
          <a:p>
            <a:pPr marL="0" indent="0">
              <a:buNone/>
            </a:pPr>
            <a:endParaRPr lang="en-US" sz="1400" dirty="0">
              <a:solidFill>
                <a:schemeClr val="dk1"/>
              </a:solidFill>
            </a:endParaRPr>
          </a:p>
          <a:p>
            <a:pPr marL="0" indent="0">
              <a:buClr>
                <a:schemeClr val="dk1"/>
              </a:buClr>
              <a:buNone/>
            </a:pPr>
            <a:r>
              <a:rPr lang="en-US" sz="1400" b="1" dirty="0">
                <a:solidFill>
                  <a:schemeClr val="dk1"/>
                </a:solidFill>
              </a:rPr>
              <a:t>Source: </a:t>
            </a:r>
          </a:p>
          <a:p>
            <a:pPr marL="0" indent="0">
              <a:buClr>
                <a:schemeClr val="dk1"/>
              </a:buClr>
              <a:buNone/>
            </a:pPr>
            <a:r>
              <a:rPr lang="en-US" sz="1400" dirty="0">
                <a:solidFill>
                  <a:schemeClr val="dk1"/>
                </a:solidFill>
              </a:rPr>
              <a:t>Holland Bloorview’s Toolkit for Equitable Recruitment &amp; Selection Process</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A74946C2-6F9D-B2DA-E553-6B73455EF86C}"/>
            </a:ext>
          </a:extLst>
        </p:cNvPr>
        <p:cNvGrpSpPr/>
        <p:nvPr/>
      </p:nvGrpSpPr>
      <p:grpSpPr>
        <a:xfrm>
          <a:off x="0" y="0"/>
          <a:ext cx="0" cy="0"/>
          <a:chOff x="0" y="0"/>
          <a:chExt cx="0" cy="0"/>
        </a:xfrm>
      </p:grpSpPr>
      <p:sp>
        <p:nvSpPr>
          <p:cNvPr id="644" name="Google Shape;644;g329a68feb33_0_218:notes">
            <a:extLst>
              <a:ext uri="{FF2B5EF4-FFF2-40B4-BE49-F238E27FC236}">
                <a16:creationId xmlns:a16="http://schemas.microsoft.com/office/drawing/2014/main" id="{0AEA34FC-0E48-126F-CD58-D2899FE6E5CF}"/>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g329a68feb33_0_218:notes">
            <a:extLst>
              <a:ext uri="{FF2B5EF4-FFF2-40B4-BE49-F238E27FC236}">
                <a16:creationId xmlns:a16="http://schemas.microsoft.com/office/drawing/2014/main" id="{7624FA7A-6BC0-26FF-48CD-A471D72DD22E}"/>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indent="0">
              <a:lnSpc>
                <a:spcPct val="90000"/>
              </a:lnSpc>
              <a:spcBef>
                <a:spcPts val="793"/>
              </a:spcBef>
              <a:buClr>
                <a:schemeClr val="dk1"/>
              </a:buClr>
              <a:buNone/>
            </a:pPr>
            <a:r>
              <a:rPr lang="en-US" sz="1400" b="1" dirty="0">
                <a:solidFill>
                  <a:srgbClr val="4C4C4E"/>
                </a:solidFill>
              </a:rPr>
              <a:t>Full speaker notes:</a:t>
            </a:r>
          </a:p>
          <a:p>
            <a:pPr marL="0" indent="0">
              <a:lnSpc>
                <a:spcPct val="90000"/>
              </a:lnSpc>
              <a:spcBef>
                <a:spcPts val="793"/>
              </a:spcBef>
              <a:buClr>
                <a:schemeClr val="dk1"/>
              </a:buClr>
              <a:buNone/>
            </a:pPr>
            <a:r>
              <a:rPr lang="en-US" sz="1400" dirty="0">
                <a:solidFill>
                  <a:srgbClr val="4C4C4E"/>
                </a:solidFill>
              </a:rPr>
              <a:t>Once you’ve selected candidates to interview, ask the candidate if they have any accommodation needs and be open to changing the interview format, location, materials, and procedures. According to the Ontario Human Rights code, employers must accommodate candidates’ needs related to a disability for any part of the interview or hiring process, including tests.  </a:t>
            </a:r>
          </a:p>
          <a:p>
            <a:pPr marL="0" indent="0">
              <a:lnSpc>
                <a:spcPct val="90000"/>
              </a:lnSpc>
              <a:spcBef>
                <a:spcPts val="793"/>
              </a:spcBef>
              <a:buClr>
                <a:schemeClr val="dk1"/>
              </a:buClr>
              <a:buNone/>
            </a:pPr>
            <a:endParaRPr lang="en-US" sz="1400" dirty="0">
              <a:solidFill>
                <a:srgbClr val="4C4C4E"/>
              </a:solidFill>
            </a:endParaRPr>
          </a:p>
          <a:p>
            <a:pPr marL="0" indent="0">
              <a:lnSpc>
                <a:spcPct val="90000"/>
              </a:lnSpc>
              <a:spcBef>
                <a:spcPts val="793"/>
              </a:spcBef>
              <a:buClr>
                <a:schemeClr val="dk1"/>
              </a:buClr>
              <a:buNone/>
            </a:pPr>
            <a:r>
              <a:rPr lang="en-US" sz="1400" dirty="0">
                <a:solidFill>
                  <a:srgbClr val="4C4C4E"/>
                </a:solidFill>
              </a:rPr>
              <a:t>There is no “one-size-fits-all” approach to recruitment accommodations. They must be considered individually according to the candidate’s unique needs, the role, and the workplace. </a:t>
            </a:r>
          </a:p>
          <a:p>
            <a:pPr marL="0" indent="0">
              <a:lnSpc>
                <a:spcPct val="90000"/>
              </a:lnSpc>
              <a:spcBef>
                <a:spcPts val="793"/>
              </a:spcBef>
              <a:buClr>
                <a:schemeClr val="dk1"/>
              </a:buClr>
              <a:buNone/>
            </a:pPr>
            <a:endParaRPr lang="en-US" sz="1400" dirty="0">
              <a:solidFill>
                <a:srgbClr val="4C4C4E"/>
              </a:solidFill>
            </a:endParaRPr>
          </a:p>
          <a:p>
            <a:pPr marL="0" indent="0">
              <a:lnSpc>
                <a:spcPct val="90000"/>
              </a:lnSpc>
              <a:spcBef>
                <a:spcPts val="793"/>
              </a:spcBef>
              <a:buClr>
                <a:schemeClr val="dk1"/>
              </a:buClr>
              <a:buNone/>
            </a:pPr>
            <a:r>
              <a:rPr lang="en-US" sz="1400" dirty="0">
                <a:solidFill>
                  <a:srgbClr val="4C4C4E"/>
                </a:solidFill>
              </a:rPr>
              <a:t>There is a misconception that accommodations provide an unfair advantage for some candidates. However, not every candidate is starting from the same place and may be facing unique challenges and barriers to employment.  Accommodations are open to all candidates and help ensure that everyone is provided with what they need to be successful. </a:t>
            </a:r>
          </a:p>
          <a:p>
            <a:pPr marL="0" indent="0">
              <a:lnSpc>
                <a:spcPct val="90000"/>
              </a:lnSpc>
              <a:spcBef>
                <a:spcPts val="793"/>
              </a:spcBef>
              <a:buClr>
                <a:schemeClr val="dk1"/>
              </a:buClr>
              <a:buNone/>
            </a:pPr>
            <a:endParaRPr lang="en-US" sz="1400" dirty="0">
              <a:solidFill>
                <a:srgbClr val="4C4C4E"/>
              </a:solidFill>
            </a:endParaRPr>
          </a:p>
          <a:p>
            <a:pPr marL="0" indent="0">
              <a:lnSpc>
                <a:spcPct val="90000"/>
              </a:lnSpc>
              <a:spcBef>
                <a:spcPts val="793"/>
              </a:spcBef>
              <a:buClr>
                <a:schemeClr val="dk1"/>
              </a:buClr>
              <a:buNone/>
            </a:pPr>
            <a:r>
              <a:rPr lang="en-US" sz="1400" dirty="0">
                <a:solidFill>
                  <a:srgbClr val="4C4C4E"/>
                </a:solidFill>
              </a:rPr>
              <a:t>On the next screen we will share a case example in which a hiring manager describes attempts to design an inclusive interview process that enables all candidates to participate in an interview.</a:t>
            </a:r>
          </a:p>
          <a:p>
            <a:pPr marL="0" indent="0">
              <a:buNone/>
            </a:pPr>
            <a:endParaRPr lang="en-US" sz="1400" dirty="0"/>
          </a:p>
          <a:p>
            <a:pPr marL="0" indent="0">
              <a:lnSpc>
                <a:spcPct val="90000"/>
              </a:lnSpc>
              <a:spcBef>
                <a:spcPts val="793"/>
              </a:spcBef>
              <a:buClr>
                <a:schemeClr val="dk1"/>
              </a:buClr>
              <a:buNone/>
            </a:pPr>
            <a:r>
              <a:rPr lang="en-US" sz="1400" b="1" dirty="0">
                <a:solidFill>
                  <a:srgbClr val="4C4C4E"/>
                </a:solidFill>
              </a:rPr>
              <a:t>Point-form speaker notes:</a:t>
            </a:r>
          </a:p>
          <a:p>
            <a:pPr marL="171450" indent="-171450">
              <a:lnSpc>
                <a:spcPct val="90000"/>
              </a:lnSpc>
              <a:spcBef>
                <a:spcPts val="793"/>
              </a:spcBef>
              <a:buClr>
                <a:schemeClr val="dk1"/>
              </a:buClr>
            </a:pPr>
            <a:r>
              <a:rPr lang="en-US" sz="1400" dirty="0">
                <a:solidFill>
                  <a:srgbClr val="4C4C4E"/>
                </a:solidFill>
              </a:rPr>
              <a:t>Once you’ve selected candidates to interview, ask the candidate if they have any accommodation needs.</a:t>
            </a:r>
          </a:p>
          <a:p>
            <a:pPr marL="171450" indent="-171450">
              <a:lnSpc>
                <a:spcPct val="90000"/>
              </a:lnSpc>
              <a:spcBef>
                <a:spcPts val="793"/>
              </a:spcBef>
              <a:buClr>
                <a:schemeClr val="dk1"/>
              </a:buClr>
            </a:pPr>
            <a:r>
              <a:rPr lang="en-US" sz="1400" dirty="0">
                <a:solidFill>
                  <a:srgbClr val="4C4C4E"/>
                </a:solidFill>
              </a:rPr>
              <a:t>Be open to changing the interview format, location, materials, and procedures.</a:t>
            </a:r>
          </a:p>
          <a:p>
            <a:pPr marL="171450" indent="-171450">
              <a:lnSpc>
                <a:spcPct val="90000"/>
              </a:lnSpc>
              <a:spcBef>
                <a:spcPts val="793"/>
              </a:spcBef>
              <a:buClr>
                <a:schemeClr val="dk1"/>
              </a:buClr>
            </a:pPr>
            <a:r>
              <a:rPr lang="en-US" sz="1400" dirty="0">
                <a:solidFill>
                  <a:srgbClr val="4C4C4E"/>
                </a:solidFill>
              </a:rPr>
              <a:t>According to the Ontario Human Rights code, employers must accommodate candidates’ needs related to a disability for any part of the interview or hiring process, including tests.  </a:t>
            </a:r>
          </a:p>
          <a:p>
            <a:pPr marL="171450" indent="-171450">
              <a:lnSpc>
                <a:spcPct val="90000"/>
              </a:lnSpc>
              <a:spcBef>
                <a:spcPts val="793"/>
              </a:spcBef>
              <a:buClr>
                <a:schemeClr val="dk1"/>
              </a:buClr>
            </a:pPr>
            <a:r>
              <a:rPr lang="en-US" sz="1400" dirty="0">
                <a:solidFill>
                  <a:srgbClr val="4C4C4E"/>
                </a:solidFill>
              </a:rPr>
              <a:t>Accommodations must be considered individually according to the candidate’s unique needs, the role, and the workplace. </a:t>
            </a:r>
          </a:p>
          <a:p>
            <a:pPr marL="171450" indent="-171450">
              <a:lnSpc>
                <a:spcPct val="90000"/>
              </a:lnSpc>
              <a:spcBef>
                <a:spcPts val="793"/>
              </a:spcBef>
              <a:buClr>
                <a:schemeClr val="dk1"/>
              </a:buClr>
            </a:pPr>
            <a:r>
              <a:rPr lang="en-US" sz="1400" dirty="0">
                <a:solidFill>
                  <a:srgbClr val="4C4C4E"/>
                </a:solidFill>
              </a:rPr>
              <a:t>Accommodations do not provide an unfair advantage for candidates. They are available to all candidates and help ensure that everyone is provided with what they need to be successful. </a:t>
            </a:r>
          </a:p>
          <a:p>
            <a:pPr marL="171450" indent="-171450">
              <a:lnSpc>
                <a:spcPct val="90000"/>
              </a:lnSpc>
              <a:spcBef>
                <a:spcPts val="793"/>
              </a:spcBef>
              <a:buClr>
                <a:schemeClr val="dk1"/>
              </a:buClr>
            </a:pPr>
            <a:r>
              <a:rPr lang="en-US" sz="1400" dirty="0">
                <a:solidFill>
                  <a:srgbClr val="4C4C4E"/>
                </a:solidFill>
              </a:rPr>
              <a:t>On the next screen, we will share a case example in which a hiring manager describes attempts to design an inclusive interview process that enables all candidates to participate in an interview.</a:t>
            </a:r>
            <a:endParaRPr lang="en-US" sz="1400" dirty="0"/>
          </a:p>
        </p:txBody>
      </p:sp>
    </p:spTree>
    <p:extLst>
      <p:ext uri="{BB962C8B-B14F-4D97-AF65-F5344CB8AC3E}">
        <p14:creationId xmlns:p14="http://schemas.microsoft.com/office/powerpoint/2010/main" val="3227464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en" b="1" dirty="0"/>
              <a:t>Other notes: </a:t>
            </a:r>
            <a:endParaRPr dirty="0"/>
          </a:p>
          <a:p>
            <a:pPr marL="0" lvl="0" indent="0" algn="l" rtl="0">
              <a:lnSpc>
                <a:spcPct val="100000"/>
              </a:lnSpc>
              <a:spcBef>
                <a:spcPts val="0"/>
              </a:spcBef>
              <a:spcAft>
                <a:spcPts val="0"/>
              </a:spcAft>
              <a:buSzPts val="1100"/>
              <a:buNone/>
            </a:pPr>
            <a:r>
              <a:rPr lang="en" dirty="0"/>
              <a:t>Please acknowledge the Government of Ontario with the following statement: “Funding for the creation of this training was provided by the Government of Ontario and donors to the Holland Bloorview Kids Rehabilitation Hospital Foundation.”</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29a68feb33_0_2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g329a68feb33_0_239: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indent="0">
              <a:lnSpc>
                <a:spcPct val="90000"/>
              </a:lnSpc>
              <a:spcBef>
                <a:spcPts val="793"/>
              </a:spcBef>
              <a:buClr>
                <a:schemeClr val="dk1"/>
              </a:buClr>
              <a:buNone/>
            </a:pPr>
            <a:r>
              <a:rPr lang="en-US" sz="1400" b="1" dirty="0">
                <a:solidFill>
                  <a:srgbClr val="4C4C4E"/>
                </a:solidFill>
              </a:rPr>
              <a:t>Play video</a:t>
            </a:r>
          </a:p>
          <a:p>
            <a:pPr marL="0" indent="0">
              <a:lnSpc>
                <a:spcPct val="90000"/>
              </a:lnSpc>
              <a:spcBef>
                <a:spcPts val="793"/>
              </a:spcBef>
              <a:buClr>
                <a:schemeClr val="dk1"/>
              </a:buClr>
              <a:buNone/>
            </a:pPr>
            <a:endParaRPr lang="en-US" sz="1400" u="sng" dirty="0">
              <a:solidFill>
                <a:srgbClr val="2200CC"/>
              </a:solidFill>
              <a:hlinkClick r:id="rId3">
                <a:extLst>
                  <a:ext uri="{A12FA001-AC4F-418D-AE19-62706E023703}">
                    <ahyp:hlinkClr xmlns:ahyp="http://schemas.microsoft.com/office/drawing/2018/hyperlinkcolor" val="tx"/>
                  </a:ext>
                </a:extLst>
              </a:hlinkClick>
            </a:endParaRPr>
          </a:p>
          <a:p>
            <a:pPr marL="0" indent="0">
              <a:lnSpc>
                <a:spcPct val="90000"/>
              </a:lnSpc>
              <a:spcBef>
                <a:spcPts val="793"/>
              </a:spcBef>
              <a:buClr>
                <a:schemeClr val="dk1"/>
              </a:buClr>
              <a:buNone/>
            </a:pPr>
            <a:r>
              <a:rPr lang="en-US" sz="1400" u="none" dirty="0">
                <a:solidFill>
                  <a:schemeClr val="tx1"/>
                </a:solidFill>
              </a:rPr>
              <a:t>Video location: https://www.youtube.com/watch?v=mhyQuZdRp0U</a:t>
            </a:r>
          </a:p>
          <a:p>
            <a:pPr marL="0" indent="0">
              <a:lnSpc>
                <a:spcPct val="90000"/>
              </a:lnSpc>
              <a:spcBef>
                <a:spcPts val="793"/>
              </a:spcBef>
              <a:buClr>
                <a:schemeClr val="dk1"/>
              </a:buClr>
              <a:buNone/>
            </a:pPr>
            <a:endParaRPr lang="en-US" sz="1400" dirty="0">
              <a:solidFill>
                <a:srgbClr val="4C4C4E"/>
              </a:solidFill>
            </a:endParaRPr>
          </a:p>
          <a:p>
            <a:pPr marL="0" indent="0">
              <a:lnSpc>
                <a:spcPct val="90000"/>
              </a:lnSpc>
              <a:spcBef>
                <a:spcPts val="793"/>
              </a:spcBef>
              <a:buClr>
                <a:schemeClr val="dk1"/>
              </a:buClr>
              <a:buNone/>
            </a:pPr>
            <a:endParaRPr lang="en-US" sz="1400" dirty="0">
              <a:solidFill>
                <a:srgbClr val="4C4C4E"/>
              </a:solidFill>
            </a:endParaRPr>
          </a:p>
          <a:p>
            <a:pPr marL="0" indent="0">
              <a:lnSpc>
                <a:spcPct val="90000"/>
              </a:lnSpc>
              <a:spcBef>
                <a:spcPts val="793"/>
              </a:spcBef>
              <a:buClr>
                <a:schemeClr val="dk1"/>
              </a:buClr>
              <a:buNone/>
            </a:pPr>
            <a:r>
              <a:rPr lang="en-US" sz="1400" b="1" dirty="0">
                <a:solidFill>
                  <a:srgbClr val="4C4C4E"/>
                </a:solidFill>
              </a:rPr>
              <a:t>If requested, full captions below:</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Hi. My name is Carolyn Mcdougall. I am a hiring manager at Holland Bloorview Kids Rehabilitation Hospital.</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In the summer we hire young workers for our experience programs for teenagers. I'm going to tell you a little bit about our hiring process and how we try to plan for inclusion.</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We start with a rubric for reviewing the resumes. Some of the key things that we're looking for are number one experience in various types of jobs and industries, because we're often coaching youth in a variety of work, roles and number two, direct experience working with youth, as, for example, a teacher, a camp counselor, a mentor or other related roles.</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Once we have selected applicants for the interviews, we send an email to each applicant with a fair amount of information about the interview process. For example, in terms of format we tell them that we're going to describe the role.</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Ask them to introduce themselves.</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Engage them in an icebreaker with several other candidates, and then that they will rotate to a virtual breakout room meeting one staff person in each room and answering one question.</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We also give information about how to prepare, highlighting that we want them to give an example in each answer, and describe their experiences working with youth.</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with a focus on their communication and collaboration skills.</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We send each candidate a handout that is, that describes a format for answering questions with descriptive detail. So, the STAR format that many of you will be familiar with where you describe the situation, the task, the action, and the result.</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One of the reasons that we share this information ahead is that it can be a barrier that not all young workers have the same experiences of interviewing or necessarily access to adult coaching to help them prepare. So, we hope that this base of information gets them going.</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When we interview, we do a work simulation or trial at the start in the form of an icebreaker. So, as I said, we're usually interviewing virtually with four candidates. In this icebreaker one person thinks of an image and then gives someone else instructions how to draw it, and after that anybody can guess what it is. So, for example, in this case, a simple line drawing of a house. I might start by asking the other person to draw a triangle and then say, next, draw a straight line down from the left corner of the triangle. This kind of thing helps us to see the candidates using the types of skills that we need in the rule breaking down a task into parts, giving clear instructions, listening, and also teamwork and interpersonal skills for making it fun for everyone involved in each breakout room. We screen share the question so that the candidates can read it and have it available for reference as they answer.</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And then each interviewer has a  rubric for marking the candidate’s responses but a rubric that is specific to the content of the question.</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So, as an example, the question that we circulate in advance is, Tell me about a time that you taught someone a skill or a concept.</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What strategies worked well. And please give an example of a strategy that didn't work well in order to develop our question. </a:t>
            </a:r>
          </a:p>
          <a:p>
            <a:pPr marL="158750" indent="0" algn="l">
              <a:buFont typeface="Arial" panose="020B0604020202020204" pitchFamily="34" charset="0"/>
              <a:buNone/>
            </a:pPr>
            <a:r>
              <a:rPr lang="en-US" sz="1400" b="0" i="0" dirty="0">
                <a:solidFill>
                  <a:srgbClr val="232333"/>
                </a:solidFill>
                <a:effectLst/>
                <a:latin typeface="Arial" panose="020B0604020202020204" pitchFamily="34" charset="0"/>
              </a:rPr>
              <a:t>Specific rubric, we engaged experienced coaches in brainstorming a list of strategies that they find work well. So, for us in this question, then giving someone an excellent rating means that the candidate gave an example from their experience and clearly detailed four strategies at least that work well for teaching, and at least one strategy that that they've tried that didn't work. Well, good would be distinguished in that they only listed two to three strategies. So overall I hope this has been an interesting example of some of the things that we do as a baseline or starting point of inclusive practices. Thank you.</a:t>
            </a:r>
          </a:p>
          <a:p>
            <a:pPr marL="0" indent="0">
              <a:lnSpc>
                <a:spcPct val="90000"/>
              </a:lnSpc>
              <a:spcBef>
                <a:spcPts val="793"/>
              </a:spcBef>
              <a:buClr>
                <a:schemeClr val="dk1"/>
              </a:buClr>
              <a:buNone/>
            </a:pPr>
            <a:endParaRPr lang="en-US" sz="1400" dirty="0">
              <a:solidFill>
                <a:srgbClr val="4C4C4E"/>
              </a:solidFill>
            </a:endParaRPr>
          </a:p>
          <a:p>
            <a:pPr marL="0" lvl="0" indent="0" algn="l" rtl="0">
              <a:lnSpc>
                <a:spcPct val="90000"/>
              </a:lnSpc>
              <a:spcBef>
                <a:spcPts val="793"/>
              </a:spcBef>
              <a:spcAft>
                <a:spcPts val="0"/>
              </a:spcAft>
              <a:buClr>
                <a:schemeClr val="dk1"/>
              </a:buClr>
              <a:buSzPts val="1100"/>
              <a:buNone/>
            </a:pPr>
            <a:endParaRPr dirty="0">
              <a:solidFill>
                <a:srgbClr val="4C4C4E"/>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2e4075aa84_0_6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2e4075aa84_0_636: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sz="1400" dirty="0"/>
              <a:t>(Activity based on video - could be done as whole group discussion or in pairs)</a:t>
            </a:r>
          </a:p>
          <a:p>
            <a:pPr marL="0" indent="0">
              <a:buNone/>
            </a:pPr>
            <a:endParaRPr lang="en-US" sz="1400" dirty="0"/>
          </a:p>
          <a:p>
            <a:pPr marL="0" indent="0">
              <a:buNone/>
            </a:pPr>
            <a:r>
              <a:rPr lang="en-US" sz="1400" b="1" dirty="0"/>
              <a:t>Examples of inclusive practices embedded:</a:t>
            </a:r>
          </a:p>
          <a:p>
            <a:pPr marL="0" indent="0">
              <a:buNone/>
            </a:pPr>
            <a:r>
              <a:rPr lang="en-US" sz="1400" dirty="0"/>
              <a:t>-Share information about the interview process in advance, including one question and format for answering questions.</a:t>
            </a:r>
          </a:p>
          <a:p>
            <a:pPr marL="0" indent="0">
              <a:buNone/>
            </a:pPr>
            <a:r>
              <a:rPr lang="en-US" sz="1400" dirty="0"/>
              <a:t>-Provide copies of questions during the interview.</a:t>
            </a:r>
          </a:p>
          <a:p>
            <a:pPr marL="0" indent="0">
              <a:buNone/>
            </a:pPr>
            <a:r>
              <a:rPr lang="en-US" sz="1400" dirty="0"/>
              <a:t>-Use an interview rubric for scoring.</a:t>
            </a:r>
          </a:p>
          <a:p>
            <a:pPr marL="0" indent="0">
              <a:buNone/>
            </a:pPr>
            <a:r>
              <a:rPr lang="en-US" sz="1400" dirty="0"/>
              <a:t>-Have multiple interviewers.</a:t>
            </a:r>
          </a:p>
          <a:p>
            <a:pPr marL="0" indent="0">
              <a:buNone/>
            </a:pPr>
            <a:r>
              <a:rPr lang="en-US" sz="1400" dirty="0"/>
              <a:t>-Provide a work-based activity.</a:t>
            </a:r>
          </a:p>
          <a:p>
            <a:pPr marL="0" indent="0">
              <a:buNone/>
            </a:pPr>
            <a:endParaRPr lang="en-US" sz="1400" dirty="0"/>
          </a:p>
          <a:p>
            <a:pPr marL="0" indent="0">
              <a:buNone/>
            </a:pPr>
            <a:r>
              <a:rPr lang="en-US" sz="1400" b="1" dirty="0"/>
              <a:t>Question 2 </a:t>
            </a:r>
            <a:r>
              <a:rPr lang="en-US" sz="1400" b="0" dirty="0"/>
              <a:t>I</a:t>
            </a:r>
            <a:r>
              <a:rPr lang="en-US" sz="1400" u="sng" dirty="0"/>
              <a:t>f an accommodation is requested, consult your P&amp;C/HR Advisor.</a:t>
            </a:r>
          </a:p>
          <a:p>
            <a:pPr marL="0" indent="0">
              <a:buNone/>
            </a:pPr>
            <a:r>
              <a:rPr lang="en-US" sz="1400" dirty="0"/>
              <a:t>Let’s discuss one example (facilitator to pick one from the list below)</a:t>
            </a:r>
          </a:p>
          <a:p>
            <a:pPr marL="0" indent="0">
              <a:buClr>
                <a:schemeClr val="dk1"/>
              </a:buClr>
              <a:buNone/>
            </a:pPr>
            <a:r>
              <a:rPr lang="en-US" sz="1400" dirty="0">
                <a:solidFill>
                  <a:schemeClr val="dk1"/>
                </a:solidFill>
              </a:rPr>
              <a:t>-1:1 vs group</a:t>
            </a:r>
          </a:p>
          <a:p>
            <a:pPr marL="0" indent="0">
              <a:buClr>
                <a:schemeClr val="dk1"/>
              </a:buClr>
              <a:buNone/>
            </a:pPr>
            <a:r>
              <a:rPr lang="en-US" sz="1400" dirty="0">
                <a:solidFill>
                  <a:schemeClr val="dk1"/>
                </a:solidFill>
              </a:rPr>
              <a:t>-Vision accommodations</a:t>
            </a:r>
          </a:p>
          <a:p>
            <a:pPr marL="0" indent="0">
              <a:buClr>
                <a:schemeClr val="dk1"/>
              </a:buClr>
              <a:buNone/>
            </a:pPr>
            <a:r>
              <a:rPr lang="en-US" sz="1400" dirty="0">
                <a:solidFill>
                  <a:schemeClr val="dk1"/>
                </a:solidFill>
              </a:rPr>
              <a:t>-Hearing accommodations</a:t>
            </a:r>
          </a:p>
          <a:p>
            <a:pPr marL="0" indent="0">
              <a:buNone/>
            </a:pPr>
            <a:r>
              <a:rPr lang="en-US" sz="1400" dirty="0">
                <a:solidFill>
                  <a:schemeClr val="dk1"/>
                </a:solidFill>
              </a:rPr>
              <a:t>-Processing accommodation </a:t>
            </a:r>
          </a:p>
          <a:p>
            <a:pPr marL="0" indent="0">
              <a:buNone/>
            </a:pPr>
            <a:r>
              <a:rPr lang="en-US" sz="1400" dirty="0">
                <a:solidFill>
                  <a:schemeClr val="dk1"/>
                </a:solidFill>
              </a:rPr>
              <a:t>-In person vs virtual</a:t>
            </a:r>
          </a:p>
          <a:p>
            <a:pPr marL="0" indent="0">
              <a:buNone/>
            </a:pPr>
            <a:endParaRPr lang="en-US" sz="1400" dirty="0"/>
          </a:p>
          <a:p>
            <a:pPr marL="0" indent="0">
              <a:buNone/>
            </a:pPr>
            <a:r>
              <a:rPr lang="en-US" sz="1400" b="1" dirty="0"/>
              <a:t>Examples of possible accommodations:</a:t>
            </a:r>
          </a:p>
          <a:p>
            <a:pPr marL="0" indent="0">
              <a:buClr>
                <a:schemeClr val="dk1"/>
              </a:buClr>
              <a:buNone/>
            </a:pPr>
            <a:r>
              <a:rPr lang="en-US" sz="1400" dirty="0">
                <a:solidFill>
                  <a:schemeClr val="dk1"/>
                </a:solidFill>
              </a:rPr>
              <a:t>-1:1 vs Group: Explain that questions are asked individually but that participation in a work-based activity must be done with others because the role involves working with youth in groups. (Explain the activity further to applicant and ask what, if any, accommodation might be helpful.)</a:t>
            </a:r>
            <a:endParaRPr lang="en-US" sz="1400" dirty="0"/>
          </a:p>
          <a:p>
            <a:pPr marL="0" indent="0">
              <a:buNone/>
            </a:pPr>
            <a:r>
              <a:rPr lang="en-US" sz="1400" dirty="0"/>
              <a:t>-Vision accommodation: Send questions five minutes ahead of the interview by email. Allow time for a screen reader or other tool as specified by the applicant. If necessary, determine a different team icebreaker that is not vision-based.</a:t>
            </a:r>
          </a:p>
          <a:p>
            <a:pPr marL="0" indent="0">
              <a:buNone/>
            </a:pPr>
            <a:r>
              <a:rPr lang="en-US" sz="1400" dirty="0"/>
              <a:t>-Hearing accommodation: Determine if the applicant prefers ASL interpretation or another format. Further explain interview elements to determine what accommodations will best enable participation.</a:t>
            </a:r>
          </a:p>
          <a:p>
            <a:pPr marL="0" indent="0">
              <a:buNone/>
            </a:pPr>
            <a:r>
              <a:rPr lang="en-US" sz="1400" dirty="0"/>
              <a:t>-Processing accommodation: This might be requested due to learning, mental health, etc. Consider giving everyone all questions, giving all questions only to the applicant who requested them, or giving the applicant who requested accommodation additional processing time (e.g., time with screen off to think about answer).</a:t>
            </a:r>
          </a:p>
          <a:p>
            <a:pPr marL="0" indent="0">
              <a:buClr>
                <a:schemeClr val="dk1"/>
              </a:buClr>
              <a:buNone/>
            </a:pPr>
            <a:r>
              <a:rPr lang="en-US" sz="1400" dirty="0">
                <a:solidFill>
                  <a:schemeClr val="dk1"/>
                </a:solidFill>
              </a:rPr>
              <a:t>-In person vs virtual: Consider switching a cohort of applicants (4) to in-person, if possible, to accommodate the individual who requested an in-person interview. </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2a569eb0e1_0_17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2a569eb0e1_0_17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90000"/>
              </a:lnSpc>
              <a:spcBef>
                <a:spcPts val="793"/>
              </a:spcBef>
              <a:buClr>
                <a:schemeClr val="dk1"/>
              </a:buClr>
              <a:buNone/>
            </a:pPr>
            <a:r>
              <a:rPr lang="en-US" sz="1400" b="1" dirty="0">
                <a:solidFill>
                  <a:schemeClr val="dk1"/>
                </a:solidFill>
              </a:rPr>
              <a:t>Full speaker notes:</a:t>
            </a:r>
          </a:p>
          <a:p>
            <a:pPr marL="0" indent="0">
              <a:lnSpc>
                <a:spcPct val="90000"/>
              </a:lnSpc>
              <a:spcBef>
                <a:spcPts val="793"/>
              </a:spcBef>
              <a:buClr>
                <a:schemeClr val="dk1"/>
              </a:buClr>
              <a:buNone/>
            </a:pPr>
            <a:r>
              <a:rPr lang="en-US" sz="1400" dirty="0">
                <a:solidFill>
                  <a:schemeClr val="dk1"/>
                </a:solidFill>
              </a:rPr>
              <a:t>When conducting an interview, there are best practices to consider. Use a multi-person interview panel that represents the diversity of the broader organization. We should acknowledge that our hiring decisions can be influenced by unconscious bias. Having a diverse interview panel with individuals with diverse backgrounds, expertise, and perspectives supports a more fair and inclusive hiring process. Similar to the pre-screening stage, take a systematic and consistent approach to assessing each candidate using a rubric like the example shown here. </a:t>
            </a:r>
          </a:p>
          <a:p>
            <a:pPr marL="0" indent="0">
              <a:lnSpc>
                <a:spcPct val="90000"/>
              </a:lnSpc>
              <a:spcBef>
                <a:spcPts val="793"/>
              </a:spcBef>
              <a:buClr>
                <a:schemeClr val="dk1"/>
              </a:buClr>
              <a:buNone/>
            </a:pPr>
            <a:endParaRPr lang="en-US" sz="1400" dirty="0">
              <a:solidFill>
                <a:schemeClr val="dk1"/>
              </a:solidFill>
            </a:endParaRPr>
          </a:p>
          <a:p>
            <a:pPr marL="0" indent="0">
              <a:lnSpc>
                <a:spcPct val="90000"/>
              </a:lnSpc>
              <a:spcBef>
                <a:spcPts val="793"/>
              </a:spcBef>
              <a:buClr>
                <a:schemeClr val="dk1"/>
              </a:buClr>
              <a:buNone/>
            </a:pPr>
            <a:r>
              <a:rPr lang="en-US" sz="1400" dirty="0">
                <a:solidFill>
                  <a:schemeClr val="dk1"/>
                </a:solidFill>
              </a:rPr>
              <a:t>Interview questions should focus on each candidate’s ability to perform the essential job duties following objective criteria. We want to avoid making hiring decisions based on subjective criteria such as “confidence” or “fit” as these are often influenced by our own personal and cultural biases. </a:t>
            </a:r>
          </a:p>
          <a:p>
            <a:pPr marL="0" indent="0">
              <a:lnSpc>
                <a:spcPct val="90000"/>
              </a:lnSpc>
              <a:spcBef>
                <a:spcPts val="793"/>
              </a:spcBef>
              <a:buClr>
                <a:schemeClr val="dk1"/>
              </a:buClr>
              <a:buNone/>
            </a:pPr>
            <a:endParaRPr lang="en-US" sz="1400" b="1" dirty="0">
              <a:solidFill>
                <a:schemeClr val="dk1"/>
              </a:solidFill>
            </a:endParaRPr>
          </a:p>
          <a:p>
            <a:pPr marL="0" indent="0">
              <a:lnSpc>
                <a:spcPct val="90000"/>
              </a:lnSpc>
              <a:spcBef>
                <a:spcPts val="793"/>
              </a:spcBef>
              <a:buClr>
                <a:schemeClr val="dk1"/>
              </a:buClr>
              <a:buNone/>
            </a:pPr>
            <a:r>
              <a:rPr lang="en-US" sz="1400" b="1" dirty="0">
                <a:solidFill>
                  <a:schemeClr val="dk1"/>
                </a:solidFill>
              </a:rPr>
              <a:t>Discussion activity: </a:t>
            </a:r>
            <a:r>
              <a:rPr lang="en-US" sz="1400" dirty="0">
                <a:solidFill>
                  <a:schemeClr val="dk1"/>
                </a:solidFill>
              </a:rPr>
              <a:t>What are other examples of subjective criteria or assessments that may be discriminatory? (Hint: Subjective assessments would make it harder to explain WHY the individual was not qualified for the job.) </a:t>
            </a:r>
          </a:p>
          <a:p>
            <a:pPr marL="0" indent="0">
              <a:buNone/>
            </a:pPr>
            <a:endParaRPr lang="en-US" sz="1400" i="0" u="none" dirty="0">
              <a:solidFill>
                <a:schemeClr val="dk1"/>
              </a:solidFill>
            </a:endParaRPr>
          </a:p>
          <a:p>
            <a:pPr marL="0" indent="0">
              <a:buNone/>
            </a:pPr>
            <a:r>
              <a:rPr lang="en-US" sz="1400" b="1" i="0" u="none" dirty="0">
                <a:solidFill>
                  <a:schemeClr val="dk1"/>
                </a:solidFill>
              </a:rPr>
              <a:t>Facilitators can share examples such as the following:</a:t>
            </a:r>
          </a:p>
          <a:p>
            <a:pPr marL="483306" indent="-322204">
              <a:lnSpc>
                <a:spcPct val="90000"/>
              </a:lnSpc>
              <a:spcBef>
                <a:spcPts val="793"/>
              </a:spcBef>
              <a:buClr>
                <a:schemeClr val="dk1"/>
              </a:buClr>
              <a:buSzPts val="1200"/>
              <a:buChar char="-"/>
            </a:pPr>
            <a:r>
              <a:rPr lang="en-US" sz="1400" dirty="0">
                <a:solidFill>
                  <a:schemeClr val="dk1"/>
                </a:solidFill>
              </a:rPr>
              <a:t>The candidate shares your interests.</a:t>
            </a:r>
          </a:p>
          <a:p>
            <a:pPr marL="483306" indent="-322204">
              <a:lnSpc>
                <a:spcPct val="90000"/>
              </a:lnSpc>
              <a:buClr>
                <a:schemeClr val="dk1"/>
              </a:buClr>
              <a:buSzPts val="1200"/>
              <a:buChar char="-"/>
            </a:pPr>
            <a:r>
              <a:rPr lang="en-US" sz="1400" dirty="0">
                <a:solidFill>
                  <a:schemeClr val="dk1"/>
                </a:solidFill>
              </a:rPr>
              <a:t>The candidate reminds  you of the person who previously held the role or someone you have in mind. </a:t>
            </a:r>
          </a:p>
          <a:p>
            <a:pPr marL="483306" indent="-322204">
              <a:lnSpc>
                <a:spcPct val="90000"/>
              </a:lnSpc>
              <a:buClr>
                <a:schemeClr val="dk1"/>
              </a:buClr>
              <a:buSzPts val="1200"/>
              <a:buChar char="-"/>
            </a:pPr>
            <a:r>
              <a:rPr lang="en-US" sz="1400" dirty="0">
                <a:solidFill>
                  <a:schemeClr val="dk1"/>
                </a:solidFill>
              </a:rPr>
              <a:t>The candidate would “fit” in with the team or organization.</a:t>
            </a:r>
          </a:p>
          <a:p>
            <a:pPr marL="483306" indent="-322204">
              <a:lnSpc>
                <a:spcPct val="90000"/>
              </a:lnSpc>
              <a:buClr>
                <a:schemeClr val="dk1"/>
              </a:buClr>
              <a:buSzPts val="1200"/>
              <a:buChar char="-"/>
            </a:pPr>
            <a:r>
              <a:rPr lang="en-US" sz="1400" dirty="0">
                <a:solidFill>
                  <a:schemeClr val="dk1"/>
                </a:solidFill>
              </a:rPr>
              <a:t>An affinity or “like-me” bias (a preference for a candidate who looks and thinks like yourself or your team).</a:t>
            </a:r>
          </a:p>
          <a:p>
            <a:pPr marL="483306" indent="-322204">
              <a:lnSpc>
                <a:spcPct val="90000"/>
              </a:lnSpc>
              <a:buClr>
                <a:schemeClr val="dk1"/>
              </a:buClr>
              <a:buSzPts val="1200"/>
              <a:buChar char="-"/>
            </a:pPr>
            <a:r>
              <a:rPr lang="en-US" sz="1400" dirty="0">
                <a:solidFill>
                  <a:schemeClr val="dk1"/>
                </a:solidFill>
              </a:rPr>
              <a:t>We may have cultural assumptions about what’s appropriate or not, for example, making eye contact, strong handshakes, how open we are to talking about our accomplishments.</a:t>
            </a:r>
          </a:p>
          <a:p>
            <a:pPr marL="0" indent="0">
              <a:lnSpc>
                <a:spcPct val="90000"/>
              </a:lnSpc>
              <a:spcBef>
                <a:spcPts val="793"/>
              </a:spcBef>
              <a:buNone/>
            </a:pPr>
            <a:endParaRPr lang="en-US" sz="1400" i="1" dirty="0">
              <a:solidFill>
                <a:schemeClr val="dk1"/>
              </a:solidFill>
            </a:endParaRPr>
          </a:p>
          <a:p>
            <a:pPr marL="0" indent="0">
              <a:buClr>
                <a:schemeClr val="dk1"/>
              </a:buClr>
              <a:buNone/>
            </a:pPr>
            <a:r>
              <a:rPr lang="en-US" sz="1400" b="1" dirty="0">
                <a:solidFill>
                  <a:schemeClr val="dk1"/>
                </a:solidFill>
              </a:rPr>
              <a:t>Point-form notes:</a:t>
            </a:r>
            <a:endParaRPr lang="en-US" sz="1400" b="0" dirty="0">
              <a:solidFill>
                <a:schemeClr val="dk1"/>
              </a:solidFill>
            </a:endParaRPr>
          </a:p>
          <a:p>
            <a:pPr marL="285750" indent="-285750">
              <a:lnSpc>
                <a:spcPct val="90000"/>
              </a:lnSpc>
              <a:spcBef>
                <a:spcPts val="793"/>
              </a:spcBef>
              <a:buClr>
                <a:schemeClr val="dk1"/>
              </a:buClr>
            </a:pPr>
            <a:r>
              <a:rPr lang="en-US" sz="1400" dirty="0">
                <a:solidFill>
                  <a:schemeClr val="dk1"/>
                </a:solidFill>
              </a:rPr>
              <a:t>Acknowledge that our hiring decisions can be influenced by unconscious bias.</a:t>
            </a:r>
          </a:p>
          <a:p>
            <a:pPr marL="285750" indent="-285750">
              <a:lnSpc>
                <a:spcPct val="90000"/>
              </a:lnSpc>
              <a:spcBef>
                <a:spcPts val="793"/>
              </a:spcBef>
              <a:buClr>
                <a:schemeClr val="dk1"/>
              </a:buClr>
            </a:pPr>
            <a:r>
              <a:rPr lang="en-US" sz="1400" dirty="0">
                <a:solidFill>
                  <a:schemeClr val="dk1"/>
                </a:solidFill>
              </a:rPr>
              <a:t>Use a multi-person interview panel that represents the diversity of the broader organization. </a:t>
            </a:r>
          </a:p>
          <a:p>
            <a:pPr marL="285750" marR="0" lvl="0" indent="-285750" algn="l" defTabSz="914400" rtl="0" eaLnBrk="1" fontAlgn="auto" latinLnBrk="0" hangingPunct="1">
              <a:lnSpc>
                <a:spcPct val="90000"/>
              </a:lnSpc>
              <a:spcBef>
                <a:spcPts val="793"/>
              </a:spcBef>
              <a:spcAft>
                <a:spcPts val="0"/>
              </a:spcAft>
              <a:buClr>
                <a:schemeClr val="dk1"/>
              </a:buClr>
              <a:buSzPts val="1100"/>
              <a:buFont typeface="Arial"/>
              <a:buChar char="●"/>
              <a:tabLst/>
              <a:defRPr/>
            </a:pPr>
            <a:r>
              <a:rPr lang="en-US" sz="1400" dirty="0">
                <a:solidFill>
                  <a:schemeClr val="dk1"/>
                </a:solidFill>
              </a:rPr>
              <a:t>Avoid making hiring decisions based on subjective criteria such as “confidence” or “fit” as these are often influenced by our own personal and cultural biases. </a:t>
            </a:r>
          </a:p>
          <a:p>
            <a:pPr marL="285750" indent="-285750">
              <a:lnSpc>
                <a:spcPct val="90000"/>
              </a:lnSpc>
              <a:spcBef>
                <a:spcPts val="793"/>
              </a:spcBef>
              <a:buClr>
                <a:schemeClr val="dk1"/>
              </a:buClr>
            </a:pPr>
            <a:r>
              <a:rPr lang="en-US" sz="1400" dirty="0">
                <a:solidFill>
                  <a:schemeClr val="dk1"/>
                </a:solidFill>
              </a:rPr>
              <a:t>Take a systematic and consistent approach to assessing each candidate using a rubric like the example shown here. </a:t>
            </a:r>
          </a:p>
          <a:p>
            <a:pPr marL="285750" indent="-285750">
              <a:lnSpc>
                <a:spcPct val="90000"/>
              </a:lnSpc>
              <a:spcBef>
                <a:spcPts val="793"/>
              </a:spcBef>
              <a:buClr>
                <a:schemeClr val="dk1"/>
              </a:buClr>
            </a:pPr>
            <a:r>
              <a:rPr lang="en-US" sz="1400" dirty="0">
                <a:solidFill>
                  <a:schemeClr val="dk1"/>
                </a:solidFill>
              </a:rPr>
              <a:t>Interview questions should focus on each candidate’s ability to perform the essential job duties following objective criteria.</a:t>
            </a:r>
          </a:p>
          <a:p>
            <a:pPr marL="285750" indent="-285750">
              <a:lnSpc>
                <a:spcPct val="90000"/>
              </a:lnSpc>
              <a:spcBef>
                <a:spcPts val="793"/>
              </a:spcBef>
              <a:buClr>
                <a:schemeClr val="dk1"/>
              </a:buClr>
            </a:pPr>
            <a:r>
              <a:rPr lang="en-US" sz="1400" dirty="0">
                <a:solidFill>
                  <a:schemeClr val="dk1"/>
                </a:solidFill>
              </a:rPr>
              <a:t>See the activity above.</a:t>
            </a:r>
          </a:p>
          <a:p>
            <a:pPr marL="0" indent="0">
              <a:buClr>
                <a:schemeClr val="dk1"/>
              </a:buClr>
              <a:buNone/>
            </a:pPr>
            <a:endParaRPr lang="en-US" sz="1400" dirty="0">
              <a:solidFill>
                <a:schemeClr val="dk1"/>
              </a:solidFill>
            </a:endParaRPr>
          </a:p>
          <a:p>
            <a:pPr marL="0" indent="0">
              <a:buClr>
                <a:schemeClr val="dk1"/>
              </a:buClr>
              <a:buNone/>
            </a:pPr>
            <a:r>
              <a:rPr lang="en-US" sz="1400" b="1" dirty="0">
                <a:solidFill>
                  <a:schemeClr val="dk1"/>
                </a:solidFill>
              </a:rPr>
              <a:t>Resource:</a:t>
            </a:r>
          </a:p>
          <a:p>
            <a:pPr marL="0" indent="0">
              <a:buClr>
                <a:schemeClr val="dk1"/>
              </a:buClr>
              <a:buNone/>
            </a:pPr>
            <a:r>
              <a:rPr lang="en-US" sz="1400" dirty="0">
                <a:solidFill>
                  <a:schemeClr val="dk1"/>
                </a:solidFill>
              </a:rPr>
              <a:t>Holland Bloorview’s Toolkit for Equitable Recruitment &amp; Selection Process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2a569eb0e1_0_19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2a569eb0e1_0_19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90000"/>
              </a:lnSpc>
              <a:spcBef>
                <a:spcPts val="793"/>
              </a:spcBef>
              <a:buNone/>
            </a:pPr>
            <a:r>
              <a:rPr lang="en-US" sz="1400" b="1" dirty="0">
                <a:solidFill>
                  <a:schemeClr val="dk1"/>
                </a:solidFill>
              </a:rPr>
              <a:t>Full speaker notes:</a:t>
            </a:r>
          </a:p>
          <a:p>
            <a:pPr marL="0" indent="0">
              <a:lnSpc>
                <a:spcPct val="90000"/>
              </a:lnSpc>
              <a:spcBef>
                <a:spcPts val="793"/>
              </a:spcBef>
              <a:buNone/>
            </a:pPr>
            <a:r>
              <a:rPr lang="en-US" sz="1400" dirty="0">
                <a:solidFill>
                  <a:schemeClr val="dk1"/>
                </a:solidFill>
              </a:rPr>
              <a:t>Many employers have expressed concern about how to know what they can or cannot ask in an interview. Luckily, the answer is readily available.</a:t>
            </a:r>
          </a:p>
          <a:p>
            <a:pPr marL="0" indent="0">
              <a:lnSpc>
                <a:spcPct val="90000"/>
              </a:lnSpc>
              <a:spcBef>
                <a:spcPts val="793"/>
              </a:spcBef>
              <a:buNone/>
            </a:pPr>
            <a:endParaRPr lang="en-US" sz="1400" dirty="0">
              <a:solidFill>
                <a:schemeClr val="dk1"/>
              </a:solidFill>
            </a:endParaRPr>
          </a:p>
          <a:p>
            <a:pPr marL="0" indent="0">
              <a:lnSpc>
                <a:spcPct val="90000"/>
              </a:lnSpc>
              <a:spcBef>
                <a:spcPts val="793"/>
              </a:spcBef>
              <a:buNone/>
            </a:pPr>
            <a:r>
              <a:rPr lang="en-US" sz="1400" dirty="0">
                <a:solidFill>
                  <a:schemeClr val="dk1"/>
                </a:solidFill>
              </a:rPr>
              <a:t>According to the Ontario Human Rights Code, if a candidate chooses to talk about their disability at an interview, the employer can ask about their accommodation needs and ability to perform the essential duties of the job with accommodation. </a:t>
            </a:r>
          </a:p>
          <a:p>
            <a:pPr marL="0" indent="0">
              <a:lnSpc>
                <a:spcPct val="90000"/>
              </a:lnSpc>
              <a:spcBef>
                <a:spcPts val="793"/>
              </a:spcBef>
              <a:buNone/>
            </a:pPr>
            <a:endParaRPr lang="en-US" sz="1400" dirty="0">
              <a:solidFill>
                <a:schemeClr val="dk1"/>
              </a:solidFill>
            </a:endParaRPr>
          </a:p>
          <a:p>
            <a:pPr marL="0" indent="0">
              <a:lnSpc>
                <a:spcPct val="90000"/>
              </a:lnSpc>
              <a:spcBef>
                <a:spcPts val="793"/>
              </a:spcBef>
              <a:buNone/>
            </a:pPr>
            <a:r>
              <a:rPr lang="en-US" sz="1400" dirty="0">
                <a:solidFill>
                  <a:schemeClr val="dk1"/>
                </a:solidFill>
              </a:rPr>
              <a:t>This means that if a candidate discloses, you can ask about accommodations that might help them do the job. </a:t>
            </a:r>
          </a:p>
          <a:p>
            <a:pPr marL="0" indent="0">
              <a:lnSpc>
                <a:spcPct val="90000"/>
              </a:lnSpc>
              <a:spcBef>
                <a:spcPts val="793"/>
              </a:spcBef>
              <a:buNone/>
            </a:pPr>
            <a:endParaRPr lang="en-US" sz="1400" dirty="0">
              <a:solidFill>
                <a:schemeClr val="dk1"/>
              </a:solidFill>
            </a:endParaRPr>
          </a:p>
          <a:p>
            <a:pPr marL="0" indent="0">
              <a:lnSpc>
                <a:spcPct val="90000"/>
              </a:lnSpc>
              <a:spcBef>
                <a:spcPts val="793"/>
              </a:spcBef>
              <a:buNone/>
            </a:pPr>
            <a:r>
              <a:rPr lang="en-US" sz="1400" dirty="0">
                <a:solidFill>
                  <a:schemeClr val="dk1"/>
                </a:solidFill>
              </a:rPr>
              <a:t>Remember that with ANY candidate, you can ask questions related to their experience and expertise in completing bona fide job requirements. </a:t>
            </a:r>
          </a:p>
          <a:p>
            <a:pPr marL="0" indent="0">
              <a:lnSpc>
                <a:spcPct val="90000"/>
              </a:lnSpc>
              <a:spcBef>
                <a:spcPts val="793"/>
              </a:spcBef>
              <a:buNone/>
            </a:pPr>
            <a:endParaRPr lang="en-US" sz="1400" dirty="0">
              <a:solidFill>
                <a:schemeClr val="dk1"/>
              </a:solidFill>
            </a:endParaRPr>
          </a:p>
          <a:p>
            <a:pPr marL="0" indent="0">
              <a:lnSpc>
                <a:spcPct val="90000"/>
              </a:lnSpc>
              <a:spcBef>
                <a:spcPts val="793"/>
              </a:spcBef>
              <a:buClr>
                <a:schemeClr val="dk1"/>
              </a:buClr>
              <a:buNone/>
            </a:pPr>
            <a:r>
              <a:rPr lang="en-US" sz="1400" dirty="0">
                <a:solidFill>
                  <a:schemeClr val="dk1"/>
                </a:solidFill>
              </a:rPr>
              <a:t>Accessible Employers Canada has a great resource that outlines questions you can and cannot ask during an interview. The link can be found in your handout. </a:t>
            </a:r>
          </a:p>
          <a:p>
            <a:pPr marL="0" indent="0">
              <a:lnSpc>
                <a:spcPct val="90000"/>
              </a:lnSpc>
              <a:spcBef>
                <a:spcPts val="793"/>
              </a:spcBef>
              <a:buClr>
                <a:schemeClr val="dk1"/>
              </a:buClr>
              <a:buNone/>
            </a:pPr>
            <a:endParaRPr lang="en-US" sz="1400" dirty="0">
              <a:solidFill>
                <a:schemeClr val="dk1"/>
              </a:solidFill>
            </a:endParaRPr>
          </a:p>
          <a:p>
            <a:pPr marL="0" indent="0">
              <a:lnSpc>
                <a:spcPct val="90000"/>
              </a:lnSpc>
              <a:spcBef>
                <a:spcPts val="793"/>
              </a:spcBef>
              <a:buNone/>
            </a:pPr>
            <a:r>
              <a:rPr lang="en-US" sz="1400" b="1" dirty="0">
                <a:solidFill>
                  <a:schemeClr val="dk1"/>
                </a:solidFill>
              </a:rPr>
              <a:t>Point-form speaker notes:</a:t>
            </a:r>
          </a:p>
          <a:p>
            <a:pPr marL="285750" indent="-285750">
              <a:lnSpc>
                <a:spcPct val="90000"/>
              </a:lnSpc>
              <a:spcBef>
                <a:spcPts val="793"/>
              </a:spcBef>
            </a:pPr>
            <a:r>
              <a:rPr lang="en-US" sz="1400" dirty="0">
                <a:solidFill>
                  <a:schemeClr val="dk1"/>
                </a:solidFill>
              </a:rPr>
              <a:t>Many employers have expressed concern about how to know what they can or cannot ask in an interview. </a:t>
            </a:r>
          </a:p>
          <a:p>
            <a:pPr marL="285750" indent="-285750">
              <a:lnSpc>
                <a:spcPct val="90000"/>
              </a:lnSpc>
              <a:spcBef>
                <a:spcPts val="793"/>
              </a:spcBef>
            </a:pPr>
            <a:r>
              <a:rPr lang="en-US" sz="1400" dirty="0">
                <a:solidFill>
                  <a:schemeClr val="dk1"/>
                </a:solidFill>
              </a:rPr>
              <a:t>According to the Ontario Human Rights Code, if a candidate chooses to talk about their disability at an interview, the employer can ask about their accommodation needs and ability to perform the essential duties of the job with accommodation. </a:t>
            </a:r>
          </a:p>
          <a:p>
            <a:pPr marL="285750" indent="-285750">
              <a:lnSpc>
                <a:spcPct val="90000"/>
              </a:lnSpc>
              <a:spcBef>
                <a:spcPts val="793"/>
              </a:spcBef>
            </a:pPr>
            <a:r>
              <a:rPr lang="en-US" sz="1400" dirty="0">
                <a:solidFill>
                  <a:schemeClr val="dk1"/>
                </a:solidFill>
              </a:rPr>
              <a:t>With ANY candidate, you can ask questions related to their experience and expertise in completing bona fide job requirements. </a:t>
            </a:r>
          </a:p>
          <a:p>
            <a:pPr marL="285750" indent="-285750">
              <a:lnSpc>
                <a:spcPct val="90000"/>
              </a:lnSpc>
              <a:spcBef>
                <a:spcPts val="793"/>
              </a:spcBef>
            </a:pPr>
            <a:r>
              <a:rPr lang="en-US" sz="1400" dirty="0">
                <a:solidFill>
                  <a:schemeClr val="dk1"/>
                </a:solidFill>
              </a:rPr>
              <a:t>Accessible Employers Canada has a resource that outlines questions you can and cannot ask during the interview. </a:t>
            </a:r>
          </a:p>
          <a:p>
            <a:pPr marL="0" indent="0">
              <a:lnSpc>
                <a:spcPct val="90000"/>
              </a:lnSpc>
              <a:spcBef>
                <a:spcPts val="793"/>
              </a:spcBef>
              <a:buClr>
                <a:schemeClr val="dk1"/>
              </a:buClr>
              <a:buNone/>
            </a:pPr>
            <a:endParaRPr lang="en-US" sz="1400" dirty="0">
              <a:solidFill>
                <a:schemeClr val="dk1"/>
              </a:solidFill>
            </a:endParaRPr>
          </a:p>
          <a:p>
            <a:pPr marL="0" indent="0">
              <a:lnSpc>
                <a:spcPct val="90000"/>
              </a:lnSpc>
              <a:spcBef>
                <a:spcPts val="793"/>
              </a:spcBef>
              <a:buClr>
                <a:schemeClr val="dk1"/>
              </a:buClr>
              <a:buNone/>
            </a:pPr>
            <a:endParaRPr lang="en-US" sz="1400" dirty="0">
              <a:solidFill>
                <a:schemeClr val="dk1"/>
              </a:solidFill>
            </a:endParaRPr>
          </a:p>
          <a:p>
            <a:pPr marL="0" indent="0">
              <a:lnSpc>
                <a:spcPct val="90000"/>
              </a:lnSpc>
              <a:spcBef>
                <a:spcPts val="793"/>
              </a:spcBef>
              <a:buClr>
                <a:schemeClr val="dk1"/>
              </a:buClr>
              <a:buNone/>
            </a:pPr>
            <a:r>
              <a:rPr lang="en-US" sz="1400" b="1" dirty="0">
                <a:solidFill>
                  <a:schemeClr val="dk1"/>
                </a:solidFill>
              </a:rPr>
              <a:t>Reference:</a:t>
            </a:r>
          </a:p>
          <a:p>
            <a:pPr marL="0" indent="0">
              <a:lnSpc>
                <a:spcPct val="90000"/>
              </a:lnSpc>
              <a:spcBef>
                <a:spcPts val="793"/>
              </a:spcBef>
              <a:buNone/>
            </a:pPr>
            <a:r>
              <a:rPr lang="en-US" sz="1400" dirty="0">
                <a:solidFill>
                  <a:schemeClr val="dk1"/>
                </a:solidFill>
              </a:rPr>
              <a:t>Ontario Human Rights Commission website: </a:t>
            </a:r>
            <a:r>
              <a:rPr lang="en-US" sz="1400" u="sng" dirty="0">
                <a:solidFill>
                  <a:schemeClr val="dk1"/>
                </a:solidFill>
                <a:hlinkClick r:id="rId3">
                  <a:extLst>
                    <a:ext uri="{A12FA001-AC4F-418D-AE19-62706E023703}">
                      <ahyp:hlinkClr xmlns:ahyp="http://schemas.microsoft.com/office/drawing/2018/hyperlinkcolor" val="tx"/>
                    </a:ext>
                  </a:extLst>
                </a:hlinkClick>
              </a:rPr>
              <a:t>https://www.ohrc.on.ca/en/iv-human-rights-issues-all-stages-employment/5-interviewing-and-making-hiring-decisions</a:t>
            </a:r>
            <a:r>
              <a:rPr lang="en-US" sz="1400" dirty="0">
                <a:solidFill>
                  <a:schemeClr val="dk1"/>
                </a:solidFill>
              </a:rPr>
              <a:t> </a:t>
            </a:r>
          </a:p>
          <a:p>
            <a:pPr marL="0" indent="0">
              <a:lnSpc>
                <a:spcPct val="90000"/>
              </a:lnSpc>
              <a:spcBef>
                <a:spcPts val="793"/>
              </a:spcBef>
              <a:buNone/>
            </a:pPr>
            <a:r>
              <a:rPr lang="en-US" sz="1400" dirty="0">
                <a:solidFill>
                  <a:schemeClr val="dk1"/>
                </a:solidFill>
              </a:rPr>
              <a:t>Accessible Employers Canada: </a:t>
            </a:r>
            <a:r>
              <a:rPr lang="en-US" sz="1400" u="sng" dirty="0">
                <a:solidFill>
                  <a:schemeClr val="dk1"/>
                </a:solidFill>
                <a:hlinkClick r:id="rId4">
                  <a:extLst>
                    <a:ext uri="{A12FA001-AC4F-418D-AE19-62706E023703}">
                      <ahyp:hlinkClr xmlns:ahyp="http://schemas.microsoft.com/office/drawing/2018/hyperlinkcolor" val="tx"/>
                    </a:ext>
                  </a:extLst>
                </a:hlinkClick>
              </a:rPr>
              <a:t>https://accessibleemployers.ca/resource/interviews-what-you-can-cannot-ask/</a:t>
            </a:r>
            <a:endParaRPr lang="en-US" sz="1400" u="sng" dirty="0">
              <a:solidFill>
                <a:schemeClr val="dk1"/>
              </a:solidFill>
            </a:endParaRPr>
          </a:p>
          <a:p>
            <a:pPr marL="0" indent="0">
              <a:lnSpc>
                <a:spcPct val="90000"/>
              </a:lnSpc>
              <a:spcBef>
                <a:spcPts val="793"/>
              </a:spcBef>
              <a:buNone/>
            </a:pPr>
            <a:endParaRPr lang="en-US" sz="1400" u="sng" dirty="0">
              <a:solidFill>
                <a:schemeClr val="dk1"/>
              </a:solidFill>
            </a:endParaRPr>
          </a:p>
          <a:p>
            <a:pPr marL="0" indent="0">
              <a:lnSpc>
                <a:spcPct val="90000"/>
              </a:lnSpc>
              <a:spcBef>
                <a:spcPts val="793"/>
              </a:spcBef>
              <a:buNone/>
            </a:pPr>
            <a:endParaRPr lang="en-US" sz="14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2a569eb0e1_0_21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2a569eb0e1_0_21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90000"/>
              </a:lnSpc>
              <a:spcBef>
                <a:spcPts val="793"/>
              </a:spcBef>
              <a:buNone/>
            </a:pPr>
            <a:r>
              <a:rPr lang="en-US" sz="1100" b="1" dirty="0">
                <a:solidFill>
                  <a:srgbClr val="4C4C4E"/>
                </a:solidFill>
                <a:latin typeface="+mn-lt"/>
              </a:rPr>
              <a:t>Full speaker notes:</a:t>
            </a:r>
          </a:p>
          <a:p>
            <a:pPr marL="0" indent="0">
              <a:lnSpc>
                <a:spcPct val="90000"/>
              </a:lnSpc>
              <a:spcBef>
                <a:spcPts val="793"/>
              </a:spcBef>
              <a:buNone/>
            </a:pPr>
            <a:r>
              <a:rPr lang="en-US" sz="1100" dirty="0">
                <a:solidFill>
                  <a:srgbClr val="4C4C4E"/>
                </a:solidFill>
                <a:latin typeface="+mn-lt"/>
              </a:rPr>
              <a:t>Ultimately, you should base your hiring decision on what you learned about the candidate’s ability to perform the role throughout the stages of the recruitment process. Ideally, you’ve reflected on your own personal or cultural biases and assumptions and are not making decisions based on personal feelings or a preference for someone who is “like” yourself or your team. As noted in the Hire for Talent Employer Toolkit, focusing on the candidate’s performance and capabilities, not on perceived limitations, is a best practice. </a:t>
            </a:r>
          </a:p>
          <a:p>
            <a:pPr marL="0" indent="0">
              <a:lnSpc>
                <a:spcPct val="90000"/>
              </a:lnSpc>
              <a:spcBef>
                <a:spcPts val="793"/>
              </a:spcBef>
              <a:buNone/>
            </a:pPr>
            <a:endParaRPr lang="en-US" sz="1100" dirty="0">
              <a:solidFill>
                <a:srgbClr val="4C4C4E"/>
              </a:solidFill>
              <a:latin typeface="+mn-lt"/>
            </a:endParaRPr>
          </a:p>
          <a:p>
            <a:pPr marL="0" indent="0">
              <a:lnSpc>
                <a:spcPct val="90000"/>
              </a:lnSpc>
              <a:spcBef>
                <a:spcPts val="793"/>
              </a:spcBef>
              <a:buNone/>
            </a:pPr>
            <a:r>
              <a:rPr lang="en-US" sz="1100" b="1" dirty="0">
                <a:latin typeface="+mn-lt"/>
              </a:rPr>
              <a:t>Point-form speaker notes:</a:t>
            </a:r>
          </a:p>
          <a:p>
            <a:pPr marL="171450" marR="0" lvl="0" indent="-171450" algn="l" defTabSz="914400" rtl="0" eaLnBrk="1" fontAlgn="auto" latinLnBrk="0" hangingPunct="1">
              <a:lnSpc>
                <a:spcPct val="90000"/>
              </a:lnSpc>
              <a:spcBef>
                <a:spcPts val="793"/>
              </a:spcBef>
              <a:spcAft>
                <a:spcPts val="0"/>
              </a:spcAft>
              <a:buClr>
                <a:srgbClr val="000000"/>
              </a:buClr>
              <a:buSzPts val="1100"/>
              <a:tabLst/>
              <a:defRPr/>
            </a:pPr>
            <a:r>
              <a:rPr lang="en-US" sz="1100" dirty="0">
                <a:solidFill>
                  <a:srgbClr val="4C4C4E"/>
                </a:solidFill>
                <a:latin typeface="+mn-lt"/>
              </a:rPr>
              <a:t>Hiring decision must be based on what you learned about the candidate’s ability to perform the role throughout the stages of the recruitment process.</a:t>
            </a:r>
          </a:p>
          <a:p>
            <a:pPr marL="171450" marR="0" lvl="0" indent="-171450" algn="l" defTabSz="914400" rtl="0" eaLnBrk="1" fontAlgn="auto" latinLnBrk="0" hangingPunct="1">
              <a:lnSpc>
                <a:spcPct val="90000"/>
              </a:lnSpc>
              <a:spcBef>
                <a:spcPts val="793"/>
              </a:spcBef>
              <a:spcAft>
                <a:spcPts val="0"/>
              </a:spcAft>
              <a:buClr>
                <a:srgbClr val="000000"/>
              </a:buClr>
              <a:buSzPts val="1100"/>
              <a:tabLst/>
              <a:defRPr/>
            </a:pPr>
            <a:r>
              <a:rPr lang="en-US" sz="1100" dirty="0">
                <a:solidFill>
                  <a:srgbClr val="4C4C4E"/>
                </a:solidFill>
                <a:latin typeface="+mn-lt"/>
              </a:rPr>
              <a:t>Reflect on your own personal or cultural biases and assumptions. Do not make decisions based on personal feelings or a preference for someone who is “like” yourself or your team. </a:t>
            </a:r>
          </a:p>
          <a:p>
            <a:pPr marL="171450" marR="0" lvl="0" indent="-171450" algn="l" defTabSz="914400" rtl="0" eaLnBrk="1" fontAlgn="auto" latinLnBrk="0" hangingPunct="1">
              <a:lnSpc>
                <a:spcPct val="90000"/>
              </a:lnSpc>
              <a:spcBef>
                <a:spcPts val="793"/>
              </a:spcBef>
              <a:spcAft>
                <a:spcPts val="0"/>
              </a:spcAft>
              <a:buClr>
                <a:srgbClr val="000000"/>
              </a:buClr>
              <a:buSzPts val="1100"/>
              <a:tabLst/>
              <a:defRPr/>
            </a:pPr>
            <a:r>
              <a:rPr lang="en-US" sz="1100" dirty="0">
                <a:solidFill>
                  <a:srgbClr val="4C4C4E"/>
                </a:solidFill>
                <a:latin typeface="+mn-lt"/>
              </a:rPr>
              <a:t>Focusing on the candidate’s performance and capabilities, not on perceived limitations, is a best practice. </a:t>
            </a:r>
          </a:p>
          <a:p>
            <a:pPr marL="0" indent="0">
              <a:lnSpc>
                <a:spcPct val="90000"/>
              </a:lnSpc>
              <a:spcBef>
                <a:spcPts val="793"/>
              </a:spcBef>
              <a:buNone/>
            </a:pPr>
            <a:endParaRPr lang="en-US" sz="1100" b="1" dirty="0">
              <a:latin typeface="+mn-lt"/>
            </a:endParaRPr>
          </a:p>
          <a:p>
            <a:pPr marL="0" indent="0">
              <a:lnSpc>
                <a:spcPct val="90000"/>
              </a:lnSpc>
              <a:spcBef>
                <a:spcPts val="793"/>
              </a:spcBef>
              <a:buNone/>
            </a:pPr>
            <a:endParaRPr lang="en-US" sz="1100" b="1" dirty="0">
              <a:latin typeface="+mn-lt"/>
            </a:endParaRPr>
          </a:p>
          <a:p>
            <a:pPr marL="0" indent="0">
              <a:lnSpc>
                <a:spcPct val="90000"/>
              </a:lnSpc>
              <a:spcBef>
                <a:spcPts val="793"/>
              </a:spcBef>
              <a:buNone/>
            </a:pPr>
            <a:r>
              <a:rPr lang="en-US" sz="1100" b="1" dirty="0">
                <a:latin typeface="+mn-lt"/>
              </a:rPr>
              <a:t>Resources:</a:t>
            </a:r>
          </a:p>
          <a:p>
            <a:pPr marL="0" indent="0">
              <a:lnSpc>
                <a:spcPct val="90000"/>
              </a:lnSpc>
              <a:spcBef>
                <a:spcPts val="793"/>
              </a:spcBef>
              <a:buNone/>
            </a:pPr>
            <a:r>
              <a:rPr lang="en-US" sz="1100" b="0" i="0" dirty="0">
                <a:solidFill>
                  <a:srgbClr val="3D3C3C"/>
                </a:solidFill>
                <a:effectLst/>
                <a:latin typeface="+mn-lt"/>
              </a:rPr>
              <a:t>Community Business Development Corporation (CBDC) Restigouche. (2023). Hire for Talend Employer Toolkit. </a:t>
            </a:r>
            <a:r>
              <a:rPr lang="en-US" sz="1100" dirty="0">
                <a:latin typeface="+mn-lt"/>
                <a:hlinkClick r:id="rId3"/>
              </a:rPr>
              <a:t>https://hirefortalent.ca/toolkit/hiring/item/6-1-hiring-intentions-and-best-practices</a:t>
            </a:r>
            <a:r>
              <a:rPr lang="en-US" sz="1100" dirty="0">
                <a:latin typeface="+mn-lt"/>
              </a:rPr>
              <a:t> </a:t>
            </a:r>
            <a:endParaRPr lang="en-US" sz="1100" b="1" dirty="0">
              <a:latin typeface="+mn-l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29a68feb33_0_1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29a68feb33_0_13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en-US" dirty="0"/>
              <a:t>(read slide)</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29a68feb33_0_25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29a68feb33_0_25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b="1" dirty="0">
                <a:latin typeface="+mn-lt"/>
              </a:rPr>
              <a:t>Full speaker notes:</a:t>
            </a:r>
          </a:p>
          <a:p>
            <a:pPr marL="0" indent="0">
              <a:buNone/>
            </a:pPr>
            <a:r>
              <a:rPr lang="en-US" dirty="0">
                <a:latin typeface="+mn-lt"/>
              </a:rPr>
              <a:t>We drew from the listed tools for this section. Please find them in the resource list provided.</a:t>
            </a:r>
          </a:p>
          <a:p>
            <a:pPr marL="0" indent="0">
              <a:buNone/>
            </a:pPr>
            <a:endParaRPr lang="en-US" dirty="0">
              <a:latin typeface="+mn-lt"/>
            </a:endParaRPr>
          </a:p>
          <a:p>
            <a:pPr marL="0" indent="0">
              <a:buNone/>
            </a:pPr>
            <a:endParaRPr lang="en-US" dirty="0">
              <a:latin typeface="+mn-lt"/>
            </a:endParaRPr>
          </a:p>
          <a:p>
            <a:pPr marL="0" indent="0">
              <a:buNone/>
            </a:pPr>
            <a:r>
              <a:rPr lang="en-US" b="1" dirty="0">
                <a:latin typeface="+mn-lt"/>
              </a:rPr>
              <a:t>Resources: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solidFill>
                  <a:schemeClr val="dk1"/>
                </a:solidFill>
                <a:latin typeface="+mn-lt"/>
              </a:rPr>
              <a:t>Accessible Employers Canada: </a:t>
            </a:r>
            <a:r>
              <a:rPr lang="en-CA" sz="1100" u="sng" dirty="0">
                <a:solidFill>
                  <a:schemeClr val="dk1"/>
                </a:solidFill>
                <a:latin typeface="+mn-lt"/>
                <a:hlinkClick r:id="rId3">
                  <a:extLst>
                    <a:ext uri="{A12FA001-AC4F-418D-AE19-62706E023703}">
                      <ahyp:hlinkClr xmlns:ahyp="http://schemas.microsoft.com/office/drawing/2018/hyperlinkcolor" val="tx"/>
                    </a:ext>
                  </a:extLst>
                </a:hlinkClick>
              </a:rPr>
              <a:t>https://accessibleemployers.ca/resource/interviews-what-you-can-cannot-ask/</a:t>
            </a:r>
            <a:r>
              <a:rPr lang="en-CA" sz="1100" u="sng" dirty="0">
                <a:solidFill>
                  <a:schemeClr val="dk1"/>
                </a:solidFill>
                <a:latin typeface="+mn-lt"/>
              </a:rPr>
              <a:t> </a:t>
            </a:r>
            <a:endParaRPr lang="en-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latin typeface="+mn-lt"/>
              </a:rPr>
              <a:t>Canadian Association for Supported Employment. (2020). CASE HR Toolkit. https://www.supportedemployment.ca/hrtoolkit/job-descriptions/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dirty="0">
              <a:solidFill>
                <a:srgbClr val="3D3C3C"/>
              </a:solidFill>
              <a:effectLst/>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dirty="0">
                <a:solidFill>
                  <a:srgbClr val="3D3C3C"/>
                </a:solidFill>
                <a:effectLst/>
                <a:latin typeface="+mn-lt"/>
              </a:rPr>
              <a:t>Community Business Development Corporation (CBDC) Restigouche. (2023). Hire for Talent Employer Toolkit. </a:t>
            </a:r>
            <a:r>
              <a:rPr lang="en-US" sz="1100" dirty="0">
                <a:latin typeface="+mn-lt"/>
                <a:hlinkClick r:id="rId4"/>
              </a:rPr>
              <a:t>https://hirefortalent.ca/toolkit/hiring/item/6-1-hiring-intentions-and-best-practices</a:t>
            </a:r>
            <a:r>
              <a:rPr lang="en-US" sz="1100" dirty="0">
                <a:latin typeface="+mn-lt"/>
              </a:rPr>
              <a:t> </a:t>
            </a:r>
            <a:endParaRPr lang="en-US" sz="1100" b="1" dirty="0">
              <a:latin typeface="+mn-lt"/>
            </a:endParaRPr>
          </a:p>
          <a:p>
            <a:pPr marL="0" indent="0">
              <a:buNone/>
            </a:pPr>
            <a:endParaRPr lang="en-US" dirty="0">
              <a:latin typeface="+mn-lt"/>
            </a:endParaRPr>
          </a:p>
          <a:p>
            <a:pPr marL="0" indent="0">
              <a:buNone/>
            </a:pPr>
            <a:r>
              <a:rPr lang="en-US" dirty="0">
                <a:latin typeface="+mn-lt"/>
              </a:rPr>
              <a:t>Job Demands and Accommodation Planning Tool. </a:t>
            </a:r>
            <a:r>
              <a:rPr lang="en-CA" sz="1100" u="sng" dirty="0">
                <a:solidFill>
                  <a:schemeClr val="hlink"/>
                </a:solidFill>
                <a:latin typeface="+mn-lt"/>
                <a:ea typeface="Proxima Nova"/>
                <a:cs typeface="Proxima Nova"/>
                <a:sym typeface="Proxima Nova"/>
                <a:hlinkClick r:id="rId5"/>
              </a:rPr>
              <a:t>JDAPThttps://aced.iwh.on.ca/jdapt/organization-en</a:t>
            </a:r>
            <a:endParaRPr lang="en-CA" sz="1100" u="sng" dirty="0">
              <a:solidFill>
                <a:schemeClr val="hlink"/>
              </a:solidFill>
              <a:latin typeface="+mn-lt"/>
              <a:ea typeface="Proxima Nova"/>
              <a:cs typeface="Proxima Nova"/>
              <a:sym typeface="Proxima Nova"/>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5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en" sz="1300"/>
              <a:t>We’re going to take a break before moving onto the section. </a:t>
            </a:r>
            <a:endParaRPr sz="1300"/>
          </a:p>
          <a:p>
            <a:pPr marL="0" lvl="0" indent="0" algn="l" rtl="0">
              <a:lnSpc>
                <a:spcPct val="100000"/>
              </a:lnSpc>
              <a:spcBef>
                <a:spcPts val="0"/>
              </a:spcBef>
              <a:spcAft>
                <a:spcPts val="0"/>
              </a:spcAft>
              <a:buSzPts val="1100"/>
              <a:buNone/>
            </a:pP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2e4075aa84_0_7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32e4075aa84_0_7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90000"/>
              </a:lnSpc>
              <a:spcBef>
                <a:spcPts val="793"/>
              </a:spcBef>
              <a:buClr>
                <a:schemeClr val="dk1"/>
              </a:buClr>
              <a:buNone/>
            </a:pPr>
            <a:r>
              <a:rPr lang="en-US" sz="1400" b="1" dirty="0">
                <a:solidFill>
                  <a:srgbClr val="4C4C4E"/>
                </a:solidFill>
              </a:rPr>
              <a:t>Full speaker notes:</a:t>
            </a:r>
          </a:p>
          <a:p>
            <a:pPr marL="0" indent="0">
              <a:lnSpc>
                <a:spcPct val="90000"/>
              </a:lnSpc>
              <a:spcBef>
                <a:spcPts val="793"/>
              </a:spcBef>
              <a:buClr>
                <a:schemeClr val="dk1"/>
              </a:buClr>
              <a:buNone/>
            </a:pPr>
            <a:r>
              <a:rPr lang="en-US" sz="1400" dirty="0">
                <a:solidFill>
                  <a:srgbClr val="4C4C4E"/>
                </a:solidFill>
              </a:rPr>
              <a:t>We will now move on to focus on training. </a:t>
            </a:r>
          </a:p>
          <a:p>
            <a:pPr marL="0" indent="0">
              <a:lnSpc>
                <a:spcPct val="90000"/>
              </a:lnSpc>
              <a:spcBef>
                <a:spcPts val="793"/>
              </a:spcBef>
              <a:buClr>
                <a:schemeClr val="dk1"/>
              </a:buClr>
              <a:buNone/>
            </a:pPr>
            <a:endParaRPr lang="en-US" sz="1400" dirty="0">
              <a:solidFill>
                <a:srgbClr val="4C4C4E"/>
              </a:solidFill>
            </a:endParaRPr>
          </a:p>
          <a:p>
            <a:pPr marL="0" indent="0">
              <a:lnSpc>
                <a:spcPct val="90000"/>
              </a:lnSpc>
              <a:spcBef>
                <a:spcPts val="793"/>
              </a:spcBef>
              <a:buClr>
                <a:schemeClr val="dk1"/>
              </a:buClr>
              <a:buNone/>
            </a:pPr>
            <a:r>
              <a:rPr lang="en-US" sz="1400" dirty="0">
                <a:solidFill>
                  <a:srgbClr val="4C4C4E"/>
                </a:solidFill>
              </a:rPr>
              <a:t>In this context, training includes anything that connects the employee with the expectations of the job and workplace. Training is an ongoing process that supports employees to fully participate in their job, their team, and the organization. Note that we say “employee” as we see training initiating once the individual has been hired.  </a:t>
            </a:r>
          </a:p>
          <a:p>
            <a:pPr marL="0" indent="0">
              <a:lnSpc>
                <a:spcPct val="90000"/>
              </a:lnSpc>
              <a:spcBef>
                <a:spcPts val="793"/>
              </a:spcBef>
              <a:buClr>
                <a:schemeClr val="dk1"/>
              </a:buClr>
              <a:buNone/>
            </a:pPr>
            <a:endParaRPr lang="en-US" sz="1400" dirty="0">
              <a:solidFill>
                <a:srgbClr val="4C4C4E"/>
              </a:solidFill>
            </a:endParaRPr>
          </a:p>
          <a:p>
            <a:pPr marL="0" indent="0">
              <a:lnSpc>
                <a:spcPct val="90000"/>
              </a:lnSpc>
              <a:spcBef>
                <a:spcPts val="793"/>
              </a:spcBef>
              <a:buClr>
                <a:schemeClr val="dk1"/>
              </a:buClr>
              <a:buNone/>
            </a:pPr>
            <a:r>
              <a:rPr lang="en-US" sz="1400" dirty="0">
                <a:solidFill>
                  <a:srgbClr val="4C4C4E"/>
                </a:solidFill>
              </a:rPr>
              <a:t>While training implies learning or exploration undertaken by the employee, in this context we mean a bi-directional exploration and education on how the employee can do their best work in the role. </a:t>
            </a:r>
          </a:p>
          <a:p>
            <a:pPr marL="0" indent="0">
              <a:lnSpc>
                <a:spcPct val="90000"/>
              </a:lnSpc>
              <a:spcBef>
                <a:spcPts val="793"/>
              </a:spcBef>
              <a:buNone/>
            </a:pPr>
            <a:endParaRPr lang="en-US" sz="1400" dirty="0">
              <a:solidFill>
                <a:srgbClr val="4C4C4E"/>
              </a:solidFill>
            </a:endParaRPr>
          </a:p>
          <a:p>
            <a:pPr marL="0" indent="0">
              <a:lnSpc>
                <a:spcPct val="90000"/>
              </a:lnSpc>
              <a:spcBef>
                <a:spcPts val="793"/>
              </a:spcBef>
              <a:buClr>
                <a:schemeClr val="dk1"/>
              </a:buClr>
              <a:buNone/>
            </a:pPr>
            <a:r>
              <a:rPr lang="en-US" sz="1400" dirty="0">
                <a:solidFill>
                  <a:srgbClr val="4C4C4E"/>
                </a:solidFill>
              </a:rPr>
              <a:t>In our context, training includes both initial and regular ongoing learning and development. </a:t>
            </a:r>
          </a:p>
          <a:p>
            <a:pPr marL="0" indent="0">
              <a:lnSpc>
                <a:spcPct val="90000"/>
              </a:lnSpc>
              <a:spcBef>
                <a:spcPts val="793"/>
              </a:spcBef>
              <a:buClr>
                <a:schemeClr val="dk1"/>
              </a:buClr>
              <a:buNone/>
            </a:pPr>
            <a:endParaRPr lang="en-US" sz="1400" dirty="0">
              <a:solidFill>
                <a:srgbClr val="4C4C4E"/>
              </a:solidFill>
            </a:endParaRPr>
          </a:p>
          <a:p>
            <a:pPr marL="0" indent="0">
              <a:lnSpc>
                <a:spcPct val="90000"/>
              </a:lnSpc>
              <a:spcBef>
                <a:spcPts val="793"/>
              </a:spcBef>
              <a:buClr>
                <a:schemeClr val="dk1"/>
              </a:buClr>
              <a:buNone/>
            </a:pPr>
            <a:r>
              <a:rPr lang="en-US" sz="1400" b="1" dirty="0">
                <a:solidFill>
                  <a:srgbClr val="4C4C4E"/>
                </a:solidFill>
              </a:rPr>
              <a:t>Point-form speaker notes:</a:t>
            </a:r>
          </a:p>
          <a:p>
            <a:pPr marL="171450" indent="-171450">
              <a:lnSpc>
                <a:spcPct val="90000"/>
              </a:lnSpc>
              <a:spcBef>
                <a:spcPts val="793"/>
              </a:spcBef>
              <a:buClr>
                <a:schemeClr val="dk1"/>
              </a:buClr>
            </a:pPr>
            <a:r>
              <a:rPr lang="en-US" sz="1400" dirty="0">
                <a:solidFill>
                  <a:srgbClr val="4C4C4E"/>
                </a:solidFill>
              </a:rPr>
              <a:t>Next focus is on training. </a:t>
            </a:r>
          </a:p>
          <a:p>
            <a:pPr marL="171450" indent="-171450">
              <a:lnSpc>
                <a:spcPct val="90000"/>
              </a:lnSpc>
              <a:spcBef>
                <a:spcPts val="793"/>
              </a:spcBef>
              <a:buClr>
                <a:schemeClr val="dk1"/>
              </a:buClr>
            </a:pPr>
            <a:r>
              <a:rPr lang="en-US" sz="1400" dirty="0">
                <a:solidFill>
                  <a:srgbClr val="4C4C4E"/>
                </a:solidFill>
              </a:rPr>
              <a:t>Training includes anything that connects the employee with the expectations of the job and workplace</a:t>
            </a:r>
          </a:p>
          <a:p>
            <a:pPr marL="171450" indent="-171450">
              <a:lnSpc>
                <a:spcPct val="90000"/>
              </a:lnSpc>
              <a:spcBef>
                <a:spcPts val="793"/>
              </a:spcBef>
              <a:buClr>
                <a:schemeClr val="dk1"/>
              </a:buClr>
            </a:pPr>
            <a:r>
              <a:rPr lang="en-US" sz="1400" dirty="0">
                <a:solidFill>
                  <a:srgbClr val="4C4C4E"/>
                </a:solidFill>
              </a:rPr>
              <a:t>Training is an ongoing process that supports employees to fully participate in their job, their team, and the organization. </a:t>
            </a:r>
          </a:p>
          <a:p>
            <a:pPr marL="171450" indent="-171450">
              <a:lnSpc>
                <a:spcPct val="90000"/>
              </a:lnSpc>
              <a:spcBef>
                <a:spcPts val="793"/>
              </a:spcBef>
              <a:buClr>
                <a:schemeClr val="dk1"/>
              </a:buClr>
            </a:pPr>
            <a:r>
              <a:rPr lang="en-US" sz="1400" dirty="0">
                <a:solidFill>
                  <a:srgbClr val="4C4C4E"/>
                </a:solidFill>
              </a:rPr>
              <a:t>Training can be a bi-directional exploration and education on how the employee can do their best work in the role. </a:t>
            </a:r>
          </a:p>
          <a:p>
            <a:pPr marL="171450" indent="-171450">
              <a:lnSpc>
                <a:spcPct val="90000"/>
              </a:lnSpc>
              <a:spcBef>
                <a:spcPts val="793"/>
              </a:spcBef>
              <a:buClr>
                <a:schemeClr val="dk1"/>
              </a:buClr>
            </a:pPr>
            <a:r>
              <a:rPr lang="en-US" sz="1400" dirty="0">
                <a:solidFill>
                  <a:srgbClr val="4C4C4E"/>
                </a:solidFill>
              </a:rPr>
              <a:t>It includes both initial and regular ongoing learning and development. </a:t>
            </a:r>
            <a:endParaRPr lang="en-US" sz="14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2eac53c4fa_0_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32eac53c4fa_0_7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b="1" dirty="0"/>
              <a:t>Full speaker notes:</a:t>
            </a:r>
          </a:p>
          <a:p>
            <a:pPr marL="0" indent="0">
              <a:buNone/>
            </a:pPr>
            <a:r>
              <a:rPr lang="en-US" dirty="0"/>
              <a:t>While there are many aspects to training, we will focus on three.</a:t>
            </a:r>
          </a:p>
          <a:p>
            <a:pPr marL="0" indent="0">
              <a:buNone/>
            </a:pPr>
            <a:endParaRPr lang="en-US" dirty="0"/>
          </a:p>
          <a:p>
            <a:pPr marL="0" indent="0">
              <a:buNone/>
            </a:pPr>
            <a:r>
              <a:rPr lang="en-US" dirty="0"/>
              <a:t>The first is onboarding. Organizational and role onboarding includes introducing, teaching, and familiarizing employees with expectations.</a:t>
            </a:r>
          </a:p>
          <a:p>
            <a:pPr marL="0" indent="0">
              <a:buNone/>
            </a:pPr>
            <a:endParaRPr lang="en-US" dirty="0"/>
          </a:p>
          <a:p>
            <a:pPr marL="0" indent="0">
              <a:buNone/>
            </a:pPr>
            <a:r>
              <a:rPr lang="en-US" dirty="0"/>
              <a:t>Accommodations or modifications include changes to the space, technology, expectations, or a role that provide a better fit for the employee and the role demands.</a:t>
            </a:r>
          </a:p>
          <a:p>
            <a:pPr marL="0" indent="0">
              <a:buNone/>
            </a:pPr>
            <a:endParaRPr lang="en-US" dirty="0"/>
          </a:p>
          <a:p>
            <a:pPr marL="0" indent="0">
              <a:buNone/>
            </a:pPr>
            <a:r>
              <a:rPr lang="en-US" dirty="0"/>
              <a:t>Skill coaching and enhancement are targeted (and usually assisted) opportunities to build skills, identify the employee’s needs to fulfill the role, and potential check-ins when roles, duties, or expectations change.</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b="1" dirty="0">
                <a:solidFill>
                  <a:schemeClr val="dk1"/>
                </a:solidFill>
              </a:rPr>
              <a:t>Resources:</a:t>
            </a:r>
            <a:endParaRPr b="1"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https://hirefortalent.ca/toolkit/accommodations/item/13-4-onboarding-and-working-with-disability-service-providers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chemeClr val="hlink"/>
                </a:solidFill>
                <a:hlinkClick r:id="rId4"/>
              </a:rPr>
              <a:t>https://www.supportedemployment.ca/hrtoolkit/orientation-onboarding/</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D1C19792-1B9E-DF7F-7B63-7B0103B32B09}"/>
            </a:ext>
          </a:extLst>
        </p:cNvPr>
        <p:cNvGrpSpPr/>
        <p:nvPr/>
      </p:nvGrpSpPr>
      <p:grpSpPr>
        <a:xfrm>
          <a:off x="0" y="0"/>
          <a:ext cx="0" cy="0"/>
          <a:chOff x="0" y="0"/>
          <a:chExt cx="0" cy="0"/>
        </a:xfrm>
      </p:grpSpPr>
      <p:sp>
        <p:nvSpPr>
          <p:cNvPr id="212" name="Google Shape;212;g32e4075aa84_0_529:notes">
            <a:extLst>
              <a:ext uri="{FF2B5EF4-FFF2-40B4-BE49-F238E27FC236}">
                <a16:creationId xmlns:a16="http://schemas.microsoft.com/office/drawing/2014/main" id="{89F48F0C-6F3D-3358-239A-3CD507C1EDFF}"/>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2e4075aa84_0_529:notes">
            <a:extLst>
              <a:ext uri="{FF2B5EF4-FFF2-40B4-BE49-F238E27FC236}">
                <a16:creationId xmlns:a16="http://schemas.microsoft.com/office/drawing/2014/main" id="{3068DD0E-4001-7F4C-182E-ED9CF3239125}"/>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US" b="0" dirty="0">
                <a:solidFill>
                  <a:schemeClr val="lt1"/>
                </a:solidFill>
              </a:rPr>
              <a:t>Please insert your organizational land acknowledgement or use the one provided above.</a:t>
            </a:r>
          </a:p>
        </p:txBody>
      </p:sp>
    </p:spTree>
    <p:extLst>
      <p:ext uri="{BB962C8B-B14F-4D97-AF65-F5344CB8AC3E}">
        <p14:creationId xmlns:p14="http://schemas.microsoft.com/office/powerpoint/2010/main" val="29745333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2a569eb0e1_0_3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2a569eb0e1_0_33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793"/>
              </a:spcBef>
              <a:spcAft>
                <a:spcPts val="0"/>
              </a:spcAft>
              <a:buClr>
                <a:schemeClr val="dk1"/>
              </a:buClr>
              <a:buSzPts val="1100"/>
              <a:buFont typeface="Arial"/>
              <a:buNone/>
              <a:tabLst/>
              <a:defRPr/>
            </a:pPr>
            <a:r>
              <a:rPr lang="en-US" sz="1400" b="1" dirty="0"/>
              <a:t>Full speaker notes:</a:t>
            </a:r>
          </a:p>
          <a:p>
            <a:pPr marL="0" indent="0">
              <a:spcBef>
                <a:spcPts val="793"/>
              </a:spcBef>
              <a:buClr>
                <a:schemeClr val="dk1"/>
              </a:buClr>
              <a:buNone/>
            </a:pPr>
            <a:r>
              <a:rPr lang="en-US" sz="1300" dirty="0">
                <a:solidFill>
                  <a:srgbClr val="4C4C4E"/>
                </a:solidFill>
              </a:rPr>
              <a:t>Job seekers and employees with disabilities often have an idea or understanding of what they will need to do their best work and can be the greatest asset to setting them up for success in the role. Workers with disabilities want to be believed when they say they need an accommodation and have simple accommodation requests honoured. All employees would benefit from having their accommodation needs met. </a:t>
            </a:r>
          </a:p>
          <a:p>
            <a:pPr marL="0" indent="0">
              <a:buNone/>
            </a:pPr>
            <a:endParaRPr lang="en-US" dirty="0"/>
          </a:p>
          <a:p>
            <a:pPr marL="0" indent="0">
              <a:spcBef>
                <a:spcPts val="1269"/>
              </a:spcBef>
              <a:spcAft>
                <a:spcPts val="1269"/>
              </a:spcAft>
              <a:buClr>
                <a:schemeClr val="dk1"/>
              </a:buClr>
              <a:buNone/>
            </a:pPr>
            <a:r>
              <a:rPr lang="en-US" sz="1300" dirty="0">
                <a:solidFill>
                  <a:srgbClr val="4C4C4E"/>
                </a:solidFill>
              </a:rPr>
              <a:t>Healthcare people leaders tend to remain unclear about the world of accommodations. People leaders are not sure how to facilitate accommodations and pay for them, which can lead to ineffective or delayed implementation. There are also concerns about how accommodations might impact the team’s flow and functioning. There is a high level of uncertainty and hesitance. </a:t>
            </a:r>
          </a:p>
          <a:p>
            <a:pPr marL="0" indent="0">
              <a:spcBef>
                <a:spcPts val="1269"/>
              </a:spcBef>
              <a:spcAft>
                <a:spcPts val="1269"/>
              </a:spcAft>
              <a:buClr>
                <a:schemeClr val="dk1"/>
              </a:buClr>
              <a:buNone/>
            </a:pPr>
            <a:endParaRPr lang="en-US" sz="1300" dirty="0">
              <a:solidFill>
                <a:srgbClr val="4C4C4E"/>
              </a:solidFill>
            </a:endParaRPr>
          </a:p>
          <a:p>
            <a:pPr marL="0" indent="0">
              <a:spcBef>
                <a:spcPts val="1269"/>
              </a:spcBef>
              <a:spcAft>
                <a:spcPts val="1269"/>
              </a:spcAft>
              <a:buClr>
                <a:schemeClr val="dk1"/>
              </a:buClr>
              <a:buNone/>
            </a:pPr>
            <a:endParaRPr lang="en-US" sz="1100" dirty="0">
              <a:solidFill>
                <a:srgbClr val="4C4C4E"/>
              </a:solidFill>
            </a:endParaRPr>
          </a:p>
          <a:p>
            <a:pPr marL="0" indent="0">
              <a:spcBef>
                <a:spcPts val="1269"/>
              </a:spcBef>
              <a:spcAft>
                <a:spcPts val="1269"/>
              </a:spcAft>
              <a:buClr>
                <a:schemeClr val="dk1"/>
              </a:buClr>
              <a:buNone/>
            </a:pPr>
            <a:r>
              <a:rPr lang="en-US" sz="1100" b="1" dirty="0">
                <a:solidFill>
                  <a:srgbClr val="4C4C4E"/>
                </a:solidFill>
              </a:rPr>
              <a:t>Point-form speaker notes:</a:t>
            </a:r>
            <a:endParaRPr lang="en-US" sz="1100" b="0" dirty="0">
              <a:solidFill>
                <a:srgbClr val="4C4C4E"/>
              </a:solidFill>
            </a:endParaRPr>
          </a:p>
          <a:p>
            <a:pPr marL="171450" indent="-171450">
              <a:spcBef>
                <a:spcPts val="1269"/>
              </a:spcBef>
              <a:spcAft>
                <a:spcPts val="1269"/>
              </a:spcAft>
              <a:buClr>
                <a:schemeClr val="dk1"/>
              </a:buClr>
            </a:pPr>
            <a:r>
              <a:rPr lang="en-US" sz="1100" b="0" dirty="0"/>
              <a:t>Employees with disabilities:</a:t>
            </a:r>
          </a:p>
          <a:p>
            <a:pPr marL="628650" lvl="1" indent="-171450">
              <a:spcBef>
                <a:spcPts val="1269"/>
              </a:spcBef>
              <a:spcAft>
                <a:spcPts val="1269"/>
              </a:spcAft>
              <a:buClr>
                <a:schemeClr val="dk1"/>
              </a:buClr>
            </a:pPr>
            <a:r>
              <a:rPr lang="en-US" sz="1100" dirty="0">
                <a:solidFill>
                  <a:srgbClr val="4C4C4E"/>
                </a:solidFill>
              </a:rPr>
              <a:t>Know what they will need to do their best work.</a:t>
            </a:r>
          </a:p>
          <a:p>
            <a:pPr marL="628650" lvl="1" indent="-171450">
              <a:spcBef>
                <a:spcPts val="1269"/>
              </a:spcBef>
              <a:spcAft>
                <a:spcPts val="1269"/>
              </a:spcAft>
              <a:buClr>
                <a:schemeClr val="dk1"/>
              </a:buClr>
            </a:pPr>
            <a:r>
              <a:rPr lang="en-US" sz="1100" dirty="0">
                <a:solidFill>
                  <a:srgbClr val="4C4C4E"/>
                </a:solidFill>
              </a:rPr>
              <a:t>Are an asset to setting them up for success in the role.</a:t>
            </a:r>
          </a:p>
          <a:p>
            <a:pPr marL="628650" lvl="1" indent="-171450">
              <a:spcBef>
                <a:spcPts val="1269"/>
              </a:spcBef>
              <a:spcAft>
                <a:spcPts val="1269"/>
              </a:spcAft>
              <a:buClr>
                <a:schemeClr val="dk1"/>
              </a:buClr>
            </a:pPr>
            <a:r>
              <a:rPr lang="en-US" sz="1100" dirty="0">
                <a:solidFill>
                  <a:srgbClr val="4C4C4E"/>
                </a:solidFill>
              </a:rPr>
              <a:t>Want to be believed when they say they need an accommodation and have simple accommodation requests honoured.</a:t>
            </a:r>
            <a:endParaRPr lang="en-US" sz="1100" b="0" dirty="0"/>
          </a:p>
          <a:p>
            <a:pPr marL="171450" indent="-171450">
              <a:spcBef>
                <a:spcPts val="1269"/>
              </a:spcBef>
              <a:spcAft>
                <a:spcPts val="1269"/>
              </a:spcAft>
              <a:buClr>
                <a:schemeClr val="dk1"/>
              </a:buClr>
            </a:pPr>
            <a:r>
              <a:rPr lang="en-US" sz="1100" b="0" dirty="0"/>
              <a:t>Healthcare people leaders:</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en-US" sz="1100" dirty="0">
                <a:solidFill>
                  <a:srgbClr val="4C4C4E"/>
                </a:solidFill>
              </a:rPr>
              <a:t>Remain unclear about the world of accommodations.</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en-US" sz="1100" dirty="0">
                <a:solidFill>
                  <a:srgbClr val="4C4C4E"/>
                </a:solidFill>
              </a:rPr>
              <a:t>Are not sure how to facilitate accommodations and pay for them, which can lead to ineffective or delayed implementation.</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en-US" sz="1100" dirty="0">
                <a:solidFill>
                  <a:srgbClr val="4C4C4E"/>
                </a:solidFill>
              </a:rPr>
              <a:t>Are concerned about how accommodations impact the team’s flow and functioning.</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en-US" sz="1100" dirty="0">
                <a:solidFill>
                  <a:srgbClr val="4C4C4E"/>
                </a:solidFill>
              </a:rPr>
              <a:t>Have a high level of uncertainty and hesitance.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2a569eb0e1_0_22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32a569eb0e1_0_22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Clr>
                <a:schemeClr val="dk1"/>
              </a:buClr>
              <a:buNone/>
            </a:pPr>
            <a:r>
              <a:rPr lang="en-US" b="1" dirty="0">
                <a:latin typeface="+mn-lt"/>
              </a:rPr>
              <a:t>Full speaker notes:</a:t>
            </a:r>
          </a:p>
          <a:p>
            <a:pPr marL="0" indent="0">
              <a:buClr>
                <a:schemeClr val="dk1"/>
              </a:buClr>
              <a:buNone/>
            </a:pPr>
            <a:r>
              <a:rPr lang="en-US" dirty="0">
                <a:latin typeface="+mn-lt"/>
              </a:rPr>
              <a:t>All workplaces have onboarding practices, including </a:t>
            </a: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[ORGANIZATION]</a:t>
            </a:r>
            <a:r>
              <a:rPr lang="en-US" dirty="0">
                <a:latin typeface="+mn-lt"/>
              </a:rPr>
              <a:t>. Think about your first day here, and what made it easier for you to get to know the organization. </a:t>
            </a:r>
          </a:p>
          <a:p>
            <a:pPr marL="0" indent="0">
              <a:buClr>
                <a:schemeClr val="dk1"/>
              </a:buClr>
              <a:buNone/>
            </a:pPr>
            <a:endParaRPr lang="en-US" dirty="0">
              <a:latin typeface="+mn-lt"/>
            </a:endParaRPr>
          </a:p>
          <a:p>
            <a:pPr marL="0" indent="0">
              <a:buClr>
                <a:schemeClr val="dk1"/>
              </a:buClr>
              <a:buNone/>
            </a:pPr>
            <a:r>
              <a:rPr lang="en-US" dirty="0">
                <a:latin typeface="+mn-lt"/>
              </a:rPr>
              <a:t>Do you think that others have the same experience? </a:t>
            </a:r>
          </a:p>
          <a:p>
            <a:pPr marL="0" indent="0">
              <a:buClr>
                <a:schemeClr val="dk1"/>
              </a:buClr>
              <a:buNone/>
            </a:pPr>
            <a:endParaRPr lang="en-US" dirty="0">
              <a:latin typeface="+mn-lt"/>
            </a:endParaRPr>
          </a:p>
          <a:p>
            <a:pPr marL="0" indent="0">
              <a:buClr>
                <a:schemeClr val="dk1"/>
              </a:buClr>
              <a:buNone/>
            </a:pPr>
            <a:r>
              <a:rPr lang="en-US" dirty="0">
                <a:latin typeface="+mn-lt"/>
              </a:rPr>
              <a:t>Onboarding practices should be universally inclusive. That means that the ways in which you welcome new employees to your organization should allow everyone to start from a place of support and success. This may include elements that consider different learning, social, communication, and access needs. </a:t>
            </a:r>
          </a:p>
          <a:p>
            <a:pPr marL="0" indent="0">
              <a:buClr>
                <a:schemeClr val="dk1"/>
              </a:buClr>
              <a:buNone/>
            </a:pPr>
            <a:endParaRPr lang="en-US" dirty="0">
              <a:latin typeface="+mn-lt"/>
            </a:endParaRPr>
          </a:p>
          <a:p>
            <a:pPr marL="0" indent="0">
              <a:buClr>
                <a:schemeClr val="dk1"/>
              </a:buClr>
              <a:buNone/>
            </a:pPr>
            <a:r>
              <a:rPr lang="en-US" dirty="0">
                <a:latin typeface="+mn-lt"/>
              </a:rPr>
              <a:t>By reviewing our general onboarding practices, we can find opportunities to make the learning more generally applicable at the organizational and team levels. </a:t>
            </a:r>
          </a:p>
          <a:p>
            <a:pPr marL="0" indent="0">
              <a:buClr>
                <a:schemeClr val="dk1"/>
              </a:buClr>
              <a:buNone/>
            </a:pPr>
            <a:endParaRPr lang="en-US" dirty="0">
              <a:latin typeface="+mn-lt"/>
            </a:endParaRPr>
          </a:p>
          <a:p>
            <a:pPr marL="0" indent="0">
              <a:buClr>
                <a:schemeClr val="dk1"/>
              </a:buClr>
              <a:buNone/>
            </a:pPr>
            <a:r>
              <a:rPr lang="en-US" dirty="0">
                <a:latin typeface="+mn-lt"/>
              </a:rPr>
              <a:t>For example, are our onboarding resources, such as employee handbooks and codes of conduct, building maps, and trainings available in multiple formats, such as written, visual, and presentation? How do we make the resources available for re-access and regular review for staff?</a:t>
            </a:r>
          </a:p>
          <a:p>
            <a:pPr marL="0" indent="0">
              <a:buClr>
                <a:schemeClr val="dk1"/>
              </a:buClr>
              <a:buNone/>
            </a:pPr>
            <a:endParaRPr lang="en-US" dirty="0">
              <a:latin typeface="+mn-lt"/>
            </a:endParaRPr>
          </a:p>
          <a:p>
            <a:pPr marL="0" indent="0">
              <a:buClr>
                <a:schemeClr val="dk1"/>
              </a:buClr>
              <a:buNone/>
            </a:pPr>
            <a:endParaRPr lang="en-US" dirty="0">
              <a:latin typeface="+mn-lt"/>
            </a:endParaRPr>
          </a:p>
          <a:p>
            <a:pPr marL="0" indent="0">
              <a:buClr>
                <a:schemeClr val="dk1"/>
              </a:buClr>
              <a:buNone/>
            </a:pPr>
            <a:r>
              <a:rPr lang="en-US" b="1" dirty="0">
                <a:latin typeface="+mn-lt"/>
              </a:rPr>
              <a:t>Point-form speaker notes:</a:t>
            </a:r>
          </a:p>
          <a:p>
            <a:pPr marL="171450" indent="-171450">
              <a:buClr>
                <a:schemeClr val="dk1"/>
              </a:buClr>
            </a:pPr>
            <a:r>
              <a:rPr lang="en-US" dirty="0">
                <a:latin typeface="+mn-lt"/>
              </a:rPr>
              <a:t>All workplaces have onboarding practices</a:t>
            </a:r>
          </a:p>
          <a:p>
            <a:pPr marL="171450" indent="-171450">
              <a:buClr>
                <a:schemeClr val="dk1"/>
              </a:buClr>
            </a:pPr>
            <a:r>
              <a:rPr lang="en-US" dirty="0">
                <a:latin typeface="+mn-lt"/>
              </a:rPr>
              <a:t>Onboarding practices should be universally inclusive. That means that the ways in which you welcome new employees to your organization should allow everyone to start from a place of support and success. </a:t>
            </a:r>
          </a:p>
          <a:p>
            <a:pPr marL="171450" indent="-171450">
              <a:buClr>
                <a:schemeClr val="dk1"/>
              </a:buClr>
            </a:pPr>
            <a:r>
              <a:rPr lang="en-US" dirty="0">
                <a:latin typeface="+mn-lt"/>
              </a:rPr>
              <a:t>Consider elements such as different learning, social, communication, and access needs. </a:t>
            </a:r>
          </a:p>
          <a:p>
            <a:pPr marL="171450" indent="-171450">
              <a:buClr>
                <a:schemeClr val="dk1"/>
              </a:buClr>
            </a:pPr>
            <a:r>
              <a:rPr lang="en-US" dirty="0">
                <a:latin typeface="+mn-lt"/>
              </a:rPr>
              <a:t>By reviewing our general onboarding practices, we can find opportunities to make the learning more generally applicable at the organizational and team levels. </a:t>
            </a:r>
          </a:p>
          <a:p>
            <a:pPr marL="0" indent="0">
              <a:buClr>
                <a:schemeClr val="dk1"/>
              </a:buClr>
              <a:buNone/>
            </a:pPr>
            <a:endParaRPr lang="en-US" dirty="0">
              <a:latin typeface="+mn-lt"/>
            </a:endParaRPr>
          </a:p>
          <a:p>
            <a:pPr marL="0" indent="0">
              <a:buClr>
                <a:schemeClr val="dk1"/>
              </a:buClr>
              <a:buNone/>
            </a:pPr>
            <a:endParaRPr lang="en-US" dirty="0">
              <a:latin typeface="+mn-lt"/>
            </a:endParaRPr>
          </a:p>
          <a:p>
            <a:pPr marL="0" indent="0">
              <a:buClr>
                <a:schemeClr val="dk1"/>
              </a:buClr>
              <a:buNone/>
            </a:pPr>
            <a:r>
              <a:rPr lang="en-US" b="1" dirty="0">
                <a:latin typeface="+mn-lt"/>
              </a:rPr>
              <a:t>Resources:</a:t>
            </a:r>
          </a:p>
          <a:p>
            <a:pPr marL="0" indent="0">
              <a:buClr>
                <a:schemeClr val="dk1"/>
              </a:buClr>
              <a:buNone/>
            </a:pPr>
            <a:r>
              <a:rPr lang="en-US" sz="1100" b="0" dirty="0">
                <a:latin typeface="+mn-lt"/>
              </a:rPr>
              <a:t>Canadian Association for Supported Employment. (2020). CASE HR Toolkit. </a:t>
            </a:r>
            <a:r>
              <a:rPr lang="en-US" u="sng" dirty="0">
                <a:solidFill>
                  <a:schemeClr val="hlink"/>
                </a:solidFill>
                <a:latin typeface="+mn-lt"/>
                <a:hlinkClick r:id="rId3"/>
              </a:rPr>
              <a:t>https://www.supportedemployment.ca/hrtoolkit/orientation-onboarding/</a:t>
            </a:r>
            <a:r>
              <a:rPr lang="en-US" dirty="0">
                <a:solidFill>
                  <a:schemeClr val="dk1"/>
                </a:solidFill>
                <a:latin typeface="+mn-lt"/>
              </a:rPr>
              <a:t> </a:t>
            </a:r>
            <a:endParaRPr lang="en-US" dirty="0">
              <a:latin typeface="+mn-lt"/>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a:extLst>
            <a:ext uri="{FF2B5EF4-FFF2-40B4-BE49-F238E27FC236}">
              <a16:creationId xmlns:a16="http://schemas.microsoft.com/office/drawing/2014/main" id="{D4D9B824-DF14-7D31-85CA-EA9EDF916779}"/>
            </a:ext>
          </a:extLst>
        </p:cNvPr>
        <p:cNvGrpSpPr/>
        <p:nvPr/>
      </p:nvGrpSpPr>
      <p:grpSpPr>
        <a:xfrm>
          <a:off x="0" y="0"/>
          <a:ext cx="0" cy="0"/>
          <a:chOff x="0" y="0"/>
          <a:chExt cx="0" cy="0"/>
        </a:xfrm>
      </p:grpSpPr>
      <p:sp>
        <p:nvSpPr>
          <p:cNvPr id="1154" name="Google Shape;1154;g2877138def5_0_46:notes">
            <a:extLst>
              <a:ext uri="{FF2B5EF4-FFF2-40B4-BE49-F238E27FC236}">
                <a16:creationId xmlns:a16="http://schemas.microsoft.com/office/drawing/2014/main" id="{3E5D9D41-1928-8847-D4FB-E4C8CBEA5502}"/>
              </a:ext>
            </a:extLst>
          </p:cNvPr>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877138def5_0_46:notes">
            <a:extLst>
              <a:ext uri="{FF2B5EF4-FFF2-40B4-BE49-F238E27FC236}">
                <a16:creationId xmlns:a16="http://schemas.microsoft.com/office/drawing/2014/main" id="{F23AEA0A-B6E1-E96F-04CE-45AE402EEDA5}"/>
              </a:ext>
            </a:extLst>
          </p:cNvPr>
          <p:cNvSpPr txBox="1">
            <a:spLocks noGrp="1"/>
          </p:cNvSpPr>
          <p:nvPr>
            <p:ph type="body" idx="1"/>
          </p:nvPr>
        </p:nvSpPr>
        <p:spPr>
          <a:xfrm>
            <a:off x="701040" y="4415790"/>
            <a:ext cx="5608320" cy="4183380"/>
          </a:xfrm>
          <a:prstGeom prst="rect">
            <a:avLst/>
          </a:prstGeom>
        </p:spPr>
        <p:txBody>
          <a:bodyPr spcFirstLastPara="1" wrap="square" lIns="93156" tIns="93156" rIns="93156" bIns="93156" anchor="t" anchorCtr="0">
            <a:noAutofit/>
          </a:bodyPr>
          <a:lstStyle/>
          <a:p>
            <a:pPr marL="0" indent="0">
              <a:lnSpc>
                <a:spcPct val="90000"/>
              </a:lnSpc>
              <a:spcBef>
                <a:spcPts val="764"/>
              </a:spcBef>
              <a:buClr>
                <a:schemeClr val="dk1"/>
              </a:buClr>
              <a:buNone/>
            </a:pPr>
            <a:r>
              <a:rPr lang="en-US" sz="1300" dirty="0"/>
              <a:t>Julia talks about accommodations and universal accessibility. </a:t>
            </a:r>
            <a:endParaRPr sz="1300" dirty="0"/>
          </a:p>
        </p:txBody>
      </p:sp>
    </p:spTree>
    <p:extLst>
      <p:ext uri="{BB962C8B-B14F-4D97-AF65-F5344CB8AC3E}">
        <p14:creationId xmlns:p14="http://schemas.microsoft.com/office/powerpoint/2010/main" val="38542950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32a569eb0e1_0_23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32a569eb0e1_0_23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115000"/>
              </a:lnSpc>
              <a:spcBef>
                <a:spcPts val="1269"/>
              </a:spcBef>
              <a:buClr>
                <a:schemeClr val="dk1"/>
              </a:buClr>
              <a:buNone/>
            </a:pPr>
            <a:r>
              <a:rPr lang="en-US" b="1" dirty="0">
                <a:latin typeface="+mn-lt"/>
              </a:rPr>
              <a:t>Full speaker notes:</a:t>
            </a:r>
          </a:p>
          <a:p>
            <a:pPr marL="0" indent="0">
              <a:lnSpc>
                <a:spcPct val="115000"/>
              </a:lnSpc>
              <a:spcBef>
                <a:spcPts val="1269"/>
              </a:spcBef>
              <a:buClr>
                <a:schemeClr val="dk1"/>
              </a:buClr>
              <a:buNone/>
            </a:pPr>
            <a:r>
              <a:rPr lang="en-US" dirty="0">
                <a:latin typeface="+mn-lt"/>
              </a:rPr>
              <a:t>Having structured policies and procedures that help to support our people leaders is essential to creating an onboarding program that is inclusive, effective, consistent, and welcoming. </a:t>
            </a:r>
          </a:p>
          <a:p>
            <a:pPr marL="0" indent="0">
              <a:lnSpc>
                <a:spcPct val="115000"/>
              </a:lnSpc>
              <a:spcBef>
                <a:spcPts val="1269"/>
              </a:spcBef>
              <a:buClr>
                <a:schemeClr val="dk1"/>
              </a:buClr>
              <a:buNone/>
            </a:pPr>
            <a:endParaRPr lang="en-US" dirty="0">
              <a:latin typeface="+mn-lt"/>
            </a:endParaRPr>
          </a:p>
          <a:p>
            <a:pPr marL="0" indent="0">
              <a:lnSpc>
                <a:spcPct val="115000"/>
              </a:lnSpc>
              <a:spcBef>
                <a:spcPts val="1269"/>
              </a:spcBef>
              <a:buClr>
                <a:schemeClr val="dk1"/>
              </a:buClr>
              <a:buNone/>
            </a:pPr>
            <a:r>
              <a:rPr lang="en-US" dirty="0">
                <a:latin typeface="+mn-lt"/>
              </a:rPr>
              <a:t>We already have onboarding procedures here at </a:t>
            </a: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[ORGANIZATION]</a:t>
            </a:r>
            <a:r>
              <a:rPr lang="en-US" dirty="0">
                <a:latin typeface="+mn-lt"/>
              </a:rPr>
              <a:t>, and you probably have an onboarding flow for new team members yourself, so this idea should not be completely new to you. </a:t>
            </a:r>
          </a:p>
          <a:p>
            <a:pPr marL="0" indent="0">
              <a:lnSpc>
                <a:spcPct val="115000"/>
              </a:lnSpc>
              <a:spcBef>
                <a:spcPts val="1269"/>
              </a:spcBef>
              <a:buClr>
                <a:schemeClr val="dk1"/>
              </a:buClr>
              <a:buNone/>
            </a:pPr>
            <a:endParaRPr lang="en-US" dirty="0">
              <a:latin typeface="+mn-lt"/>
            </a:endParaRPr>
          </a:p>
          <a:p>
            <a:pPr marL="0" indent="0">
              <a:lnSpc>
                <a:spcPct val="115000"/>
              </a:lnSpc>
              <a:spcBef>
                <a:spcPts val="1269"/>
              </a:spcBef>
              <a:buClr>
                <a:schemeClr val="dk1"/>
              </a:buClr>
              <a:buNone/>
            </a:pPr>
            <a:r>
              <a:rPr lang="en-US" dirty="0">
                <a:latin typeface="+mn-lt"/>
              </a:rPr>
              <a:t>Procedures need to align with our continuing education and our performance management approaches. Setting up our employees with the knowledge and expectations about their job allows for clearer communication and more reliable processes for staff management. </a:t>
            </a:r>
          </a:p>
          <a:p>
            <a:pPr marL="0" indent="0">
              <a:lnSpc>
                <a:spcPct val="115000"/>
              </a:lnSpc>
              <a:spcBef>
                <a:spcPts val="1269"/>
              </a:spcBef>
              <a:buClr>
                <a:schemeClr val="dk1"/>
              </a:buClr>
              <a:buNone/>
            </a:pPr>
            <a:endParaRPr lang="en-US" dirty="0">
              <a:latin typeface="+mn-lt"/>
            </a:endParaRPr>
          </a:p>
          <a:p>
            <a:pPr marL="0" indent="0">
              <a:lnSpc>
                <a:spcPct val="115000"/>
              </a:lnSpc>
              <a:spcBef>
                <a:spcPts val="1269"/>
              </a:spcBef>
              <a:buClr>
                <a:schemeClr val="dk1"/>
              </a:buClr>
              <a:buNone/>
            </a:pPr>
            <a:r>
              <a:rPr lang="en-US" dirty="0">
                <a:latin typeface="+mn-lt"/>
              </a:rPr>
              <a:t>Having a written policy on </a:t>
            </a:r>
            <a:r>
              <a:rPr lang="en-US" u="sng" dirty="0">
                <a:latin typeface="+mn-lt"/>
              </a:rPr>
              <a:t>inclusive </a:t>
            </a:r>
            <a:r>
              <a:rPr lang="en-US" dirty="0">
                <a:latin typeface="+mn-lt"/>
              </a:rPr>
              <a:t>onboarding practices is essential to keep this as an organizational value, starting at Day 1. Our policy can be found at </a:t>
            </a: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a:t>
            </a:r>
            <a:r>
              <a:rPr lang="en-US" dirty="0">
                <a:latin typeface="+mn-lt"/>
              </a:rPr>
              <a:t>LOCATION / IS IN DEVELOPMENT/ IS SOMETHING THE ORGANIZATION IS CONSIDERING]. </a:t>
            </a:r>
          </a:p>
          <a:p>
            <a:pPr marL="0" indent="0">
              <a:lnSpc>
                <a:spcPct val="115000"/>
              </a:lnSpc>
              <a:spcBef>
                <a:spcPts val="1269"/>
              </a:spcBef>
              <a:spcAft>
                <a:spcPts val="1269"/>
              </a:spcAft>
              <a:buClr>
                <a:schemeClr val="dk1"/>
              </a:buClr>
              <a:buNone/>
            </a:pPr>
            <a:endParaRPr lang="en-US" dirty="0">
              <a:latin typeface="+mn-lt"/>
            </a:endParaRPr>
          </a:p>
          <a:p>
            <a:pPr marL="0" indent="0">
              <a:lnSpc>
                <a:spcPct val="115000"/>
              </a:lnSpc>
              <a:spcBef>
                <a:spcPts val="1269"/>
              </a:spcBef>
              <a:spcAft>
                <a:spcPts val="1269"/>
              </a:spcAft>
              <a:buClr>
                <a:schemeClr val="dk1"/>
              </a:buClr>
              <a:buNone/>
            </a:pPr>
            <a:endParaRPr lang="en-US" dirty="0">
              <a:latin typeface="+mn-lt"/>
            </a:endParaRPr>
          </a:p>
          <a:p>
            <a:pPr marL="0" indent="0">
              <a:lnSpc>
                <a:spcPct val="115000"/>
              </a:lnSpc>
              <a:spcBef>
                <a:spcPts val="1269"/>
              </a:spcBef>
              <a:buClr>
                <a:schemeClr val="dk1"/>
              </a:buClr>
              <a:buNone/>
            </a:pPr>
            <a:r>
              <a:rPr lang="en-US" b="1" dirty="0">
                <a:latin typeface="+mn-lt"/>
              </a:rPr>
              <a:t>Point-form speaker notes:</a:t>
            </a:r>
          </a:p>
          <a:p>
            <a:pPr marL="171450" indent="-171450">
              <a:lnSpc>
                <a:spcPct val="115000"/>
              </a:lnSpc>
              <a:spcBef>
                <a:spcPts val="1269"/>
              </a:spcBef>
              <a:buClr>
                <a:schemeClr val="dk1"/>
              </a:buClr>
            </a:pPr>
            <a:r>
              <a:rPr lang="en-US" dirty="0">
                <a:latin typeface="+mn-lt"/>
              </a:rPr>
              <a:t>Having structured policies and procedures that help to support our people leaders is essential to creating an onboarding program that is inclusive, effective, consistent, and welcoming. </a:t>
            </a:r>
          </a:p>
          <a:p>
            <a:pPr marL="171450" indent="-171450">
              <a:lnSpc>
                <a:spcPct val="115000"/>
              </a:lnSpc>
              <a:spcBef>
                <a:spcPts val="1269"/>
              </a:spcBef>
              <a:buClr>
                <a:schemeClr val="dk1"/>
              </a:buClr>
            </a:pPr>
            <a:r>
              <a:rPr lang="en-US" dirty="0">
                <a:latin typeface="+mn-lt"/>
              </a:rPr>
              <a:t>Onboarding procedures need to align with our continuing education and our performance management approaches. </a:t>
            </a:r>
          </a:p>
          <a:p>
            <a:pPr marL="171450" indent="-171450">
              <a:lnSpc>
                <a:spcPct val="115000"/>
              </a:lnSpc>
              <a:spcBef>
                <a:spcPts val="1269"/>
              </a:spcBef>
              <a:buClr>
                <a:schemeClr val="dk1"/>
              </a:buClr>
            </a:pPr>
            <a:r>
              <a:rPr lang="en-US" dirty="0">
                <a:latin typeface="+mn-lt"/>
              </a:rPr>
              <a:t>Setting up our employees with the knowledge and expectations about their job allows for clearer communication and more reliable processes for staff management. </a:t>
            </a:r>
          </a:p>
          <a:p>
            <a:pPr marL="171450" indent="-171450">
              <a:lnSpc>
                <a:spcPct val="115000"/>
              </a:lnSpc>
              <a:spcBef>
                <a:spcPts val="1269"/>
              </a:spcBef>
              <a:buClr>
                <a:schemeClr val="dk1"/>
              </a:buClr>
            </a:pPr>
            <a:r>
              <a:rPr lang="en-US" dirty="0">
                <a:latin typeface="+mn-lt"/>
              </a:rPr>
              <a:t>Having a written policy on </a:t>
            </a:r>
            <a:r>
              <a:rPr lang="en-US" u="sng" dirty="0">
                <a:latin typeface="+mn-lt"/>
              </a:rPr>
              <a:t>inclusive </a:t>
            </a:r>
            <a:r>
              <a:rPr lang="en-US" dirty="0">
                <a:latin typeface="+mn-lt"/>
              </a:rPr>
              <a:t>onboarding practices is essential to keep this as an organizational value, starting at Day 1. Our policy can be found at </a:t>
            </a: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a:t>
            </a:r>
            <a:r>
              <a:rPr lang="en-US" dirty="0">
                <a:latin typeface="+mn-lt"/>
              </a:rPr>
              <a:t>LOCATION / IS IN DEVELOPMENT/ IS SOMETHING THE ORGANIZATION IS CONSIDERING].</a:t>
            </a:r>
          </a:p>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2eac53c4fa_0_1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2eac53c4fa_0_12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115000"/>
              </a:lnSpc>
              <a:spcBef>
                <a:spcPts val="1269"/>
              </a:spcBef>
              <a:buClr>
                <a:schemeClr val="dk1"/>
              </a:buClr>
              <a:buNone/>
            </a:pPr>
            <a:r>
              <a:rPr lang="en-US" sz="1100" b="1" dirty="0">
                <a:latin typeface="+mn-lt"/>
              </a:rPr>
              <a:t>Full speaker notes:</a:t>
            </a:r>
          </a:p>
          <a:p>
            <a:pPr marL="0" indent="0">
              <a:lnSpc>
                <a:spcPct val="115000"/>
              </a:lnSpc>
              <a:spcBef>
                <a:spcPts val="1269"/>
              </a:spcBef>
              <a:buClr>
                <a:schemeClr val="dk1"/>
              </a:buClr>
              <a:buNone/>
            </a:pPr>
            <a:r>
              <a:rPr lang="en-US" sz="1100" dirty="0">
                <a:latin typeface="+mn-lt"/>
              </a:rPr>
              <a:t>There are many existing resources that can help our teams and organizations to plan our onboarding for employees who will need accommodations. </a:t>
            </a:r>
          </a:p>
          <a:p>
            <a:pPr marL="0" indent="0">
              <a:lnSpc>
                <a:spcPct val="115000"/>
              </a:lnSpc>
              <a:spcBef>
                <a:spcPts val="1269"/>
              </a:spcBef>
              <a:buClr>
                <a:schemeClr val="dk1"/>
              </a:buClr>
              <a:buNone/>
            </a:pPr>
            <a:endParaRPr lang="en-US" sz="1100" dirty="0">
              <a:latin typeface="+mn-lt"/>
            </a:endParaRPr>
          </a:p>
          <a:p>
            <a:pPr marL="0" indent="0">
              <a:lnSpc>
                <a:spcPct val="115000"/>
              </a:lnSpc>
              <a:spcBef>
                <a:spcPts val="1269"/>
              </a:spcBef>
              <a:buClr>
                <a:schemeClr val="dk1"/>
              </a:buClr>
              <a:buNone/>
            </a:pPr>
            <a:r>
              <a:rPr lang="en-US" sz="1100" dirty="0">
                <a:latin typeface="+mn-lt"/>
              </a:rPr>
              <a:t>For example, the Canadian Council on Rehabilitation and Work’s disability Confidence Toolkit has a section on Onboarding that addresses the needs of the incoming employee, as well as the needs of the team as they welcome a new member. </a:t>
            </a:r>
          </a:p>
          <a:p>
            <a:pPr marL="0" indent="0">
              <a:lnSpc>
                <a:spcPct val="115000"/>
              </a:lnSpc>
              <a:spcBef>
                <a:spcPts val="1269"/>
              </a:spcBef>
              <a:buClr>
                <a:schemeClr val="dk1"/>
              </a:buClr>
              <a:buNone/>
            </a:pPr>
            <a:endParaRPr lang="en-US" sz="1100" dirty="0">
              <a:latin typeface="+mn-lt"/>
            </a:endParaRPr>
          </a:p>
          <a:p>
            <a:pPr marL="0" indent="0">
              <a:lnSpc>
                <a:spcPct val="115000"/>
              </a:lnSpc>
              <a:spcBef>
                <a:spcPts val="1269"/>
              </a:spcBef>
              <a:buClr>
                <a:schemeClr val="dk1"/>
              </a:buClr>
              <a:buNone/>
            </a:pPr>
            <a:r>
              <a:rPr lang="en-US" sz="1100" dirty="0">
                <a:latin typeface="+mn-lt"/>
              </a:rPr>
              <a:t>It is a free checklist for employers and managers to guide you through you for the full onboarding pathway for employees with disabilities. </a:t>
            </a:r>
          </a:p>
          <a:p>
            <a:pPr marL="0" indent="0">
              <a:lnSpc>
                <a:spcPct val="115000"/>
              </a:lnSpc>
              <a:spcBef>
                <a:spcPts val="1269"/>
              </a:spcBef>
              <a:spcAft>
                <a:spcPts val="1269"/>
              </a:spcAft>
              <a:buClr>
                <a:schemeClr val="dk1"/>
              </a:buClr>
              <a:buNone/>
            </a:pPr>
            <a:r>
              <a:rPr lang="en-US" sz="1100" dirty="0">
                <a:latin typeface="+mn-lt"/>
              </a:rPr>
              <a:t>There are suggestions for things to prepare across the stages of onboarding, including before the employee begins, on the first day/week, and within the first month to support the employee’s and team’s onboarding process and experience. Many of the suggestions align with or enhance our own onboarding process at </a:t>
            </a: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[ORGANIZATION]</a:t>
            </a:r>
            <a:endParaRPr lang="en-US" sz="1100" dirty="0">
              <a:latin typeface="+mn-lt"/>
            </a:endParaRPr>
          </a:p>
          <a:p>
            <a:pPr marL="0" indent="0">
              <a:lnSpc>
                <a:spcPct val="115000"/>
              </a:lnSpc>
              <a:spcBef>
                <a:spcPts val="1269"/>
              </a:spcBef>
              <a:spcAft>
                <a:spcPts val="1269"/>
              </a:spcAft>
              <a:buClr>
                <a:schemeClr val="dk1"/>
              </a:buClr>
              <a:buNone/>
            </a:pPr>
            <a:endParaRPr lang="en-US" sz="1100" dirty="0">
              <a:latin typeface="+mn-lt"/>
            </a:endParaRPr>
          </a:p>
          <a:p>
            <a:pPr marL="0" indent="0">
              <a:lnSpc>
                <a:spcPct val="115000"/>
              </a:lnSpc>
              <a:spcBef>
                <a:spcPts val="1269"/>
              </a:spcBef>
              <a:buClr>
                <a:schemeClr val="dk1"/>
              </a:buClr>
              <a:buNone/>
            </a:pPr>
            <a:r>
              <a:rPr lang="en-US" sz="1100" b="1" dirty="0">
                <a:latin typeface="+mn-lt"/>
              </a:rPr>
              <a:t>Point-form speaker notes:</a:t>
            </a:r>
          </a:p>
          <a:p>
            <a:pPr marL="171450" indent="-171450">
              <a:lnSpc>
                <a:spcPct val="115000"/>
              </a:lnSpc>
              <a:spcBef>
                <a:spcPts val="1269"/>
              </a:spcBef>
              <a:buClr>
                <a:schemeClr val="dk1"/>
              </a:buClr>
            </a:pPr>
            <a:r>
              <a:rPr lang="en-US" sz="1100" dirty="0">
                <a:latin typeface="+mn-lt"/>
              </a:rPr>
              <a:t>There are existing resources that can help plan onboarding for employees who will need accommodations. </a:t>
            </a:r>
          </a:p>
          <a:p>
            <a:pPr marL="171450" indent="-171450">
              <a:lnSpc>
                <a:spcPct val="115000"/>
              </a:lnSpc>
              <a:spcBef>
                <a:spcPts val="1269"/>
              </a:spcBef>
              <a:buClr>
                <a:schemeClr val="dk1"/>
              </a:buClr>
            </a:pPr>
            <a:r>
              <a:rPr lang="en-US" sz="1100" dirty="0">
                <a:latin typeface="+mn-lt"/>
              </a:rPr>
              <a:t>The Canadian Council on Rehabilitation and Work’s disability Confidence Toolkit addresses the needs of the incoming employee, as well as the needs of the team as they welcome a new member. </a:t>
            </a:r>
          </a:p>
          <a:p>
            <a:pPr marL="171450" indent="-171450">
              <a:lnSpc>
                <a:spcPct val="115000"/>
              </a:lnSpc>
              <a:spcBef>
                <a:spcPts val="1269"/>
              </a:spcBef>
              <a:buClr>
                <a:schemeClr val="dk1"/>
              </a:buClr>
            </a:pPr>
            <a:r>
              <a:rPr lang="en-US" sz="1100" dirty="0">
                <a:latin typeface="+mn-lt"/>
              </a:rPr>
              <a:t>There are suggestions for things to prepare across the stages of onboarding, including before the employee begins, on the first day/week, and within the first month to support the employee’s and team’s onboarding process</a:t>
            </a:r>
          </a:p>
          <a:p>
            <a:pPr marL="0" indent="0">
              <a:lnSpc>
                <a:spcPct val="115000"/>
              </a:lnSpc>
              <a:spcBef>
                <a:spcPts val="1269"/>
              </a:spcBef>
              <a:spcAft>
                <a:spcPts val="1269"/>
              </a:spcAft>
              <a:buClr>
                <a:schemeClr val="dk1"/>
              </a:buClr>
              <a:buNone/>
            </a:pPr>
            <a:endParaRPr lang="en-US" sz="1100" dirty="0">
              <a:latin typeface="+mn-lt"/>
            </a:endParaRPr>
          </a:p>
          <a:p>
            <a:pPr marL="0" indent="0">
              <a:lnSpc>
                <a:spcPct val="115000"/>
              </a:lnSpc>
              <a:spcBef>
                <a:spcPts val="1269"/>
              </a:spcBef>
              <a:spcAft>
                <a:spcPts val="1269"/>
              </a:spcAft>
              <a:buClr>
                <a:schemeClr val="dk1"/>
              </a:buClr>
              <a:buNone/>
            </a:pPr>
            <a:endParaRPr lang="en-US" sz="1100" dirty="0">
              <a:latin typeface="+mn-lt"/>
            </a:endParaRPr>
          </a:p>
          <a:p>
            <a:pPr marL="0" indent="0">
              <a:lnSpc>
                <a:spcPct val="115000"/>
              </a:lnSpc>
              <a:spcBef>
                <a:spcPts val="1269"/>
              </a:spcBef>
              <a:spcAft>
                <a:spcPts val="1269"/>
              </a:spcAft>
              <a:buClr>
                <a:schemeClr val="dk1"/>
              </a:buClr>
              <a:buNone/>
            </a:pPr>
            <a:r>
              <a:rPr lang="en-US" sz="1100" b="1" dirty="0">
                <a:latin typeface="+mn-lt"/>
              </a:rPr>
              <a:t>Resources:</a:t>
            </a:r>
          </a:p>
          <a:p>
            <a:pPr marL="0" marR="0" lvl="0" indent="0" algn="l" defTabSz="914400" rtl="0" eaLnBrk="1" fontAlgn="auto" latinLnBrk="0" hangingPunct="1">
              <a:lnSpc>
                <a:spcPct val="115000"/>
              </a:lnSpc>
              <a:spcBef>
                <a:spcPts val="1269"/>
              </a:spcBef>
              <a:spcAft>
                <a:spcPts val="1269"/>
              </a:spcAft>
              <a:buClr>
                <a:schemeClr val="dk1"/>
              </a:buClr>
              <a:buSzPts val="1100"/>
              <a:buFont typeface="Arial"/>
              <a:buNone/>
              <a:tabLst/>
              <a:defRPr/>
            </a:pPr>
            <a:r>
              <a:rPr lang="en-US" sz="1100" b="0" i="0" dirty="0">
                <a:solidFill>
                  <a:srgbClr val="3D3C3C"/>
                </a:solidFill>
                <a:effectLst/>
                <a:latin typeface="+mn-lt"/>
              </a:rPr>
              <a:t>Canadian Council for Rehabilitation and Work. (2024). Disability Confidence Toolkit. </a:t>
            </a:r>
            <a:r>
              <a:rPr lang="en-US" sz="1100" u="sng" dirty="0">
                <a:solidFill>
                  <a:srgbClr val="000000"/>
                </a:solidFill>
                <a:effectLst/>
                <a:latin typeface="+mn-lt"/>
                <a:ea typeface="Aptos" panose="020B0004020202020204" pitchFamily="34" charset="0"/>
                <a:cs typeface="Aptos" panose="020B0004020202020204" pitchFamily="34" charset="0"/>
                <a:hlinkClick r:id="rId3"/>
              </a:rPr>
              <a:t>https://toolkit.ccrw.org</a:t>
            </a:r>
            <a:r>
              <a:rPr lang="en-US" sz="1100" u="sng" dirty="0">
                <a:solidFill>
                  <a:srgbClr val="000000"/>
                </a:solidFill>
                <a:effectLst/>
                <a:latin typeface="+mn-lt"/>
                <a:ea typeface="Aptos" panose="020B0004020202020204" pitchFamily="34" charset="0"/>
                <a:cs typeface="Aptos" panose="020B0004020202020204" pitchFamily="34" charset="0"/>
              </a:rPr>
              <a:t> </a:t>
            </a:r>
          </a:p>
          <a:p>
            <a:pPr marL="0" marR="0" lvl="0" indent="0" algn="l" defTabSz="914400" rtl="0" eaLnBrk="1" fontAlgn="auto" latinLnBrk="0" hangingPunct="1">
              <a:lnSpc>
                <a:spcPct val="115000"/>
              </a:lnSpc>
              <a:spcBef>
                <a:spcPts val="1269"/>
              </a:spcBef>
              <a:spcAft>
                <a:spcPts val="1269"/>
              </a:spcAft>
              <a:buClr>
                <a:schemeClr val="dk1"/>
              </a:buClr>
              <a:buSzPts val="1100"/>
              <a:buFont typeface="Arial"/>
              <a:buNone/>
              <a:tabLst/>
              <a:defRPr/>
            </a:pPr>
            <a:endParaRPr lang="en-US" sz="1100" b="0" i="0" dirty="0">
              <a:solidFill>
                <a:srgbClr val="3D3C3C"/>
              </a:solidFill>
              <a:effectLst/>
              <a:latin typeface="+mn-lt"/>
            </a:endParaRPr>
          </a:p>
          <a:p>
            <a:pPr marL="0" marR="0" lvl="0" indent="0" algn="l" defTabSz="914400" rtl="0" eaLnBrk="1" fontAlgn="auto" latinLnBrk="0" hangingPunct="1">
              <a:lnSpc>
                <a:spcPct val="115000"/>
              </a:lnSpc>
              <a:spcBef>
                <a:spcPts val="1269"/>
              </a:spcBef>
              <a:spcAft>
                <a:spcPts val="1269"/>
              </a:spcAft>
              <a:buClr>
                <a:schemeClr val="dk1"/>
              </a:buClr>
              <a:buSzPts val="1100"/>
              <a:buFont typeface="Arial"/>
              <a:buNone/>
              <a:tabLst/>
              <a:defRPr/>
            </a:pPr>
            <a:r>
              <a:rPr lang="en-US" sz="1100" b="0" i="0" dirty="0">
                <a:solidFill>
                  <a:srgbClr val="3D3C3C"/>
                </a:solidFill>
                <a:effectLst/>
                <a:latin typeface="+mn-lt"/>
              </a:rPr>
              <a:t>Community Business Development Corporation (CBDC) Restigouche. (2023). Hire for Talend Employer Toolkit. </a:t>
            </a:r>
            <a:r>
              <a:rPr lang="en-US" sz="1100" dirty="0">
                <a:latin typeface="+mn-lt"/>
                <a:hlinkClick r:id="rId4"/>
              </a:rPr>
              <a:t>https://hirefortalent.ca/toolkit/hiring/item/6-1-hiring-intentions-and-best-practices</a:t>
            </a:r>
            <a:r>
              <a:rPr lang="en-US" sz="1100" dirty="0">
                <a:latin typeface="+mn-lt"/>
              </a:rPr>
              <a:t> </a:t>
            </a:r>
            <a:endParaRPr lang="en-US" sz="1100" b="1" dirty="0">
              <a:latin typeface="+mn-lt"/>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eac53c4fa_0_15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32eac53c4fa_0_15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nSpc>
                <a:spcPct val="115000"/>
              </a:lnSpc>
              <a:spcBef>
                <a:spcPts val="1269"/>
              </a:spcBef>
              <a:buClr>
                <a:schemeClr val="dk1"/>
              </a:buClr>
              <a:buNone/>
            </a:pPr>
            <a:r>
              <a:rPr lang="en-US" b="1" dirty="0">
                <a:latin typeface="+mn-lt"/>
              </a:rPr>
              <a:t>Full speaker notes: </a:t>
            </a:r>
          </a:p>
          <a:p>
            <a:pPr marL="0" indent="0">
              <a:lnSpc>
                <a:spcPct val="115000"/>
              </a:lnSpc>
              <a:spcBef>
                <a:spcPts val="1269"/>
              </a:spcBef>
              <a:buClr>
                <a:schemeClr val="dk1"/>
              </a:buClr>
              <a:buNone/>
            </a:pPr>
            <a:r>
              <a:rPr lang="en-US" dirty="0">
                <a:latin typeface="+mn-lt"/>
              </a:rPr>
              <a:t>One great tool to help employees onboard to the roles and the culture of the organization is mentorship. This can be formal or informal, to provide advice and community for the new hire.</a:t>
            </a:r>
          </a:p>
          <a:p>
            <a:pPr marL="0" indent="0">
              <a:lnSpc>
                <a:spcPct val="115000"/>
              </a:lnSpc>
              <a:spcBef>
                <a:spcPts val="1269"/>
              </a:spcBef>
              <a:buClr>
                <a:schemeClr val="dk1"/>
              </a:buClr>
              <a:buNone/>
            </a:pPr>
            <a:endParaRPr lang="en-US" dirty="0">
              <a:latin typeface="+mn-lt"/>
            </a:endParaRPr>
          </a:p>
          <a:p>
            <a:pPr marL="0" indent="0">
              <a:lnSpc>
                <a:spcPct val="115000"/>
              </a:lnSpc>
              <a:spcBef>
                <a:spcPts val="1269"/>
              </a:spcBef>
              <a:buClr>
                <a:schemeClr val="dk1"/>
              </a:buClr>
              <a:buNone/>
            </a:pPr>
            <a:r>
              <a:rPr lang="en-US" dirty="0">
                <a:latin typeface="+mn-lt"/>
              </a:rPr>
              <a:t>Mentorship can support skill- or task-based learning and insight into professional development, team expectations, and social experiences.</a:t>
            </a:r>
          </a:p>
          <a:p>
            <a:pPr marL="0" marR="0" lvl="0" indent="0" algn="l" defTabSz="914400" rtl="0" eaLnBrk="1" fontAlgn="auto" latinLnBrk="0" hangingPunct="1">
              <a:lnSpc>
                <a:spcPct val="115000"/>
              </a:lnSpc>
              <a:spcBef>
                <a:spcPts val="1269"/>
              </a:spcBef>
              <a:spcAft>
                <a:spcPts val="0"/>
              </a:spcAft>
              <a:buClr>
                <a:schemeClr val="dk1"/>
              </a:buClr>
              <a:buSzPts val="1100"/>
              <a:buFont typeface="Arial"/>
              <a:buNone/>
              <a:tabLst/>
              <a:defRPr/>
            </a:pPr>
            <a:endParaRPr lang="en-US" dirty="0">
              <a:latin typeface="+mn-lt"/>
            </a:endParaRPr>
          </a:p>
          <a:p>
            <a:pPr marL="0" marR="0" lvl="0" indent="0" algn="l" defTabSz="914400" rtl="0" eaLnBrk="1" fontAlgn="auto" latinLnBrk="0" hangingPunct="1">
              <a:lnSpc>
                <a:spcPct val="115000"/>
              </a:lnSpc>
              <a:spcBef>
                <a:spcPts val="1269"/>
              </a:spcBef>
              <a:spcAft>
                <a:spcPts val="0"/>
              </a:spcAft>
              <a:buClr>
                <a:schemeClr val="dk1"/>
              </a:buClr>
              <a:buSzPts val="1100"/>
              <a:buFont typeface="Arial"/>
              <a:buNone/>
              <a:tabLst/>
              <a:defRPr/>
            </a:pPr>
            <a:r>
              <a:rPr lang="en-US" dirty="0">
                <a:latin typeface="+mn-lt"/>
              </a:rPr>
              <a:t>Reflect for a moment. Does your team already have a mentorship practice that you have found to be effective? Does </a:t>
            </a: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[ORGANIZATION]</a:t>
            </a:r>
            <a:r>
              <a:rPr lang="en-US" dirty="0">
                <a:latin typeface="+mn-lt"/>
              </a:rPr>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2eac53c4fa_0_16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2eac53c4fa_0_16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Clr>
                <a:schemeClr val="dk1"/>
              </a:buClr>
              <a:buNone/>
            </a:pPr>
            <a:r>
              <a:rPr lang="en-US" b="1" dirty="0">
                <a:latin typeface="+mn-lt"/>
              </a:rPr>
              <a:t>Full speaker notes:</a:t>
            </a:r>
          </a:p>
          <a:p>
            <a:pPr marL="0" indent="0">
              <a:buClr>
                <a:schemeClr val="dk1"/>
              </a:buClr>
              <a:buNone/>
            </a:pPr>
            <a:r>
              <a:rPr lang="en-US" dirty="0">
                <a:latin typeface="+mn-lt"/>
              </a:rPr>
              <a:t>Employers have a legal duty to accommodate </a:t>
            </a:r>
            <a:r>
              <a:rPr lang="en-US" u="sng" dirty="0">
                <a:latin typeface="+mn-lt"/>
              </a:rPr>
              <a:t>reasonable </a:t>
            </a:r>
            <a:r>
              <a:rPr lang="en-US" dirty="0">
                <a:latin typeface="+mn-lt"/>
              </a:rPr>
              <a:t>workplace needs, and an attitude of accommodation can foster employees to do their best work.</a:t>
            </a:r>
          </a:p>
          <a:p>
            <a:pPr marL="0" indent="0">
              <a:buClr>
                <a:schemeClr val="dk1"/>
              </a:buClr>
              <a:buNone/>
            </a:pPr>
            <a:endParaRPr lang="en-US" dirty="0">
              <a:latin typeface="+mn-lt"/>
            </a:endParaRPr>
          </a:p>
          <a:p>
            <a:pPr marL="0" indent="0">
              <a:buClr>
                <a:schemeClr val="dk1"/>
              </a:buClr>
              <a:buNone/>
            </a:pPr>
            <a:r>
              <a:rPr lang="en-US" dirty="0">
                <a:latin typeface="+mn-lt"/>
              </a:rPr>
              <a:t>Knowing that an organization is willing and equipped to support accommodations can help </a:t>
            </a:r>
            <a:r>
              <a:rPr lang="en-US" u="sng" dirty="0">
                <a:latin typeface="+mn-lt"/>
              </a:rPr>
              <a:t>all </a:t>
            </a:r>
            <a:r>
              <a:rPr lang="en-US" dirty="0">
                <a:latin typeface="+mn-lt"/>
              </a:rPr>
              <a:t>employees have trust that they can ask for what they need to do their best work. </a:t>
            </a:r>
          </a:p>
          <a:p>
            <a:pPr marL="0" indent="0">
              <a:buClr>
                <a:schemeClr val="dk1"/>
              </a:buClr>
              <a:buNone/>
            </a:pPr>
            <a:endParaRPr lang="en-US" dirty="0">
              <a:latin typeface="+mn-lt"/>
            </a:endParaRPr>
          </a:p>
          <a:p>
            <a:pPr marL="0" indent="0">
              <a:buClr>
                <a:schemeClr val="dk1"/>
              </a:buClr>
              <a:buNone/>
            </a:pPr>
            <a:r>
              <a:rPr lang="en-US" dirty="0">
                <a:latin typeface="+mn-lt"/>
              </a:rPr>
              <a:t>An ‘accommodation’ is a workplace adjustment or adaptation to help employees overcome barriers and better perform their job. </a:t>
            </a:r>
          </a:p>
          <a:p>
            <a:pPr marL="0" indent="0">
              <a:buClr>
                <a:schemeClr val="dk1"/>
              </a:buClr>
              <a:buNone/>
            </a:pPr>
            <a:endParaRPr lang="en-US" dirty="0">
              <a:latin typeface="+mn-lt"/>
            </a:endParaRPr>
          </a:p>
          <a:p>
            <a:pPr marL="0" indent="0">
              <a:buClr>
                <a:schemeClr val="dk1"/>
              </a:buClr>
              <a:buNone/>
            </a:pPr>
            <a:r>
              <a:rPr lang="en-US" dirty="0">
                <a:latin typeface="+mn-lt"/>
              </a:rPr>
              <a:t>The goal of an accommodation is to find a solution that allows equal opportunities, access, and benefits for your employees. </a:t>
            </a:r>
          </a:p>
          <a:p>
            <a:pPr marL="0" indent="0">
              <a:buClr>
                <a:schemeClr val="dk1"/>
              </a:buClr>
              <a:buNone/>
            </a:pPr>
            <a:endParaRPr lang="en-US" dirty="0">
              <a:latin typeface="+mn-lt"/>
            </a:endParaRPr>
          </a:p>
          <a:p>
            <a:pPr marL="0" indent="0">
              <a:buClr>
                <a:schemeClr val="dk1"/>
              </a:buClr>
              <a:buNone/>
            </a:pPr>
            <a:r>
              <a:rPr lang="en-US" dirty="0">
                <a:solidFill>
                  <a:schemeClr val="dk1"/>
                </a:solidFill>
                <a:latin typeface="+mn-lt"/>
              </a:rPr>
              <a:t>Our duty as leaders and employers is to uphold Canadian human rights law, which recognizes that employees have the right to accommodation of disabilities in the workplace up to the point of “undue hardship” by the employer. Undue hardship is the point the cost to the employer of accommodating an employee further is more than the employer can reasonably be expected to bear. Employers are expected to bear some non-trivial costs in accommodating an employee. Factors that can determine whether accommodation has become “undue” include the size of the employer/organization, the financial means of the employer/organization, the health and safety risk to other employees or stakeholders, and the impact on other employees’ rights. If an employer is in doubt about their obligation to accommodate further, they should seek legal advice.</a:t>
            </a:r>
          </a:p>
          <a:p>
            <a:pPr marL="0" indent="0">
              <a:buClr>
                <a:schemeClr val="dk1"/>
              </a:buClr>
              <a:buNone/>
            </a:pPr>
            <a:endParaRPr lang="en-US" dirty="0">
              <a:solidFill>
                <a:schemeClr val="dk1"/>
              </a:solidFill>
              <a:latin typeface="+mn-lt"/>
            </a:endParaRPr>
          </a:p>
          <a:p>
            <a:pPr marL="0" indent="0">
              <a:buClr>
                <a:schemeClr val="dk1"/>
              </a:buClr>
              <a:buNone/>
            </a:pP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[ORGANIZATION’s]</a:t>
            </a:r>
            <a:r>
              <a:rPr lang="en-US" dirty="0">
                <a:solidFill>
                  <a:schemeClr val="dk1"/>
                </a:solidFill>
                <a:latin typeface="+mn-lt"/>
              </a:rPr>
              <a:t> accommodations policy is viewable to all staff via </a:t>
            </a: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[RESOURCE LOCATION – IF AVAILABLE]</a:t>
            </a:r>
            <a:endParaRPr lang="en-US" dirty="0">
              <a:solidFill>
                <a:schemeClr val="dk1"/>
              </a:solidFill>
              <a:latin typeface="+mn-lt"/>
            </a:endParaRPr>
          </a:p>
          <a:p>
            <a:pPr marL="0" indent="0">
              <a:buClr>
                <a:schemeClr val="dk1"/>
              </a:buClr>
              <a:buNone/>
            </a:pPr>
            <a:endParaRPr lang="en-US" dirty="0">
              <a:solidFill>
                <a:schemeClr val="dk1"/>
              </a:solidFill>
              <a:latin typeface="+mn-lt"/>
            </a:endParaRPr>
          </a:p>
          <a:p>
            <a:pPr marL="0" indent="0">
              <a:buClr>
                <a:schemeClr val="dk1"/>
              </a:buClr>
              <a:buNone/>
            </a:pPr>
            <a:endParaRPr lang="en-US" dirty="0">
              <a:solidFill>
                <a:schemeClr val="dk1"/>
              </a:solidFill>
              <a:latin typeface="+mn-lt"/>
            </a:endParaRPr>
          </a:p>
          <a:p>
            <a:pPr marL="0" indent="0">
              <a:buClr>
                <a:schemeClr val="dk1"/>
              </a:buClr>
              <a:buNone/>
            </a:pPr>
            <a:r>
              <a:rPr lang="en-US" b="1" dirty="0">
                <a:latin typeface="+mn-lt"/>
              </a:rPr>
              <a:t>Point-form speaker notes:</a:t>
            </a:r>
          </a:p>
          <a:p>
            <a:pPr marL="171450" indent="-171450">
              <a:buClr>
                <a:schemeClr val="dk1"/>
              </a:buClr>
            </a:pPr>
            <a:r>
              <a:rPr lang="en-US" dirty="0">
                <a:latin typeface="+mn-lt"/>
              </a:rPr>
              <a:t>An ‘accommodation’ is a workplace adjustment or adaptation to help employees overcome barriers and better perform their job. </a:t>
            </a:r>
          </a:p>
          <a:p>
            <a:pPr marL="171450" indent="-171450">
              <a:buClr>
                <a:schemeClr val="dk1"/>
              </a:buClr>
            </a:pPr>
            <a:r>
              <a:rPr lang="en-US" dirty="0">
                <a:latin typeface="+mn-lt"/>
              </a:rPr>
              <a:t>The goal of an accommodation is to find a solution that allows equal opportunities, access, and benefits for your employees. </a:t>
            </a:r>
          </a:p>
          <a:p>
            <a:pPr marL="171450" indent="-171450">
              <a:buClr>
                <a:schemeClr val="dk1"/>
              </a:buClr>
            </a:pPr>
            <a:r>
              <a:rPr lang="en-US" dirty="0">
                <a:latin typeface="+mn-lt"/>
              </a:rPr>
              <a:t>Employers have a legal duty to accommodate </a:t>
            </a:r>
            <a:r>
              <a:rPr lang="en-US" u="sng" dirty="0">
                <a:latin typeface="+mn-lt"/>
              </a:rPr>
              <a:t>reasonable </a:t>
            </a:r>
            <a:r>
              <a:rPr lang="en-US" dirty="0">
                <a:latin typeface="+mn-lt"/>
              </a:rPr>
              <a:t>workplace needs.</a:t>
            </a:r>
          </a:p>
          <a:p>
            <a:pPr marL="171450" indent="-171450">
              <a:buClr>
                <a:schemeClr val="dk1"/>
              </a:buClr>
            </a:pPr>
            <a:r>
              <a:rPr lang="en-US" dirty="0">
                <a:latin typeface="+mn-lt"/>
              </a:rPr>
              <a:t>An attitude of accommodation can foster employees to do their best work.</a:t>
            </a:r>
          </a:p>
          <a:p>
            <a:pPr marL="171450" indent="-171450">
              <a:buClr>
                <a:schemeClr val="dk1"/>
              </a:buClr>
            </a:pPr>
            <a:r>
              <a:rPr lang="en-US" dirty="0">
                <a:latin typeface="+mn-lt"/>
              </a:rPr>
              <a:t>Knowing that an organization is willing and equipped to support accommodations can help </a:t>
            </a:r>
            <a:r>
              <a:rPr lang="en-US" u="sng" dirty="0">
                <a:latin typeface="+mn-lt"/>
              </a:rPr>
              <a:t>all </a:t>
            </a:r>
            <a:r>
              <a:rPr lang="en-US" dirty="0">
                <a:latin typeface="+mn-lt"/>
              </a:rPr>
              <a:t>employees have trust that they can ask for what they need to do their best work. </a:t>
            </a:r>
          </a:p>
          <a:p>
            <a:pPr marL="171450" indent="-171450">
              <a:buClr>
                <a:schemeClr val="dk1"/>
              </a:buClr>
            </a:pPr>
            <a:r>
              <a:rPr lang="en-US" dirty="0">
                <a:solidFill>
                  <a:schemeClr val="dk1"/>
                </a:solidFill>
                <a:latin typeface="+mn-lt"/>
              </a:rPr>
              <a:t>We have a duty to uphold Canadian human rights law.</a:t>
            </a:r>
          </a:p>
          <a:p>
            <a:pPr marL="171450" indent="-171450">
              <a:buClr>
                <a:schemeClr val="dk1"/>
              </a:buClr>
            </a:pPr>
            <a:r>
              <a:rPr lang="en-US" dirty="0">
                <a:solidFill>
                  <a:schemeClr val="dk1"/>
                </a:solidFill>
                <a:latin typeface="+mn-lt"/>
              </a:rPr>
              <a:t>Employees have the right to accommodation of disabilities in the workplace up to the point of “undue hardship” by the employer. </a:t>
            </a:r>
          </a:p>
          <a:p>
            <a:pPr marL="171450" indent="-171450">
              <a:buClr>
                <a:schemeClr val="dk1"/>
              </a:buClr>
            </a:pPr>
            <a:r>
              <a:rPr lang="en-US" dirty="0">
                <a:solidFill>
                  <a:schemeClr val="dk1"/>
                </a:solidFill>
                <a:latin typeface="+mn-lt"/>
              </a:rPr>
              <a:t>Undue hardship is the point the cost to the employer of accommodating an employee further is more than the employer can reasonably be expected to bear. </a:t>
            </a:r>
          </a:p>
          <a:p>
            <a:pPr marL="171450" indent="-171450">
              <a:buClr>
                <a:schemeClr val="dk1"/>
              </a:buClr>
            </a:pPr>
            <a:r>
              <a:rPr lang="en-US" dirty="0">
                <a:solidFill>
                  <a:schemeClr val="dk1"/>
                </a:solidFill>
                <a:latin typeface="+mn-lt"/>
              </a:rPr>
              <a:t>Employers are expected to bear some non-trivial costs in accommodating an employee. </a:t>
            </a:r>
          </a:p>
          <a:p>
            <a:pPr marL="171450" indent="-171450">
              <a:buClr>
                <a:schemeClr val="dk1"/>
              </a:buClr>
            </a:pPr>
            <a:r>
              <a:rPr lang="en-US" dirty="0">
                <a:solidFill>
                  <a:schemeClr val="dk1"/>
                </a:solidFill>
                <a:latin typeface="+mn-lt"/>
              </a:rPr>
              <a:t>If an employer is in doubt about their obligation to accommodate further, they should seek legal advice.</a:t>
            </a:r>
          </a:p>
          <a:p>
            <a:pPr marL="171450" indent="-171450">
              <a:buClr>
                <a:schemeClr val="dk1"/>
              </a:buClr>
            </a:pP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[ORGANIZATION’s]</a:t>
            </a:r>
            <a:r>
              <a:rPr lang="en-US" dirty="0">
                <a:solidFill>
                  <a:schemeClr val="dk1"/>
                </a:solidFill>
                <a:latin typeface="+mn-lt"/>
              </a:rPr>
              <a:t> accommodations policy is viewable to all staff via </a:t>
            </a:r>
            <a:r>
              <a:rPr lang="en-US" sz="1100" b="0" dirty="0">
                <a:solidFill>
                  <a:srgbClr val="FFC000"/>
                </a:solidFill>
                <a:latin typeface="+mn-lt"/>
                <a:sym typeface="Wingdings" panose="05000000000000000000" pitchFamily="2" charset="2"/>
              </a:rPr>
              <a:t></a:t>
            </a:r>
            <a:r>
              <a:rPr lang="en-US" sz="1100" b="0" dirty="0">
                <a:solidFill>
                  <a:schemeClr val="lt1"/>
                </a:solidFill>
                <a:latin typeface="+mn-lt"/>
              </a:rPr>
              <a:t>[RESOURCE LOCATION – IF AVAILABLE]</a:t>
            </a:r>
            <a:endParaRPr lang="en-US" dirty="0">
              <a:solidFill>
                <a:schemeClr val="dk1"/>
              </a:solidFill>
              <a:latin typeface="+mn-lt"/>
            </a:endParaRPr>
          </a:p>
          <a:p>
            <a:pPr marL="0" indent="0">
              <a:buClr>
                <a:schemeClr val="dk1"/>
              </a:buClr>
              <a:buNone/>
            </a:pPr>
            <a:endParaRPr lang="en-US" dirty="0">
              <a:solidFill>
                <a:schemeClr val="dk1"/>
              </a:solidFill>
              <a:latin typeface="+mn-lt"/>
            </a:endParaRPr>
          </a:p>
          <a:p>
            <a:pPr marL="0" indent="0">
              <a:buClr>
                <a:schemeClr val="dk1"/>
              </a:buClr>
              <a:buNone/>
            </a:pPr>
            <a:endParaRPr lang="en-US" dirty="0">
              <a:solidFill>
                <a:schemeClr val="dk1"/>
              </a:solidFill>
              <a:latin typeface="+mn-lt"/>
            </a:endParaRPr>
          </a:p>
          <a:p>
            <a:pPr marL="0" indent="0">
              <a:buClr>
                <a:schemeClr val="dk1"/>
              </a:buClr>
              <a:buNone/>
            </a:pPr>
            <a:r>
              <a:rPr lang="en-US" b="1" dirty="0">
                <a:solidFill>
                  <a:schemeClr val="dk1"/>
                </a:solidFill>
                <a:latin typeface="+mn-lt"/>
              </a:rPr>
              <a:t>RESOURCES:</a:t>
            </a:r>
          </a:p>
          <a:p>
            <a:pPr marL="0" indent="0">
              <a:buClr>
                <a:schemeClr val="dk1"/>
              </a:buClr>
              <a:buNone/>
            </a:pPr>
            <a:endParaRPr lang="en-US" b="1" dirty="0">
              <a:solidFill>
                <a:schemeClr val="dk1"/>
              </a:solidFill>
              <a:latin typeface="+mn-l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dirty="0">
                <a:solidFill>
                  <a:schemeClr val="dk1"/>
                </a:solidFill>
                <a:latin typeface="+mn-lt"/>
              </a:rPr>
              <a:t>CASE HR Toolkit: </a:t>
            </a:r>
            <a:r>
              <a:rPr lang="en-US" u="sng" dirty="0">
                <a:solidFill>
                  <a:schemeClr val="hlink"/>
                </a:solidFill>
                <a:latin typeface="+mn-lt"/>
                <a:hlinkClick r:id="rId3"/>
              </a:rPr>
              <a:t>https://www.supportedemployment.ca/hrtoolkit/accommodations/</a:t>
            </a:r>
            <a:endParaRPr lang="en-US" dirty="0">
              <a:solidFill>
                <a:schemeClr val="dk1"/>
              </a:solidFill>
              <a:latin typeface="+mn-lt"/>
            </a:endParaRPr>
          </a:p>
          <a:p>
            <a:pPr marL="0" indent="0">
              <a:buClr>
                <a:schemeClr val="dk1"/>
              </a:buClr>
              <a:buNone/>
            </a:pPr>
            <a:endParaRPr lang="en-US" b="0" dirty="0">
              <a:solidFill>
                <a:schemeClr val="dk1"/>
              </a:solidFill>
              <a:latin typeface="+mn-lt"/>
            </a:endParaRPr>
          </a:p>
          <a:p>
            <a:pPr marL="0" indent="0">
              <a:buClr>
                <a:schemeClr val="dk1"/>
              </a:buClr>
              <a:buNone/>
            </a:pPr>
            <a:r>
              <a:rPr lang="en-US" dirty="0">
                <a:solidFill>
                  <a:schemeClr val="dk1"/>
                </a:solidFill>
                <a:latin typeface="+mn-lt"/>
              </a:rPr>
              <a:t>Hire for Talent toolkit: legal issues:  </a:t>
            </a:r>
            <a:r>
              <a:rPr lang="en-US" u="sng" dirty="0">
                <a:solidFill>
                  <a:schemeClr val="hlink"/>
                </a:solidFill>
                <a:latin typeface="+mn-lt"/>
                <a:hlinkClick r:id="rId4"/>
              </a:rPr>
              <a:t>https://hirefortalent.ca/toolkit/legal-issues/item/3-4-undue-hardship</a:t>
            </a:r>
            <a:r>
              <a:rPr lang="en-US" dirty="0">
                <a:solidFill>
                  <a:schemeClr val="dk1"/>
                </a:solidFill>
                <a:latin typeface="+mn-lt"/>
              </a:rPr>
              <a:t> </a:t>
            </a:r>
          </a:p>
          <a:p>
            <a:pPr marL="0" indent="0">
              <a:buClr>
                <a:schemeClr val="dk1"/>
              </a:buClr>
              <a:buNone/>
            </a:pPr>
            <a:endParaRPr lang="en-US" dirty="0">
              <a:solidFill>
                <a:schemeClr val="dk1"/>
              </a:solidFill>
              <a:latin typeface="+mn-lt"/>
            </a:endParaRPr>
          </a:p>
          <a:p>
            <a:pPr marL="0" indent="0">
              <a:buClr>
                <a:schemeClr val="dk1"/>
              </a:buClr>
              <a:buNone/>
            </a:pPr>
            <a:r>
              <a:rPr lang="en-US" b="1" dirty="0">
                <a:solidFill>
                  <a:schemeClr val="dk1"/>
                </a:solidFill>
                <a:latin typeface="+mn-lt"/>
              </a:rPr>
              <a:t>NOTES: </a:t>
            </a:r>
          </a:p>
          <a:p>
            <a:pPr marL="0" indent="0">
              <a:buClr>
                <a:schemeClr val="dk1"/>
              </a:buClr>
              <a:buNone/>
            </a:pPr>
            <a:r>
              <a:rPr lang="en-US" dirty="0">
                <a:solidFill>
                  <a:schemeClr val="dk1"/>
                </a:solidFill>
                <a:latin typeface="+mn-lt"/>
              </a:rPr>
              <a:t>Canadian human rights law generally recognizes that employees have the right to accommodation of disabilities in the workplace up to the point of “undue hardship” by the employer. Undue hardship is the point when courts or tribunals will determine the cost to the employer of accommodating an employee further is more than the employer can reasonably be expected to bear. Employers are expected to bear some non-trivial costs in accommodating an employee. Factors that courts and tribunals use to determine whether accommodation has become “undue” include the size of the employer (bigger employers have a greater capacity to accommodate), the financial means of the employer (greater means leads to a greater capacity to accommodate), the health and safety risk to other employees or stakeholders, and the impact on other employees’ rights. If an employer is in doubt about their obligation to accommodate further, they should seek legal advice.</a:t>
            </a:r>
            <a:endParaRPr lang="en-US" dirty="0">
              <a:latin typeface="+mn-l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32eac53c4fa_0_18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32eac53c4fa_0_18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Clr>
                <a:schemeClr val="dk1"/>
              </a:buClr>
              <a:buNone/>
            </a:pPr>
            <a:r>
              <a:rPr lang="en-US" b="1" dirty="0"/>
              <a:t>Full speaker notes:</a:t>
            </a:r>
          </a:p>
          <a:p>
            <a:pPr marL="0" indent="0">
              <a:buClr>
                <a:schemeClr val="dk1"/>
              </a:buClr>
              <a:buNone/>
            </a:pPr>
            <a:r>
              <a:rPr lang="en-US" dirty="0"/>
              <a:t>Accommodations can be requested at any point in the employment process, from before an application is sent, throughout the hiring and onboarding process, and even once the individual is already employed. It is not necessarily “one and done.”</a:t>
            </a:r>
          </a:p>
          <a:p>
            <a:pPr marL="0" indent="0">
              <a:buClr>
                <a:schemeClr val="dk1"/>
              </a:buClr>
              <a:buNone/>
            </a:pPr>
            <a:endParaRPr lang="en-US" dirty="0"/>
          </a:p>
          <a:p>
            <a:pPr marL="0" indent="0">
              <a:buClr>
                <a:schemeClr val="dk1"/>
              </a:buClr>
              <a:buNone/>
            </a:pPr>
            <a:r>
              <a:rPr lang="en-US" dirty="0"/>
              <a:t>Remember that our duty is to provide reasonable accommodations to allow an individual to equitably, safely, and appropriately complete their job. Accommodations can change over time, and we should be open to exploring how this might look and if it can be planned for. </a:t>
            </a:r>
          </a:p>
          <a:p>
            <a:pPr marL="0" indent="0">
              <a:buClr>
                <a:schemeClr val="dk1"/>
              </a:buClr>
              <a:buNone/>
            </a:pPr>
            <a:endParaRPr lang="en-US" dirty="0"/>
          </a:p>
          <a:p>
            <a:pPr marL="0" indent="0">
              <a:buClr>
                <a:schemeClr val="dk1"/>
              </a:buClr>
              <a:buNone/>
            </a:pPr>
            <a:r>
              <a:rPr lang="en-US" dirty="0"/>
              <a:t>Job seekers or employees may choose to disclose their disabilities at any time or not at all. If an employee or job seeker does disclose a disability for the purposes of requesting an accommodation, people leaders should focus their responses on what tasks the individual will want or need to do differently and what accommodations can help the worker accomplish those tasks. The job seeker or employee’s disclosures and accommodations should be disclosed on a need-to-know basis, such as when co-workers volunteer to be part of a worker’s personalized emergency response plan.</a:t>
            </a:r>
          </a:p>
          <a:p>
            <a:pPr marL="0" indent="0">
              <a:buClr>
                <a:schemeClr val="dk1"/>
              </a:buClr>
              <a:buNone/>
            </a:pPr>
            <a:endParaRPr lang="en-US" dirty="0"/>
          </a:p>
          <a:p>
            <a:pPr marL="0" indent="0">
              <a:buClr>
                <a:schemeClr val="dk1"/>
              </a:buClr>
              <a:buNone/>
            </a:pPr>
            <a:endParaRPr lang="en-US" dirty="0"/>
          </a:p>
          <a:p>
            <a:pPr marL="0" indent="0">
              <a:buClr>
                <a:schemeClr val="dk1"/>
              </a:buClr>
              <a:buNone/>
            </a:pPr>
            <a:r>
              <a:rPr lang="en-US" b="1" dirty="0"/>
              <a:t>Point-form speaker notes:</a:t>
            </a:r>
          </a:p>
          <a:p>
            <a:pPr marL="171450" indent="-171450">
              <a:buClr>
                <a:schemeClr val="dk1"/>
              </a:buClr>
            </a:pPr>
            <a:r>
              <a:rPr lang="en-US" dirty="0"/>
              <a:t>Accommodations can be requested at any point in the employment process.</a:t>
            </a:r>
          </a:p>
          <a:p>
            <a:pPr marL="171450" indent="-171450">
              <a:buClr>
                <a:schemeClr val="dk1"/>
              </a:buClr>
            </a:pPr>
            <a:r>
              <a:rPr lang="en-US" dirty="0"/>
              <a:t>Our duty is to provide reasonable accommodations to allow an individual to equitably, safely, and appropriately complete their job. </a:t>
            </a:r>
          </a:p>
          <a:p>
            <a:pPr marL="171450" indent="-171450">
              <a:buClr>
                <a:schemeClr val="dk1"/>
              </a:buClr>
            </a:pPr>
            <a:r>
              <a:rPr lang="en-US" dirty="0"/>
              <a:t>Accommodations can change over time.</a:t>
            </a:r>
          </a:p>
          <a:p>
            <a:pPr marL="171450" indent="-171450">
              <a:buClr>
                <a:schemeClr val="dk1"/>
              </a:buClr>
            </a:pPr>
            <a:r>
              <a:rPr lang="en-US" dirty="0"/>
              <a:t>Job seekers or employees may choose to disclose their disabilities at any time or not at all. </a:t>
            </a:r>
          </a:p>
          <a:p>
            <a:pPr marL="171450" indent="-171450">
              <a:buClr>
                <a:schemeClr val="dk1"/>
              </a:buClr>
            </a:pPr>
            <a:r>
              <a:rPr lang="en-US" dirty="0"/>
              <a:t>If an employee or job seeker does disclose a disability for the purposes of requesting an accommodation, people leaders should focus their responses on what tasks the individual will want or need to do differently and what accommodations can help the worker accomplish those tasks. </a:t>
            </a:r>
          </a:p>
          <a:p>
            <a:pPr marL="171450" indent="-171450">
              <a:buClr>
                <a:schemeClr val="dk1"/>
              </a:buClr>
            </a:pPr>
            <a:r>
              <a:rPr lang="en-US" dirty="0"/>
              <a:t>The job seeker or employee’s disclosures and accommodations should be disclosed on a need-to-know basis.</a:t>
            </a:r>
          </a:p>
          <a:p>
            <a:pPr marL="0" indent="0">
              <a:buClr>
                <a:schemeClr val="dk1"/>
              </a:buClr>
              <a:buNone/>
            </a:pPr>
            <a:endParaRPr lang="en-US" dirty="0"/>
          </a:p>
          <a:p>
            <a:pPr marL="0" indent="0">
              <a:buClr>
                <a:schemeClr val="dk1"/>
              </a:buClr>
              <a:buNone/>
            </a:pPr>
            <a:endParaRPr lang="en-US" dirty="0"/>
          </a:p>
          <a:p>
            <a:pPr marL="0" indent="0">
              <a:buClr>
                <a:schemeClr val="dk1"/>
              </a:buClr>
              <a:buNone/>
            </a:pPr>
            <a:r>
              <a:rPr lang="en-US" b="1" dirty="0"/>
              <a:t>RESOURCES: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dirty="0"/>
              <a:t>CASE HR Toolkit: </a:t>
            </a:r>
            <a:r>
              <a:rPr lang="en-US" u="sng" dirty="0">
                <a:solidFill>
                  <a:schemeClr val="hlink"/>
                </a:solidFill>
                <a:hlinkClick r:id="rId3"/>
              </a:rPr>
              <a:t>https://www.supportedemployment.ca/hrtoolkit/accommodations/</a:t>
            </a: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dirty="0"/>
              <a:t>Accessibility for Ontarians with Disabilities Act (AODA) </a:t>
            </a:r>
            <a:r>
              <a:rPr lang="en-US" u="sng" dirty="0">
                <a:solidFill>
                  <a:schemeClr val="hlink"/>
                </a:solidFill>
                <a:hlinkClick r:id="rId4"/>
              </a:rPr>
              <a:t>https://aoda.ca/disclosure-of-disability-in-the-workplace/</a:t>
            </a:r>
            <a:r>
              <a:rPr lang="en-US" dirty="0"/>
              <a:t>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2eac53c4fa_0_19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32eac53c4fa_0_19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Clr>
                <a:schemeClr val="dk1"/>
              </a:buClr>
              <a:buNone/>
            </a:pPr>
            <a:r>
              <a:rPr lang="en-US" b="1" dirty="0"/>
              <a:t>Full speaker notes: </a:t>
            </a:r>
          </a:p>
          <a:p>
            <a:pPr marL="0" indent="0">
              <a:buClr>
                <a:schemeClr val="dk1"/>
              </a:buClr>
              <a:buNone/>
            </a:pPr>
            <a:r>
              <a:rPr lang="en-US" dirty="0"/>
              <a:t>The good news is that you do not have to invent accommodations from scratch. You likely </a:t>
            </a:r>
            <a:r>
              <a:rPr lang="en-US" i="1" dirty="0"/>
              <a:t>already </a:t>
            </a:r>
            <a:r>
              <a:rPr lang="en-US" dirty="0"/>
              <a:t>have many accommodations built into your hiring, return to work, or occupational health and safety procedures. </a:t>
            </a:r>
          </a:p>
          <a:p>
            <a:pPr marL="0" indent="0">
              <a:buClr>
                <a:schemeClr val="dk1"/>
              </a:buClr>
              <a:buNone/>
            </a:pPr>
            <a:endParaRPr lang="en-US" dirty="0"/>
          </a:p>
          <a:p>
            <a:pPr marL="0" indent="0">
              <a:buClr>
                <a:schemeClr val="dk1"/>
              </a:buClr>
              <a:buNone/>
            </a:pPr>
            <a:r>
              <a:rPr lang="en-US" dirty="0"/>
              <a:t>The Canadian Council on Rehabilitation and Work has outlined five approaches to accommodation. </a:t>
            </a:r>
          </a:p>
          <a:p>
            <a:pPr marL="0" indent="0">
              <a:buClr>
                <a:schemeClr val="dk1"/>
              </a:buClr>
              <a:buNone/>
            </a:pPr>
            <a:endParaRPr lang="en-US" dirty="0"/>
          </a:p>
          <a:p>
            <a:pPr marL="0" indent="0">
              <a:buClr>
                <a:schemeClr val="dk1"/>
              </a:buClr>
              <a:buNone/>
            </a:pPr>
            <a:r>
              <a:rPr lang="en-US" dirty="0"/>
              <a:t>Standardization: </a:t>
            </a:r>
            <a:r>
              <a:rPr lang="en-US" sz="1100" dirty="0">
                <a:solidFill>
                  <a:srgbClr val="4C4C4E"/>
                </a:solidFill>
              </a:rPr>
              <a:t>A process that is simple, straightforward, and efficient. As best practice, an employer and an employee with a disability should work together to determine and implement appropriate accommodation measures.</a:t>
            </a:r>
          </a:p>
          <a:p>
            <a:pPr marL="0" indent="0">
              <a:buClr>
                <a:schemeClr val="dk1"/>
              </a:buClr>
              <a:buNone/>
            </a:pPr>
            <a:endParaRPr lang="en-US" sz="1100" dirty="0">
              <a:solidFill>
                <a:srgbClr val="4C4C4E"/>
              </a:solidFill>
            </a:endParaRPr>
          </a:p>
          <a:p>
            <a:pPr marL="0" indent="0">
              <a:buClr>
                <a:schemeClr val="dk1"/>
              </a:buClr>
              <a:buNone/>
            </a:pPr>
            <a:r>
              <a:rPr lang="en-US" sz="1100" dirty="0">
                <a:solidFill>
                  <a:srgbClr val="4C4C4E"/>
                </a:solidFill>
              </a:rPr>
              <a:t>De-medicalization: Not requiring medical “proof” of a disability. An understanding of disability through a social model of disability, where societal barriers are what cause the experience of disability.</a:t>
            </a:r>
          </a:p>
          <a:p>
            <a:pPr marL="0" indent="0">
              <a:buClr>
                <a:schemeClr val="dk1"/>
              </a:buClr>
              <a:buNone/>
            </a:pPr>
            <a:endParaRPr lang="en-US" sz="1100" dirty="0">
              <a:solidFill>
                <a:srgbClr val="4C4C4E"/>
              </a:solidFill>
            </a:endParaRPr>
          </a:p>
          <a:p>
            <a:pPr marL="0" indent="0">
              <a:buClr>
                <a:schemeClr val="dk1"/>
              </a:buClr>
              <a:buNone/>
            </a:pPr>
            <a:r>
              <a:rPr lang="en-US" sz="1100" dirty="0">
                <a:solidFill>
                  <a:srgbClr val="4C4C4E"/>
                </a:solidFill>
              </a:rPr>
              <a:t>Individualization: Each employee with a disability, even the same disability, may have different needs. Every accommodation requires a flexible and individualized approach.</a:t>
            </a:r>
          </a:p>
          <a:p>
            <a:pPr marL="0" indent="0">
              <a:buClr>
                <a:schemeClr val="dk1"/>
              </a:buClr>
              <a:buNone/>
            </a:pPr>
            <a:endParaRPr lang="en-US" sz="1100" dirty="0">
              <a:solidFill>
                <a:srgbClr val="4C4C4E"/>
              </a:solidFill>
            </a:endParaRPr>
          </a:p>
          <a:p>
            <a:pPr marL="0" indent="0">
              <a:buClr>
                <a:schemeClr val="dk1"/>
              </a:buClr>
              <a:buNone/>
            </a:pPr>
            <a:r>
              <a:rPr lang="en-US" sz="1100" dirty="0">
                <a:solidFill>
                  <a:srgbClr val="4C4C4E"/>
                </a:solidFill>
              </a:rPr>
              <a:t>Proactivity: The organization has taken steps to ensure that everyone, no matter their background, language, disability, or personal needs, can feel comfortable in the workspace and productively engage in the services.</a:t>
            </a:r>
          </a:p>
          <a:p>
            <a:pPr marL="0" indent="0">
              <a:buClr>
                <a:schemeClr val="dk1"/>
              </a:buClr>
              <a:buNone/>
            </a:pPr>
            <a:endParaRPr lang="en-US" sz="1100" dirty="0">
              <a:solidFill>
                <a:srgbClr val="4C4C4E"/>
              </a:solidFill>
            </a:endParaRPr>
          </a:p>
          <a:p>
            <a:pPr marL="0" indent="0">
              <a:buClr>
                <a:schemeClr val="dk1"/>
              </a:buClr>
              <a:buNone/>
            </a:pPr>
            <a:r>
              <a:rPr lang="en-US" sz="1100" dirty="0">
                <a:solidFill>
                  <a:srgbClr val="4C4C4E"/>
                </a:solidFill>
              </a:rPr>
              <a:t>Responsiveness: Along with all other approaches in the accommodation process, the practice addresses needs as quickly as possible. </a:t>
            </a:r>
          </a:p>
          <a:p>
            <a:pPr marL="0" indent="0">
              <a:buClr>
                <a:schemeClr val="dk1"/>
              </a:buClr>
              <a:buNone/>
            </a:pPr>
            <a:endParaRPr lang="en-US" sz="1100" dirty="0">
              <a:solidFill>
                <a:srgbClr val="4C4C4E"/>
              </a:solidFill>
            </a:endParaRPr>
          </a:p>
          <a:p>
            <a:pPr marL="0" indent="0">
              <a:buClr>
                <a:schemeClr val="dk1"/>
              </a:buClr>
              <a:buNone/>
            </a:pPr>
            <a:r>
              <a:rPr lang="en-US" sz="1100" dirty="0">
                <a:solidFill>
                  <a:srgbClr val="4C4C4E"/>
                </a:solidFill>
              </a:rPr>
              <a:t>These principles can be integrated at the organizational or team level to help with accommodations big and small. </a:t>
            </a:r>
          </a:p>
          <a:p>
            <a:pPr marL="0" indent="0">
              <a:buClr>
                <a:schemeClr val="dk1"/>
              </a:buClr>
              <a:buNone/>
            </a:pPr>
            <a:endParaRPr lang="en-US" sz="1100" dirty="0">
              <a:solidFill>
                <a:srgbClr val="4C4C4E"/>
              </a:solidFill>
            </a:endParaRPr>
          </a:p>
          <a:p>
            <a:pPr marL="0" indent="0">
              <a:buClr>
                <a:schemeClr val="dk1"/>
              </a:buClr>
              <a:buNone/>
            </a:pPr>
            <a:endParaRPr lang="en-US" sz="1100" b="1" dirty="0"/>
          </a:p>
          <a:p>
            <a:pPr marL="0" indent="0">
              <a:buClr>
                <a:schemeClr val="dk1"/>
              </a:buClr>
              <a:buNone/>
            </a:pPr>
            <a:r>
              <a:rPr lang="en-US" sz="1100" b="1" dirty="0"/>
              <a:t>Point-form speaker notes: </a:t>
            </a:r>
          </a:p>
          <a:p>
            <a:pPr marL="285750" indent="-285750">
              <a:buClr>
                <a:schemeClr val="dk1"/>
              </a:buClr>
            </a:pPr>
            <a:r>
              <a:rPr lang="en-US" sz="1100" dirty="0"/>
              <a:t>You likely </a:t>
            </a:r>
            <a:r>
              <a:rPr lang="en-US" sz="1100" i="1" dirty="0"/>
              <a:t>already </a:t>
            </a:r>
            <a:r>
              <a:rPr lang="en-US" sz="1100" dirty="0"/>
              <a:t>have many accommodations built into your hiring, return to work, or occupational health and safety procedures. </a:t>
            </a:r>
          </a:p>
          <a:p>
            <a:pPr marL="285750" indent="-285750">
              <a:buClr>
                <a:schemeClr val="dk1"/>
              </a:buClr>
            </a:pPr>
            <a:r>
              <a:rPr lang="en-US" sz="1100" dirty="0"/>
              <a:t>The Canadian Council on Rehabilitation and Work has outlined five approaches to accommodation.</a:t>
            </a:r>
          </a:p>
          <a:p>
            <a:pPr marL="285750" indent="-285750">
              <a:buClr>
                <a:schemeClr val="dk1"/>
              </a:buClr>
            </a:pPr>
            <a:r>
              <a:rPr lang="en-US" sz="1100" dirty="0"/>
              <a:t>Standardization: </a:t>
            </a:r>
            <a:r>
              <a:rPr lang="en-US" sz="1100" dirty="0">
                <a:solidFill>
                  <a:srgbClr val="4C4C4E"/>
                </a:solidFill>
              </a:rPr>
              <a:t>A process that is simple, straightforward, and efficient. As best practice, an employer and an employee with a disability should work together to determine and implement appropriate accommodation measures.</a:t>
            </a:r>
          </a:p>
          <a:p>
            <a:pPr marL="285750" indent="-285750">
              <a:buClr>
                <a:schemeClr val="dk1"/>
              </a:buClr>
            </a:pPr>
            <a:r>
              <a:rPr lang="en-US" sz="1100" dirty="0">
                <a:solidFill>
                  <a:srgbClr val="4C4C4E"/>
                </a:solidFill>
              </a:rPr>
              <a:t>De-medicalization: Not requiring medical “proof” of a disability. An understanding of disability through a social model of disability, where societal barriers are what cause the experience of disability.</a:t>
            </a:r>
          </a:p>
          <a:p>
            <a:pPr marL="285750" indent="-285750">
              <a:buClr>
                <a:schemeClr val="dk1"/>
              </a:buClr>
            </a:pPr>
            <a:r>
              <a:rPr lang="en-US" sz="1100" dirty="0">
                <a:solidFill>
                  <a:srgbClr val="4C4C4E"/>
                </a:solidFill>
              </a:rPr>
              <a:t>Individualization: Each employee with a disability, even the same disability, may have different needs. Every accommodation requires a flexible and individualized approach.</a:t>
            </a:r>
          </a:p>
          <a:p>
            <a:pPr marL="285750" indent="-285750">
              <a:buClr>
                <a:schemeClr val="dk1"/>
              </a:buClr>
            </a:pPr>
            <a:r>
              <a:rPr lang="en-US" sz="1100" dirty="0">
                <a:solidFill>
                  <a:srgbClr val="4C4C4E"/>
                </a:solidFill>
              </a:rPr>
              <a:t>Proactivity: The organization has taken steps to ensure that everyone, no matter their background, language, disability, or personal needs, can feel comfortable in the workspace and productively engage in the services.</a:t>
            </a:r>
          </a:p>
          <a:p>
            <a:pPr marL="285750" indent="-285750">
              <a:buClr>
                <a:schemeClr val="dk1"/>
              </a:buClr>
            </a:pPr>
            <a:r>
              <a:rPr lang="en-US" sz="1100" dirty="0">
                <a:solidFill>
                  <a:srgbClr val="4C4C4E"/>
                </a:solidFill>
              </a:rPr>
              <a:t>Responsiveness: Along with all other approaches in the accommodation process, the practice addresses needs as quickly as possible. </a:t>
            </a:r>
          </a:p>
          <a:p>
            <a:pPr marL="285750" indent="-285750">
              <a:buClr>
                <a:schemeClr val="dk1"/>
              </a:buClr>
            </a:pPr>
            <a:r>
              <a:rPr lang="en-US" sz="1100" dirty="0">
                <a:solidFill>
                  <a:srgbClr val="4C4C4E"/>
                </a:solidFill>
              </a:rPr>
              <a:t>These principles can be integrated at the organizational or team level to help with all accommodations. </a:t>
            </a:r>
          </a:p>
          <a:p>
            <a:pPr marL="285750" indent="-285750">
              <a:buClr>
                <a:schemeClr val="dk1"/>
              </a:buClr>
            </a:pPr>
            <a:endParaRPr lang="en-US" sz="1100" dirty="0">
              <a:solidFill>
                <a:srgbClr val="4C4C4E"/>
              </a:solidFill>
            </a:endParaRPr>
          </a:p>
          <a:p>
            <a:pPr marL="0" indent="0">
              <a:buClr>
                <a:schemeClr val="dk1"/>
              </a:buClr>
              <a:buNone/>
            </a:pPr>
            <a:endParaRPr lang="en-US" sz="1100" dirty="0">
              <a:solidFill>
                <a:srgbClr val="4C4C4E"/>
              </a:solidFill>
            </a:endParaRPr>
          </a:p>
          <a:p>
            <a:pPr marL="0" indent="0">
              <a:buClr>
                <a:schemeClr val="dk1"/>
              </a:buClr>
              <a:buNone/>
            </a:pPr>
            <a:r>
              <a:rPr lang="en-US" sz="1100" b="1" dirty="0">
                <a:solidFill>
                  <a:srgbClr val="4C4C4E"/>
                </a:solidFill>
              </a:rPr>
              <a:t>RESOURCES: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dirty="0">
                <a:solidFill>
                  <a:srgbClr val="4C4C4E"/>
                </a:solidFill>
              </a:rPr>
              <a:t>Canadian Council for Rehabilitation and Work: </a:t>
            </a:r>
            <a:r>
              <a:rPr lang="en-US" sz="1100" u="sng" dirty="0">
                <a:solidFill>
                  <a:schemeClr val="hlink"/>
                </a:solidFill>
                <a:hlinkClick r:id="rId3"/>
              </a:rPr>
              <a:t>https://toolkit.ccrw.org/accommodations/</a:t>
            </a:r>
            <a:r>
              <a:rPr lang="en-US" sz="1100" dirty="0">
                <a:solidFill>
                  <a:srgbClr val="000000"/>
                </a:solidFill>
              </a:rPr>
              <a:t>  </a:t>
            </a:r>
            <a:endParaRPr lang="en-US" sz="600" dirty="0"/>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2" name="Google Shape;882;p65: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buClr>
                <a:schemeClr val="dk1"/>
              </a:buClr>
              <a:buNone/>
            </a:pPr>
            <a:r>
              <a:rPr lang="en-US" sz="1300" dirty="0">
                <a:solidFill>
                  <a:srgbClr val="4C4C4E"/>
                </a:solidFill>
              </a:rPr>
              <a:t>Facilitator: Have the group discuss different accommodations they have seen within their teams and organizations. </a:t>
            </a:r>
          </a:p>
          <a:p>
            <a:pPr marL="0" indent="0">
              <a:buClr>
                <a:schemeClr val="dk1"/>
              </a:buClr>
              <a:buNone/>
            </a:pPr>
            <a:endParaRPr lang="en-US" sz="1300" dirty="0">
              <a:solidFill>
                <a:srgbClr val="4C4C4E"/>
              </a:solidFill>
            </a:endParaRPr>
          </a:p>
          <a:p>
            <a:pPr marL="0" indent="0">
              <a:buClr>
                <a:schemeClr val="dk1"/>
              </a:buClr>
              <a:buNone/>
            </a:pPr>
            <a:r>
              <a:rPr lang="en-US" sz="1300" b="1" dirty="0">
                <a:solidFill>
                  <a:srgbClr val="4C4C4E"/>
                </a:solidFill>
              </a:rPr>
              <a:t>Discussion points can include:</a:t>
            </a:r>
          </a:p>
          <a:p>
            <a:pPr marL="0" indent="0">
              <a:buClr>
                <a:schemeClr val="dk1"/>
              </a:buClr>
              <a:buNone/>
            </a:pPr>
            <a:r>
              <a:rPr lang="en-US" sz="1300" dirty="0">
                <a:solidFill>
                  <a:srgbClr val="4C4C4E"/>
                </a:solidFill>
              </a:rPr>
              <a:t>There are a variety of accommodations (not just purchasing equipment).</a:t>
            </a:r>
          </a:p>
          <a:p>
            <a:pPr marL="0" indent="0">
              <a:buClr>
                <a:schemeClr val="dk1"/>
              </a:buClr>
              <a:buNone/>
            </a:pPr>
            <a:r>
              <a:rPr lang="en-US" sz="1300" dirty="0">
                <a:solidFill>
                  <a:srgbClr val="4C4C4E"/>
                </a:solidFill>
              </a:rPr>
              <a:t>There is a lot of expertise in the room – people are already making accommodations happen. </a:t>
            </a:r>
            <a:endParaRPr lang="en-US" sz="1400" dirty="0">
              <a:solidFill>
                <a:schemeClr val="dk1"/>
              </a:solidFill>
            </a:endParaRPr>
          </a:p>
          <a:p>
            <a:pPr marL="0" indent="0">
              <a:buClr>
                <a:schemeClr val="dk1"/>
              </a:buClr>
              <a:buNone/>
            </a:pPr>
            <a:endParaRPr lang="en-US" sz="1300" dirty="0">
              <a:solidFill>
                <a:srgbClr val="4C4C4E"/>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300" dirty="0">
                <a:solidFill>
                  <a:srgbClr val="4C4C4E"/>
                </a:solidFill>
              </a:rPr>
              <a:t>You’ll see that there are many types of accommodations and solutions spanning technology, transportation, job restructuring, etc. Each solution needs to be considered according to the individual’s needs. </a:t>
            </a:r>
          </a:p>
          <a:p>
            <a:pPr marL="0" indent="0">
              <a:buClr>
                <a:schemeClr val="dk1"/>
              </a:buClr>
              <a:buNone/>
            </a:pPr>
            <a:endParaRPr lang="en-US" sz="1300" dirty="0">
              <a:solidFill>
                <a:srgbClr val="4C4C4E"/>
              </a:solidFill>
            </a:endParaRPr>
          </a:p>
          <a:p>
            <a:pPr marL="0" indent="0">
              <a:buClr>
                <a:schemeClr val="dk1"/>
              </a:buClr>
              <a:buNone/>
            </a:pPr>
            <a:r>
              <a:rPr lang="en-US" sz="1300" b="1" dirty="0">
                <a:solidFill>
                  <a:srgbClr val="4C4C4E"/>
                </a:solidFill>
              </a:rPr>
              <a:t>RESOURCES:</a:t>
            </a:r>
          </a:p>
          <a:p>
            <a:pPr marL="0" indent="0">
              <a:buClr>
                <a:schemeClr val="dk1"/>
              </a:buClr>
              <a:buNone/>
            </a:pPr>
            <a:r>
              <a:rPr lang="en-US" sz="1300" dirty="0">
                <a:solidFill>
                  <a:srgbClr val="4C4C4E"/>
                </a:solidFill>
              </a:rPr>
              <a:t>You can find more accommodation ideas through the Job Accommodation Network (JAN). We suggest searching by accommodation (facilitators can show site and navigate to “By accommodation” tab)</a:t>
            </a:r>
          </a:p>
          <a:p>
            <a:pPr marL="0" indent="0">
              <a:buClr>
                <a:schemeClr val="dk1"/>
              </a:buClr>
              <a:buNone/>
            </a:pPr>
            <a:r>
              <a:rPr lang="en-US" sz="1400" u="sng" dirty="0">
                <a:solidFill>
                  <a:schemeClr val="hlink"/>
                </a:solidFill>
                <a:hlinkClick r:id="rId3"/>
              </a:rPr>
              <a:t>A to Z of Disabilities and Accommodations (askjan.org)</a:t>
            </a:r>
            <a:endParaRPr lang="en-US" sz="1300" dirty="0">
              <a:solidFill>
                <a:srgbClr val="4C4C4E"/>
              </a:solidFill>
            </a:endParaRPr>
          </a:p>
          <a:p>
            <a:pPr marL="0" indent="0">
              <a:buClr>
                <a:schemeClr val="dk1"/>
              </a:buClr>
              <a:buNone/>
            </a:pPr>
            <a:r>
              <a:rPr lang="en-US" sz="1300" dirty="0">
                <a:solidFill>
                  <a:srgbClr val="4C4C4E"/>
                </a:solidFill>
              </a:rPr>
              <a:t>Or https://askjan.org/a-to-z.cfm</a:t>
            </a:r>
          </a:p>
          <a:p>
            <a:pPr marL="0" indent="0">
              <a:buClr>
                <a:schemeClr val="dk1"/>
              </a:buClr>
              <a:buNone/>
            </a:pPr>
            <a:endParaRPr lang="en-US" sz="1300" dirty="0">
              <a:solidFill>
                <a:srgbClr val="4C4C4E"/>
              </a:solidFill>
            </a:endParaRPr>
          </a:p>
          <a:p>
            <a:pPr marL="0" lvl="0" indent="0" algn="l" rtl="0">
              <a:lnSpc>
                <a:spcPct val="100000"/>
              </a:lnSpc>
              <a:spcBef>
                <a:spcPts val="0"/>
              </a:spcBef>
              <a:spcAft>
                <a:spcPts val="0"/>
              </a:spcAft>
              <a:buClr>
                <a:schemeClr val="dk1"/>
              </a:buClr>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28027c037f_0_7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28027c037f_0_7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dirty="0"/>
              <a:t>(Read slide)</a:t>
            </a:r>
          </a:p>
          <a:p>
            <a:pPr marL="0" indent="0">
              <a:buNone/>
            </a:pPr>
            <a:endParaRPr lang="en-US" dirty="0"/>
          </a:p>
          <a:p>
            <a:pPr marL="0" indent="0">
              <a:buNone/>
            </a:pPr>
            <a:r>
              <a:rPr lang="en-US" dirty="0"/>
              <a:t>Adjust the agenda to fit your delivery. You may want to break into two or more sessions or shift breaks based on your group’s needs.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2a569eb0e1_0_63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32a569eb0e1_0_63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Clr>
                <a:schemeClr val="dk1"/>
              </a:buClr>
              <a:buNone/>
            </a:pPr>
            <a:r>
              <a:rPr lang="en-US" b="1" dirty="0"/>
              <a:t>Full speaker notes:</a:t>
            </a:r>
          </a:p>
          <a:p>
            <a:pPr marL="0" indent="0">
              <a:buClr>
                <a:schemeClr val="dk1"/>
              </a:buClr>
              <a:buNone/>
            </a:pPr>
            <a:r>
              <a:rPr lang="en-US" dirty="0"/>
              <a:t>Job coaching and consultations are available throughout Ontario via employment service providers for individuals with disabilities who are connecting or already connected to the workforce, often free-of-charge!</a:t>
            </a:r>
          </a:p>
          <a:p>
            <a:pPr marL="0" indent="0">
              <a:buClr>
                <a:schemeClr val="dk1"/>
              </a:buClr>
              <a:buNone/>
            </a:pPr>
            <a:endParaRPr lang="en-US" dirty="0"/>
          </a:p>
          <a:p>
            <a:pPr marL="0" indent="0">
              <a:buClr>
                <a:schemeClr val="dk1"/>
              </a:buClr>
              <a:buNone/>
            </a:pPr>
            <a:r>
              <a:rPr lang="en-US" dirty="0"/>
              <a:t>Accommodation consultations are often one or two visits or discussions that help identify needs and streamline workplace accommodation and modifications to help an employee best perform in their role.</a:t>
            </a:r>
          </a:p>
          <a:p>
            <a:pPr marL="0" indent="0">
              <a:buClr>
                <a:schemeClr val="dk1"/>
              </a:buClr>
              <a:buNone/>
            </a:pPr>
            <a:endParaRPr lang="en-US" dirty="0"/>
          </a:p>
          <a:p>
            <a:pPr marL="0" indent="0">
              <a:buClr>
                <a:schemeClr val="dk1"/>
              </a:buClr>
              <a:buNone/>
            </a:pPr>
            <a:r>
              <a:rPr lang="en-US" dirty="0"/>
              <a:t>Job coaches work with the job seeker/employee and their team to find the best ways for employees to meet their work goals and ways for the team to be most inclusive. This can occur over multiple days or weeks, lasting until the individual and team are comfortable with the employee in their role. </a:t>
            </a:r>
          </a:p>
          <a:p>
            <a:pPr marL="0" indent="0">
              <a:buClr>
                <a:schemeClr val="dk1"/>
              </a:buClr>
              <a:buNone/>
            </a:pPr>
            <a:endParaRPr lang="en-US" dirty="0"/>
          </a:p>
          <a:p>
            <a:pPr marL="0" indent="0">
              <a:buClr>
                <a:schemeClr val="dk1"/>
              </a:buClr>
              <a:buNone/>
            </a:pPr>
            <a:r>
              <a:rPr lang="en-US" dirty="0"/>
              <a:t>In the upcoming video, we have employment service providers and a healthcare people leader talk about their experiences with the job coaching process. </a:t>
            </a:r>
          </a:p>
          <a:p>
            <a:pPr marL="0" indent="0">
              <a:buNone/>
            </a:pPr>
            <a:endParaRPr lang="en-US" dirty="0"/>
          </a:p>
          <a:p>
            <a:pPr marL="0" indent="0">
              <a:buClr>
                <a:schemeClr val="dk1"/>
              </a:buClr>
              <a:buNone/>
            </a:pPr>
            <a:endParaRPr lang="en-US" b="1" dirty="0"/>
          </a:p>
          <a:p>
            <a:pPr marL="0" indent="0">
              <a:buClr>
                <a:schemeClr val="dk1"/>
              </a:buClr>
              <a:buNone/>
            </a:pPr>
            <a:r>
              <a:rPr lang="en-US" b="1" dirty="0"/>
              <a:t>Point-form speaker notes:</a:t>
            </a:r>
          </a:p>
          <a:p>
            <a:pPr marL="171450" indent="-171450">
              <a:buClr>
                <a:schemeClr val="dk1"/>
              </a:buClr>
            </a:pPr>
            <a:r>
              <a:rPr lang="en-US" dirty="0"/>
              <a:t>Job coaching and consultations are available throughout Ontario. </a:t>
            </a:r>
          </a:p>
          <a:p>
            <a:pPr marL="171450" indent="-171450">
              <a:buClr>
                <a:schemeClr val="dk1"/>
              </a:buClr>
            </a:pPr>
            <a:r>
              <a:rPr lang="en-US" dirty="0"/>
              <a:t>They are provided via employment service providers. </a:t>
            </a:r>
          </a:p>
          <a:p>
            <a:pPr marL="171450" indent="-171450">
              <a:buClr>
                <a:schemeClr val="dk1"/>
              </a:buClr>
            </a:pPr>
            <a:r>
              <a:rPr lang="en-US" dirty="0"/>
              <a:t>They can be provided to job seekers or employees who are already in the workforce.</a:t>
            </a:r>
          </a:p>
          <a:p>
            <a:pPr marL="171450" indent="-171450">
              <a:buClr>
                <a:schemeClr val="dk1"/>
              </a:buClr>
            </a:pPr>
            <a:r>
              <a:rPr lang="en-US" dirty="0"/>
              <a:t>Accommodation consultations often consist of one or two visits or discussions that help identify needs and streamline workplace accommodation and modifications to help an employee best perform in their role.</a:t>
            </a:r>
          </a:p>
          <a:p>
            <a:pPr marL="171450" indent="-171450">
              <a:buClr>
                <a:schemeClr val="dk1"/>
              </a:buClr>
            </a:pPr>
            <a:r>
              <a:rPr lang="en-US" dirty="0"/>
              <a:t>Job coaches work with the job seeker/employee and their team to find the best ways for employees to meet their work goals and ways for the team to be most inclusive. </a:t>
            </a:r>
          </a:p>
          <a:p>
            <a:pPr marL="171450" indent="-171450">
              <a:buClr>
                <a:schemeClr val="dk1"/>
              </a:buClr>
            </a:pPr>
            <a:r>
              <a:rPr lang="en-US" dirty="0"/>
              <a:t>In the upcoming video, we have employment service providers and a healthcare people leader talk about their experiences with the job coaching process.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a:extLst>
            <a:ext uri="{FF2B5EF4-FFF2-40B4-BE49-F238E27FC236}">
              <a16:creationId xmlns:a16="http://schemas.microsoft.com/office/drawing/2014/main" id="{72B6B080-F59F-EE1D-CFEF-EE4F681AF3E6}"/>
            </a:ext>
          </a:extLst>
        </p:cNvPr>
        <p:cNvGrpSpPr/>
        <p:nvPr/>
      </p:nvGrpSpPr>
      <p:grpSpPr>
        <a:xfrm>
          <a:off x="0" y="0"/>
          <a:ext cx="0" cy="0"/>
          <a:chOff x="0" y="0"/>
          <a:chExt cx="0" cy="0"/>
        </a:xfrm>
      </p:grpSpPr>
      <p:sp>
        <p:nvSpPr>
          <p:cNvPr id="669" name="Google Shape;669;g329a68feb33_0_239:notes">
            <a:extLst>
              <a:ext uri="{FF2B5EF4-FFF2-40B4-BE49-F238E27FC236}">
                <a16:creationId xmlns:a16="http://schemas.microsoft.com/office/drawing/2014/main" id="{A82B6D48-BEC7-2949-D583-01A55C494AA6}"/>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g329a68feb33_0_239:notes">
            <a:extLst>
              <a:ext uri="{FF2B5EF4-FFF2-40B4-BE49-F238E27FC236}">
                <a16:creationId xmlns:a16="http://schemas.microsoft.com/office/drawing/2014/main" id="{9937CC5F-E0CC-1007-D66F-835DD1C55727}"/>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indent="0">
              <a:buClr>
                <a:schemeClr val="dk1"/>
              </a:buClr>
              <a:buNone/>
            </a:pPr>
            <a:r>
              <a:rPr lang="en-US" sz="1400" dirty="0"/>
              <a:t>Please turn on captioning </a:t>
            </a:r>
          </a:p>
          <a:p>
            <a:pPr marL="0" indent="0">
              <a:buClr>
                <a:schemeClr val="dk1"/>
              </a:buClr>
              <a:buNone/>
            </a:pPr>
            <a:endParaRPr lang="en-US" sz="1400" dirty="0"/>
          </a:p>
          <a:p>
            <a:pPr marL="0" indent="0">
              <a:buClr>
                <a:schemeClr val="dk1"/>
              </a:buClr>
              <a:buNone/>
            </a:pPr>
            <a:endParaRPr lang="en-US" sz="1400" dirty="0"/>
          </a:p>
          <a:p>
            <a:pPr marL="0" indent="0">
              <a:buClr>
                <a:schemeClr val="dk1"/>
              </a:buClr>
              <a:buNone/>
            </a:pPr>
            <a:r>
              <a:rPr lang="en-US" sz="1400" dirty="0"/>
              <a:t>Transcript:</a:t>
            </a: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Julie Contini, HSN: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My name is Julie Contini, and I'm the human resources, business partner and Project Search business liaison at Health Sciences North in Sudbury, Ontario.</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HSN is the largest local employer and has challenges recruiting and retaining staff.</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We have developed a relationship with a local employment service provider or ESP specializing in disability.</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This has helped us to connect to a previously untapped pool of talent. As we onboard and train our new employees, we have discovered other benefits to the collaboration.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What can an employment agency that specializes in supporting employers and workers with disabilities do for a large Northern hospital?</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Our internal experts, like disability management and occupational health are, of course, involved in supporting employees with disabilities and their managers, and in addition, we have found that accessing our local employment support provider to be very helpful.</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employment agency has specific expertise in communication and learning disabilities as well as physical disabilities and mental health conditions.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Typically, hospitals may be more familiar with physical limitations and restrictions and other similar type accommodations and less familiar with accommodating or modifying work in the areas of learning and communication.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There is job coaching support for new hires and current employees who need individualized training plans and short-term additional trainer time.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A job coach with an employment agency can support an extended duration of training and be involved until the employee is performing the duties and meeting the job expectations consistently, or get involved if you suspect a need for disability-related accommodation.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They can support staff with orientation and with online self-learning packages, for example, a no-scent policy or sick leave policy by adapting the standard training to their learning, style, written visual and presentation, so they understand and are clear on expectations, making the SLPs universally inclusive. An employment agency can also provide disability confidence education to the entire team management and staff for a more inclusive environment.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For example, in the area of communication differences, increasing the understanding of the fact that workers with communication challenges or disabilities are competent, capable workers. And the team may need some specific learnings about clearly stating what you need and what you mean. Perhaps with regards to following direction, using different methods to assist. For example, technology, visuals, charts, pictures, creating equal opportunity, access, and benefits.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In addition, there is accommodation consultation which is based on assessment and discussion specific to an individual and their role in their environment, whether it's new employee or a current employee who declares a disability, the importance of having a consistent and knowledgeable trainer, having someone who is really an expert in learning differences can help someone be successful and meet their job goals.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ESP is also in a position to be able to ask some of the more difficult and health-related questions in an effort to assist that HR is unable to ask.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A good example that we have encountered here at HSN where the ESP was extremely helpful, was when there was a shift time change in a schedule. There was no one-on-one discussion with the staff member, and the changing of the schedule impacted the break times, which was not clear to the employee. This could have impacted the employee's employment. However, with the assistance of the ESP, the changes were clearly communicated, and the employee was able to adjust both work life and home life.</a:t>
            </a:r>
            <a:r>
              <a:rPr lang="en-US" sz="1400" kern="100" dirty="0">
                <a:effectLst/>
                <a:latin typeface="Consolas" panose="020B0609020204030204" pitchFamily="49" charset="0"/>
                <a:ea typeface="Aptos" panose="020B0004020202020204" pitchFamily="34" charset="0"/>
                <a:cs typeface="Times New Roman" panose="02020603050405020304" pitchFamily="18" charset="0"/>
              </a:rPr>
              <a:t> </a:t>
            </a: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team has learned that reaching out to the ESP is beneficial for the success of both the employee and the team as a whole.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Jen Way, March of Dimes Canada: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My name is Jennifer Way and I'm a program manager at March of Dimes, Canada, job coaching individuals with disabilities is a personalized supportive service designed to help people maintain employment. It involves a coach working one-on-one with the individual to address challenges they may face in securing or performing a job.</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role also includes helping the individual understand workplace expectations, teaching necessary skills and support workplace integration. The goal is to build confidence, improve job performance, and ensure long-term success and independence in the workplace.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Job coaches may also work with employers to ensure accommodations are in place and to foster an inclusive environment.</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Here are a few ways you can work with an employment agency. Agencies can provide training that will help your team understand how to support colleagues with various disabilities, such as providing reasonable accommodations and fostering an accessible environment.</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Employment support agencies can help you develop or refine policies that ensure compliance with disability laws like AODA and promote inclusion.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They can advise on how to make reasonable accommodations in the workplace, ensuring employees with disabilities, have equal opportunities to succeed.</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Agencies can assess your workplace environment and suggest physical or technological changes to make it more accessible. If an employee with a disability requires adjustment to their duties or working conditions, the agency can provide recommendations for modification that can help both the employees needs and the organization's goals.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Employment support agencies can assist with creating job descriptions that are inclusive. They can connect you with individuals with disabilities looking for employment, helping your company hire inclusively and tap into a broader talent pool by collaborating with the employment support agency, you can create a more supportive, inclusive, and compliant workplace for employees with disabilities.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Tracey Morrow, Community Living Oakville: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Hello! My name is Tracy Morrow. I'm an employment specialist with Community Living Oakville.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Here are a few ways to connect with your local employment service agencies.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You want to start by researching agencies in your area that provide employment supports for individuals with disabilities. A simple online search for employment service agencies for individuals with disabilities in Ontario should give you several options.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Ontario Disability Employment Network, known as ODEN, is a network of community agencies in Ontario that offer employment services, including for people with disabilities. On the ODEN website, you can search member agencies.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Once you've identified a few agencies, reach out to them directly. Many agencies have websites with contact information such as phone numbers, email addresses, and online forms. You can also inquire about services through social media platforms if they are active.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If you are unsure of which agency to contact, calling a general employment resource </a:t>
            </a:r>
            <a:r>
              <a:rPr lang="en-US" sz="1400" kern="100" dirty="0" err="1">
                <a:effectLst/>
                <a:latin typeface="Courier New" panose="02070309020205020404" pitchFamily="49" charset="0"/>
                <a:ea typeface="Aptos" panose="020B0004020202020204" pitchFamily="34" charset="0"/>
                <a:cs typeface="Times New Roman" panose="02020603050405020304" pitchFamily="18" charset="0"/>
              </a:rPr>
              <a:t>centre</a:t>
            </a: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 in your area, like the local Ontario Works, office or Service Ontario can help you point in the right direction.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Once you've connected with the agency, they will usually walk you through the process of obtaining their services, and you may have the option to schedule, consultation, access, job coaching, or receive help with workplace accommodations or hiring practices.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0" indent="0">
              <a:buClr>
                <a:schemeClr val="dk1"/>
              </a:buClr>
              <a:buNone/>
            </a:pPr>
            <a:endParaRPr lang="en-US" sz="1400" dirty="0"/>
          </a:p>
        </p:txBody>
      </p:sp>
    </p:spTree>
    <p:extLst>
      <p:ext uri="{BB962C8B-B14F-4D97-AF65-F5344CB8AC3E}">
        <p14:creationId xmlns:p14="http://schemas.microsoft.com/office/powerpoint/2010/main" val="20128956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a:extLst>
            <a:ext uri="{FF2B5EF4-FFF2-40B4-BE49-F238E27FC236}">
              <a16:creationId xmlns:a16="http://schemas.microsoft.com/office/drawing/2014/main" id="{C93BADD0-6FF3-B3CA-6A82-B1228901B677}"/>
            </a:ext>
          </a:extLst>
        </p:cNvPr>
        <p:cNvGrpSpPr/>
        <p:nvPr/>
      </p:nvGrpSpPr>
      <p:grpSpPr>
        <a:xfrm>
          <a:off x="0" y="0"/>
          <a:ext cx="0" cy="0"/>
          <a:chOff x="0" y="0"/>
          <a:chExt cx="0" cy="0"/>
        </a:xfrm>
      </p:grpSpPr>
      <p:sp>
        <p:nvSpPr>
          <p:cNvPr id="724" name="Google Shape;724;g329a68feb33_0_139:notes">
            <a:extLst>
              <a:ext uri="{FF2B5EF4-FFF2-40B4-BE49-F238E27FC236}">
                <a16:creationId xmlns:a16="http://schemas.microsoft.com/office/drawing/2014/main" id="{841B992D-41D1-A87B-7B2E-C68AFE13B9C7}"/>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29a68feb33_0_139:notes">
            <a:extLst>
              <a:ext uri="{FF2B5EF4-FFF2-40B4-BE49-F238E27FC236}">
                <a16:creationId xmlns:a16="http://schemas.microsoft.com/office/drawing/2014/main" id="{51B7EE35-0738-F44C-BCFA-4A58678D0A36}"/>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en-US" dirty="0"/>
              <a:t>(read slice)</a:t>
            </a:r>
            <a:endParaRPr dirty="0"/>
          </a:p>
        </p:txBody>
      </p:sp>
    </p:spTree>
    <p:extLst>
      <p:ext uri="{BB962C8B-B14F-4D97-AF65-F5344CB8AC3E}">
        <p14:creationId xmlns:p14="http://schemas.microsoft.com/office/powerpoint/2010/main" val="3729121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32eac53c4fa_0_24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32eac53c4fa_0_24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b="1" dirty="0">
                <a:latin typeface="+mn-lt"/>
              </a:rPr>
              <a:t>Full speaker notes:</a:t>
            </a:r>
          </a:p>
          <a:p>
            <a:pPr marL="0" indent="0">
              <a:buNone/>
            </a:pPr>
            <a:r>
              <a:rPr lang="en-US" dirty="0">
                <a:latin typeface="+mn-lt"/>
              </a:rPr>
              <a:t>We drew from the listed tools for this section. Please find them in the resource list provided.</a:t>
            </a:r>
          </a:p>
          <a:p>
            <a:pPr marL="0" indent="0">
              <a:buNone/>
            </a:pPr>
            <a:endParaRPr lang="en-US" dirty="0">
              <a:latin typeface="+mn-lt"/>
            </a:endParaRPr>
          </a:p>
          <a:p>
            <a:pPr marL="0" indent="0">
              <a:buNone/>
            </a:pPr>
            <a:endParaRPr lang="en-US" dirty="0">
              <a:latin typeface="+mn-lt"/>
            </a:endParaRPr>
          </a:p>
          <a:p>
            <a:pPr marL="0" indent="0">
              <a:buNone/>
            </a:pPr>
            <a:r>
              <a:rPr lang="en-US" b="1" dirty="0">
                <a:latin typeface="+mn-lt"/>
              </a:rPr>
              <a:t>Resources: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latin typeface="+mn-lt"/>
              </a:rPr>
              <a:t>Canadian Association for Supported Employment. (2020). CASE HR Toolkit. https://www.supportedemployment.ca/hrtoolkit/job-descriptions/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dirty="0">
              <a:solidFill>
                <a:srgbClr val="3D3C3C"/>
              </a:solidFill>
              <a:effectLst/>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dirty="0">
                <a:solidFill>
                  <a:srgbClr val="3D3C3C"/>
                </a:solidFill>
                <a:effectLst/>
                <a:latin typeface="+mn-lt"/>
              </a:rPr>
              <a:t>Community Business Development Corporation (CBDC) Restigouche. (2023). Hire for Talend Employer Toolkit. </a:t>
            </a:r>
            <a:r>
              <a:rPr lang="en-US" sz="1100" dirty="0">
                <a:latin typeface="+mn-lt"/>
                <a:hlinkClick r:id="rId3"/>
              </a:rPr>
              <a:t>https://hirefortalent.ca/toolkit/hiring/item/6-1-hiring-intentions-and-best-practices</a:t>
            </a:r>
            <a:r>
              <a:rPr lang="en-US" sz="1100" dirty="0">
                <a:latin typeface="+mn-lt"/>
              </a:rPr>
              <a:t> </a:t>
            </a:r>
            <a:endParaRPr lang="en-US" sz="1100" b="1" dirty="0">
              <a:latin typeface="+mn-lt"/>
            </a:endParaRPr>
          </a:p>
          <a:p>
            <a:pPr marL="0" inden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Accessibility for Ontarians with Disabilities Act (AODA) </a:t>
            </a:r>
            <a:r>
              <a:rPr lang="en" u="sng" dirty="0">
                <a:solidFill>
                  <a:schemeClr val="hlink"/>
                </a:solidFill>
                <a:hlinkClick r:id="rId4"/>
              </a:rPr>
              <a:t>https://aoda.ca/disclosure-of-disability-in-the-workplace/</a:t>
            </a:r>
            <a:r>
              <a:rPr lang="en" dirty="0"/>
              <a:t> </a:t>
            </a:r>
          </a:p>
          <a:p>
            <a:pPr marL="0" indent="0">
              <a:buNone/>
            </a:pPr>
            <a:endParaRPr lang="en-US" dirty="0">
              <a:latin typeface="+mn-lt"/>
            </a:endParaRPr>
          </a:p>
          <a:p>
            <a:pPr marL="0" indent="0">
              <a:buNone/>
            </a:pPr>
            <a:r>
              <a:rPr lang="en-US" dirty="0">
                <a:latin typeface="+mn-lt"/>
              </a:rPr>
              <a:t>Canadian Council on Rehabilitation and Work (CCRW). (2024). Disability Confidence Toolkit. </a:t>
            </a:r>
            <a:r>
              <a:rPr lang="en-CA" sz="1800" u="sng"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5"/>
              </a:rPr>
              <a:t>https://toolkit.ccrw.org</a:t>
            </a:r>
            <a:r>
              <a:rPr lang="en-CA" sz="1800" u="sng"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dirty="0">
              <a:latin typeface="+mn-lt"/>
            </a:endParaRPr>
          </a:p>
          <a:p>
            <a:pPr marL="0" lvl="0" indent="0" algn="l" rtl="0">
              <a:spcBef>
                <a:spcPts val="0"/>
              </a:spcBef>
              <a:spcAft>
                <a:spcPts val="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2e4075aa84_0_7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32e4075aa84_0_74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 b="1" dirty="0"/>
              <a:t>Full speaker notes:</a:t>
            </a:r>
          </a:p>
          <a:p>
            <a:pPr marL="0" indent="0">
              <a:lnSpc>
                <a:spcPct val="90000"/>
              </a:lnSpc>
              <a:spcBef>
                <a:spcPts val="793"/>
              </a:spcBef>
              <a:buClr>
                <a:schemeClr val="dk1"/>
              </a:buClr>
              <a:buNone/>
            </a:pPr>
            <a:r>
              <a:rPr lang="en-US" sz="1100" dirty="0">
                <a:solidFill>
                  <a:srgbClr val="4C4C4E"/>
                </a:solidFill>
              </a:rPr>
              <a:t>We will now move on to focus on retention. </a:t>
            </a:r>
          </a:p>
          <a:p>
            <a:pPr marL="0" indent="0">
              <a:lnSpc>
                <a:spcPct val="90000"/>
              </a:lnSpc>
              <a:spcBef>
                <a:spcPts val="793"/>
              </a:spcBef>
              <a:buClr>
                <a:schemeClr val="dk1"/>
              </a:buClr>
              <a:buNone/>
            </a:pPr>
            <a:endParaRPr lang="en-US" sz="1100" dirty="0">
              <a:solidFill>
                <a:srgbClr val="4C4C4E"/>
              </a:solidFill>
            </a:endParaRPr>
          </a:p>
          <a:p>
            <a:pPr marL="0" marR="0" lvl="0" indent="0" algn="l" defTabSz="914400" rtl="0" eaLnBrk="1" fontAlgn="auto" latinLnBrk="0" hangingPunct="1">
              <a:lnSpc>
                <a:spcPct val="90000"/>
              </a:lnSpc>
              <a:spcBef>
                <a:spcPts val="793"/>
              </a:spcBef>
              <a:spcAft>
                <a:spcPts val="0"/>
              </a:spcAft>
              <a:buClr>
                <a:schemeClr val="dk1"/>
              </a:buClr>
              <a:buSzPts val="1100"/>
              <a:buFont typeface="Arial"/>
              <a:buNone/>
              <a:tabLst/>
              <a:defRPr/>
            </a:pPr>
            <a:r>
              <a:rPr lang="en-US" dirty="0"/>
              <a:t>Retention is how we keep our trained employees productive, engaged, and satisfied in their roles.</a:t>
            </a:r>
            <a:r>
              <a:rPr lang="en-US" sz="1100" dirty="0">
                <a:solidFill>
                  <a:srgbClr val="4C4C4E"/>
                </a:solidFill>
              </a:rPr>
              <a:t> It is an ongoing process that supports employees to grow their skills, enhance performance, and move into desired roles. </a:t>
            </a:r>
          </a:p>
          <a:p>
            <a:pPr marL="0" indent="0">
              <a:lnSpc>
                <a:spcPct val="90000"/>
              </a:lnSpc>
              <a:spcBef>
                <a:spcPts val="793"/>
              </a:spcBef>
              <a:buClr>
                <a:schemeClr val="dk1"/>
              </a:buClr>
              <a:buNone/>
            </a:pPr>
            <a:endParaRPr lang="en-US" sz="1100" dirty="0">
              <a:solidFill>
                <a:srgbClr val="4C4C4E"/>
              </a:solidFill>
            </a:endParaRPr>
          </a:p>
          <a:p>
            <a:pPr marL="0" indent="0">
              <a:lnSpc>
                <a:spcPct val="90000"/>
              </a:lnSpc>
              <a:spcBef>
                <a:spcPts val="793"/>
              </a:spcBef>
              <a:buClr>
                <a:schemeClr val="dk1"/>
              </a:buClr>
              <a:buNone/>
            </a:pPr>
            <a:r>
              <a:rPr lang="en-US" sz="1100" dirty="0">
                <a:solidFill>
                  <a:srgbClr val="4C4C4E"/>
                </a:solidFill>
              </a:rPr>
              <a:t>Retention has many contributing factors. We will focus on three: Performance management, Career training and advancement, and Disability-inclusive employment strategies (the latter in slightly less detail).</a:t>
            </a:r>
          </a:p>
          <a:p>
            <a:pPr marL="0" indent="0">
              <a:lnSpc>
                <a:spcPct val="90000"/>
              </a:lnSpc>
              <a:spcBef>
                <a:spcPts val="793"/>
              </a:spcBef>
              <a:buClr>
                <a:schemeClr val="dk1"/>
              </a:buClr>
              <a:buNone/>
            </a:pPr>
            <a:endParaRPr lang="en-US" sz="1100" dirty="0">
              <a:solidFill>
                <a:srgbClr val="4C4C4E"/>
              </a:solidFill>
            </a:endParaRPr>
          </a:p>
          <a:p>
            <a:pPr marL="0" indent="0">
              <a:lnSpc>
                <a:spcPct val="90000"/>
              </a:lnSpc>
              <a:spcBef>
                <a:spcPts val="793"/>
              </a:spcBef>
              <a:buClr>
                <a:schemeClr val="dk1"/>
              </a:buClr>
              <a:buNone/>
            </a:pPr>
            <a:r>
              <a:rPr lang="en-US" sz="1100" b="1" dirty="0">
                <a:solidFill>
                  <a:srgbClr val="4C4C4E"/>
                </a:solidFill>
              </a:rPr>
              <a:t>Point-form speaker notes:</a:t>
            </a:r>
          </a:p>
          <a:p>
            <a:pPr marL="171450" indent="-171450">
              <a:lnSpc>
                <a:spcPct val="90000"/>
              </a:lnSpc>
              <a:spcBef>
                <a:spcPts val="793"/>
              </a:spcBef>
              <a:buClr>
                <a:schemeClr val="dk1"/>
              </a:buClr>
            </a:pPr>
            <a:r>
              <a:rPr lang="en-US" sz="1100" dirty="0">
                <a:solidFill>
                  <a:srgbClr val="4C4C4E"/>
                </a:solidFill>
              </a:rPr>
              <a:t>The next focus is on retention. </a:t>
            </a:r>
          </a:p>
          <a:p>
            <a:pPr marL="171450" indent="-171450">
              <a:lnSpc>
                <a:spcPct val="90000"/>
              </a:lnSpc>
              <a:spcBef>
                <a:spcPts val="793"/>
              </a:spcBef>
              <a:buClr>
                <a:schemeClr val="dk1"/>
              </a:buClr>
            </a:pPr>
            <a:r>
              <a:rPr lang="en-US" sz="1100" dirty="0">
                <a:solidFill>
                  <a:srgbClr val="4C4C4E"/>
                </a:solidFill>
              </a:rPr>
              <a:t>Retention is how we keep our trained employees productive, engaged, and satisfied in their roles. </a:t>
            </a:r>
          </a:p>
          <a:p>
            <a:pPr marL="171450" indent="-171450">
              <a:lnSpc>
                <a:spcPct val="90000"/>
              </a:lnSpc>
              <a:spcBef>
                <a:spcPts val="793"/>
              </a:spcBef>
              <a:buClr>
                <a:schemeClr val="dk1"/>
              </a:buClr>
            </a:pPr>
            <a:r>
              <a:rPr lang="en-US" sz="1100" dirty="0">
                <a:solidFill>
                  <a:srgbClr val="4C4C4E"/>
                </a:solidFill>
              </a:rPr>
              <a:t>It is an ongoing process that supports employees to grow skills, enhance performance, and move into desired roles. </a:t>
            </a:r>
          </a:p>
          <a:p>
            <a:pPr marL="171450" indent="-171450">
              <a:lnSpc>
                <a:spcPct val="90000"/>
              </a:lnSpc>
              <a:spcBef>
                <a:spcPts val="793"/>
              </a:spcBef>
              <a:buClr>
                <a:schemeClr val="dk1"/>
              </a:buClr>
            </a:pPr>
            <a:r>
              <a:rPr lang="en-US" sz="1100" dirty="0">
                <a:solidFill>
                  <a:srgbClr val="4C4C4E"/>
                </a:solidFill>
              </a:rPr>
              <a:t>We will focus on three contributing areas: </a:t>
            </a:r>
          </a:p>
          <a:p>
            <a:pPr marL="628650" lvl="1" indent="-171450">
              <a:lnSpc>
                <a:spcPct val="90000"/>
              </a:lnSpc>
              <a:spcBef>
                <a:spcPts val="793"/>
              </a:spcBef>
              <a:buClr>
                <a:schemeClr val="dk1"/>
              </a:buClr>
            </a:pPr>
            <a:r>
              <a:rPr lang="en-US" sz="1100" dirty="0">
                <a:solidFill>
                  <a:srgbClr val="4C4C4E"/>
                </a:solidFill>
              </a:rPr>
              <a:t>Performance management</a:t>
            </a:r>
          </a:p>
          <a:p>
            <a:pPr marL="628650" lvl="1" indent="-171450">
              <a:lnSpc>
                <a:spcPct val="90000"/>
              </a:lnSpc>
              <a:spcBef>
                <a:spcPts val="793"/>
              </a:spcBef>
              <a:buClr>
                <a:schemeClr val="dk1"/>
              </a:buClr>
            </a:pPr>
            <a:r>
              <a:rPr lang="en-US" sz="1100" dirty="0">
                <a:solidFill>
                  <a:srgbClr val="4C4C4E"/>
                </a:solidFill>
              </a:rPr>
              <a:t>Career training and advancement </a:t>
            </a:r>
          </a:p>
          <a:p>
            <a:pPr marL="628650" lvl="1" indent="-171450">
              <a:lnSpc>
                <a:spcPct val="90000"/>
              </a:lnSpc>
              <a:spcBef>
                <a:spcPts val="793"/>
              </a:spcBef>
              <a:buClr>
                <a:schemeClr val="dk1"/>
              </a:buClr>
            </a:pPr>
            <a:r>
              <a:rPr lang="en-US" sz="1100" dirty="0">
                <a:solidFill>
                  <a:srgbClr val="4C4C4E"/>
                </a:solidFill>
              </a:rPr>
              <a:t>Disability-inclusive employment strategies</a:t>
            </a: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32a569eb0e1_0_27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32a569eb0e1_0_27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spcBef>
                <a:spcPts val="793"/>
              </a:spcBef>
              <a:buNone/>
            </a:pPr>
            <a:r>
              <a:rPr lang="en-US" sz="1500" b="1" dirty="0">
                <a:solidFill>
                  <a:schemeClr val="dk1"/>
                </a:solidFill>
              </a:rPr>
              <a:t>Full speaker notes:</a:t>
            </a:r>
          </a:p>
          <a:p>
            <a:pPr marL="0" indent="0">
              <a:spcBef>
                <a:spcPts val="793"/>
              </a:spcBef>
              <a:buNone/>
            </a:pPr>
            <a:r>
              <a:rPr lang="en-US" sz="1500" dirty="0">
                <a:solidFill>
                  <a:schemeClr val="dk1"/>
                </a:solidFill>
              </a:rPr>
              <a:t>Employee retention is important to all businesses because it is expensive to recruit and onboard/orient new employees. In healthcare, it’s particularly important because full competence in the practice setting/organization takes time to develop. Competent and engaged staff are vital to quality and safety.</a:t>
            </a:r>
          </a:p>
          <a:p>
            <a:pPr marL="0" indent="0">
              <a:spcBef>
                <a:spcPts val="793"/>
              </a:spcBef>
              <a:buNone/>
            </a:pPr>
            <a:endParaRPr lang="en-US" sz="1500" dirty="0">
              <a:solidFill>
                <a:srgbClr val="4C4C4E"/>
              </a:solidFill>
            </a:endParaRPr>
          </a:p>
          <a:p>
            <a:pPr marL="0" indent="0">
              <a:spcBef>
                <a:spcPts val="793"/>
              </a:spcBef>
              <a:buNone/>
            </a:pPr>
            <a:r>
              <a:rPr lang="en-US" sz="1500" dirty="0">
                <a:solidFill>
                  <a:srgbClr val="4C4C4E"/>
                </a:solidFill>
              </a:rPr>
              <a:t>Overall, a positive workplace culture is a foundation for retention. All employees want to feel connected to others, respected, and that they are using their talents to contribute to the organization’s mission/goals.</a:t>
            </a:r>
          </a:p>
          <a:p>
            <a:pPr marL="0" indent="0">
              <a:buNone/>
            </a:pPr>
            <a:endParaRPr lang="en-US" sz="1600" dirty="0"/>
          </a:p>
          <a:p>
            <a:pPr marL="0" indent="0">
              <a:spcBef>
                <a:spcPts val="793"/>
              </a:spcBef>
              <a:buNone/>
            </a:pPr>
            <a:r>
              <a:rPr lang="en-US" sz="1100" b="1" dirty="0">
                <a:solidFill>
                  <a:schemeClr val="dk1"/>
                </a:solidFill>
              </a:rPr>
              <a:t>Point-form speaker notes:</a:t>
            </a:r>
          </a:p>
          <a:p>
            <a:pPr marL="171450" indent="-171450">
              <a:spcBef>
                <a:spcPts val="793"/>
              </a:spcBef>
            </a:pPr>
            <a:r>
              <a:rPr lang="en-US" sz="1100" dirty="0">
                <a:solidFill>
                  <a:schemeClr val="dk1"/>
                </a:solidFill>
              </a:rPr>
              <a:t>It is expensive to recruit and onboard/orient new employees. </a:t>
            </a:r>
          </a:p>
          <a:p>
            <a:pPr marL="171450" indent="-171450">
              <a:spcBef>
                <a:spcPts val="793"/>
              </a:spcBef>
            </a:pPr>
            <a:r>
              <a:rPr lang="en-US" sz="1100" dirty="0">
                <a:solidFill>
                  <a:schemeClr val="dk1"/>
                </a:solidFill>
              </a:rPr>
              <a:t>In healthcare, full competence in the practice setting/organization takes time to develop. </a:t>
            </a:r>
          </a:p>
          <a:p>
            <a:pPr marL="171450" indent="-171450">
              <a:spcBef>
                <a:spcPts val="793"/>
              </a:spcBef>
            </a:pPr>
            <a:r>
              <a:rPr lang="en-US" sz="1100" dirty="0">
                <a:solidFill>
                  <a:schemeClr val="dk1"/>
                </a:solidFill>
              </a:rPr>
              <a:t>Competent and engaged staff are vital to quality and safety.</a:t>
            </a:r>
          </a:p>
          <a:p>
            <a:pPr marL="171450" indent="-171450">
              <a:spcBef>
                <a:spcPts val="793"/>
              </a:spcBef>
            </a:pPr>
            <a:r>
              <a:rPr lang="en-US" sz="1100" dirty="0">
                <a:solidFill>
                  <a:srgbClr val="4C4C4E"/>
                </a:solidFill>
              </a:rPr>
              <a:t>A positive workplace culture is a foundation for retention. </a:t>
            </a:r>
          </a:p>
          <a:p>
            <a:pPr marL="171450" indent="-171450">
              <a:spcBef>
                <a:spcPts val="793"/>
              </a:spcBef>
            </a:pPr>
            <a:r>
              <a:rPr lang="en-US" sz="1100" dirty="0">
                <a:solidFill>
                  <a:srgbClr val="4C4C4E"/>
                </a:solidFill>
              </a:rPr>
              <a:t>All employees want to feel connected to others, respected, and that they are using their talents to contribute to the organization’s mission/goals.</a:t>
            </a:r>
          </a:p>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2a569eb0e1_0_28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2a569eb0e1_0_286: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spcBef>
                <a:spcPts val="793"/>
              </a:spcBef>
              <a:buNone/>
            </a:pPr>
            <a:r>
              <a:rPr lang="en-US" sz="1500" b="1" dirty="0">
                <a:solidFill>
                  <a:schemeClr val="dk1"/>
                </a:solidFill>
                <a:latin typeface="+mj-lt"/>
              </a:rPr>
              <a:t>Full speaker notes:</a:t>
            </a:r>
          </a:p>
          <a:p>
            <a:pPr marL="0" indent="0">
              <a:spcBef>
                <a:spcPts val="793"/>
              </a:spcBef>
              <a:buNone/>
            </a:pPr>
            <a:r>
              <a:rPr lang="en-US" sz="1500" dirty="0">
                <a:solidFill>
                  <a:srgbClr val="4C4C4E"/>
                </a:solidFill>
                <a:latin typeface="+mj-lt"/>
              </a:rPr>
              <a:t>An organization’s </a:t>
            </a:r>
            <a:r>
              <a:rPr lang="en-US" sz="1600" b="0" dirty="0">
                <a:solidFill>
                  <a:srgbClr val="FFC000"/>
                </a:solidFill>
                <a:latin typeface="+mj-lt"/>
                <a:sym typeface="Wingdings" panose="05000000000000000000" pitchFamily="2" charset="2"/>
              </a:rPr>
              <a:t></a:t>
            </a:r>
            <a:r>
              <a:rPr lang="en-US" sz="1600" b="0" dirty="0">
                <a:solidFill>
                  <a:schemeClr val="lt1"/>
                </a:solidFill>
                <a:latin typeface="+mj-lt"/>
              </a:rPr>
              <a:t>[USE ORGANIZATIONAL LANGUAGE FOR HUMAN RESOURCES / PEOPLE &amp; CULTURE]</a:t>
            </a:r>
            <a:r>
              <a:rPr lang="en-US" sz="1500" dirty="0">
                <a:solidFill>
                  <a:srgbClr val="4C4C4E"/>
                </a:solidFill>
                <a:latin typeface="+mj-lt"/>
              </a:rPr>
              <a:t> and retention strategy typically has many elements, such as communications, engagement, wellness, and total rewards. In this section, we will focus on performance management and career development because there are some common disability misconceptions to clear up. We’ll also briefly touch on a diversity and inclusion strategy.</a:t>
            </a:r>
          </a:p>
          <a:p>
            <a:pPr marL="0" indent="0">
              <a:buNone/>
            </a:pPr>
            <a:endParaRPr lang="en-US" dirty="0">
              <a:latin typeface="+mj-lt"/>
            </a:endParaRPr>
          </a:p>
          <a:p>
            <a:pPr marL="0" indent="0">
              <a:buNone/>
            </a:pPr>
            <a:endParaRPr lang="en-US" dirty="0">
              <a:latin typeface="+mj-lt"/>
            </a:endParaRPr>
          </a:p>
          <a:p>
            <a:pPr marL="0" indent="0">
              <a:spcBef>
                <a:spcPts val="793"/>
              </a:spcBef>
              <a:buNone/>
            </a:pPr>
            <a:r>
              <a:rPr lang="en-US" sz="1100" b="1" dirty="0">
                <a:solidFill>
                  <a:schemeClr val="dk1"/>
                </a:solidFill>
                <a:latin typeface="+mj-lt"/>
              </a:rPr>
              <a:t>Point-form speaker notes:</a:t>
            </a:r>
          </a:p>
          <a:p>
            <a:pPr marL="171450" indent="-171450">
              <a:spcBef>
                <a:spcPts val="793"/>
              </a:spcBef>
            </a:pPr>
            <a:r>
              <a:rPr lang="en-US" sz="1100" dirty="0">
                <a:solidFill>
                  <a:srgbClr val="4C4C4E"/>
                </a:solidFill>
                <a:latin typeface="+mj-lt"/>
              </a:rPr>
              <a:t>Our </a:t>
            </a:r>
            <a:r>
              <a:rPr lang="en-US" sz="1100" b="0" dirty="0">
                <a:solidFill>
                  <a:srgbClr val="FFC000"/>
                </a:solidFill>
                <a:latin typeface="+mj-lt"/>
                <a:sym typeface="Wingdings" panose="05000000000000000000" pitchFamily="2" charset="2"/>
              </a:rPr>
              <a:t></a:t>
            </a:r>
            <a:r>
              <a:rPr lang="en-US" sz="1100" b="0" dirty="0">
                <a:solidFill>
                  <a:schemeClr val="lt1"/>
                </a:solidFill>
                <a:latin typeface="+mj-lt"/>
              </a:rPr>
              <a:t>[USE ORGANIZATIONAL LANGUAGE FOR HUMAN RESOURCES / PEOPLE &amp; CULTURE]</a:t>
            </a:r>
            <a:r>
              <a:rPr lang="en-US" sz="1100" dirty="0">
                <a:solidFill>
                  <a:srgbClr val="4C4C4E"/>
                </a:solidFill>
                <a:latin typeface="+mj-lt"/>
              </a:rPr>
              <a:t> and retention strategy includes many elements </a:t>
            </a:r>
          </a:p>
          <a:p>
            <a:pPr marL="171450" indent="-171450">
              <a:spcBef>
                <a:spcPts val="793"/>
              </a:spcBef>
            </a:pPr>
            <a:r>
              <a:rPr lang="en-US" sz="1100" dirty="0">
                <a:solidFill>
                  <a:srgbClr val="4C4C4E"/>
                </a:solidFill>
                <a:latin typeface="+mj-lt"/>
              </a:rPr>
              <a:t>In this section we focus on </a:t>
            </a:r>
          </a:p>
          <a:p>
            <a:pPr marL="628650" lvl="1" indent="-171450">
              <a:spcBef>
                <a:spcPts val="793"/>
              </a:spcBef>
            </a:pPr>
            <a:r>
              <a:rPr lang="en-US" sz="1100" dirty="0">
                <a:solidFill>
                  <a:srgbClr val="4C4C4E"/>
                </a:solidFill>
                <a:latin typeface="+mj-lt"/>
              </a:rPr>
              <a:t>Performance management</a:t>
            </a:r>
          </a:p>
          <a:p>
            <a:pPr marL="628650" lvl="1" indent="-171450">
              <a:spcBef>
                <a:spcPts val="793"/>
              </a:spcBef>
            </a:pPr>
            <a:r>
              <a:rPr lang="en-US" sz="1100" dirty="0">
                <a:solidFill>
                  <a:srgbClr val="4C4C4E"/>
                </a:solidFill>
                <a:latin typeface="+mj-lt"/>
              </a:rPr>
              <a:t>Career development </a:t>
            </a:r>
          </a:p>
          <a:p>
            <a:pPr marL="628650" lvl="1" indent="-171450">
              <a:spcBef>
                <a:spcPts val="793"/>
              </a:spcBef>
            </a:pPr>
            <a:r>
              <a:rPr lang="en-US" sz="1100" dirty="0">
                <a:solidFill>
                  <a:srgbClr val="4C4C4E"/>
                </a:solidFill>
                <a:latin typeface="+mj-lt"/>
              </a:rPr>
              <a:t>Diversity and inclusion strategy</a:t>
            </a: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2a569eb0e1_0_34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32a569eb0e1_0_34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793"/>
              </a:spcBef>
              <a:spcAft>
                <a:spcPts val="0"/>
              </a:spcAft>
              <a:buClr>
                <a:schemeClr val="dk1"/>
              </a:buClr>
              <a:buSzPts val="1100"/>
              <a:buFont typeface="Arial"/>
              <a:buNone/>
              <a:tabLst/>
              <a:defRPr/>
            </a:pPr>
            <a:r>
              <a:rPr lang="en-US" sz="1100" b="1" dirty="0"/>
              <a:t>Full speaker notes:</a:t>
            </a:r>
          </a:p>
          <a:p>
            <a:pPr marL="0" indent="0">
              <a:spcBef>
                <a:spcPts val="793"/>
              </a:spcBef>
              <a:buClr>
                <a:schemeClr val="dk1"/>
              </a:buClr>
              <a:buNone/>
            </a:pPr>
            <a:r>
              <a:rPr lang="en-US" sz="1100" dirty="0">
                <a:solidFill>
                  <a:schemeClr val="dk1"/>
                </a:solidFill>
              </a:rPr>
              <a:t>All employees benefit from clearly communicated expectations and feedback. Workers with disabilities want the same, and if leaders soften or avoid giving performance feedback, we are not being equitable and inclusive. In fact, for employees with disabilities that affect communication (such as autism, learning disability, intellectual disability), regular direct feedback may be a vital accommodation that enables learning the job and maintaining employment.</a:t>
            </a:r>
          </a:p>
          <a:p>
            <a:pPr marL="0" indent="0">
              <a:spcBef>
                <a:spcPts val="793"/>
              </a:spcBef>
              <a:buClr>
                <a:schemeClr val="dk1"/>
              </a:buClr>
              <a:buNone/>
            </a:pPr>
            <a:r>
              <a:rPr lang="en-US" sz="1100" dirty="0">
                <a:solidFill>
                  <a:schemeClr val="dk1"/>
                </a:solidFill>
              </a:rPr>
              <a:t>Many or most employees value opportunities to learn and grow their contributions at work. This is no different for employees with disabilities. </a:t>
            </a:r>
          </a:p>
          <a:p>
            <a:pPr marL="0" indent="0">
              <a:spcBef>
                <a:spcPts val="1269"/>
              </a:spcBef>
              <a:buClr>
                <a:schemeClr val="dk1"/>
              </a:buClr>
              <a:buNone/>
            </a:pPr>
            <a:endParaRPr lang="en-US" sz="1100" dirty="0">
              <a:solidFill>
                <a:srgbClr val="4C4C4E"/>
              </a:solidFill>
            </a:endParaRPr>
          </a:p>
          <a:p>
            <a:pPr marL="0" indent="0">
              <a:spcBef>
                <a:spcPts val="1269"/>
              </a:spcBef>
              <a:buClr>
                <a:schemeClr val="dk1"/>
              </a:buClr>
              <a:buNone/>
            </a:pPr>
            <a:r>
              <a:rPr lang="en-US" sz="1100" dirty="0">
                <a:solidFill>
                  <a:schemeClr val="dk1"/>
                </a:solidFill>
              </a:rPr>
              <a:t>Managers often cite lack of knowledge of how to manage performance concerns when the employee has or may have a disability. Some leaders have questions about how to promote success if there are changes in the tasks or role of an employee with a disability.</a:t>
            </a:r>
          </a:p>
          <a:p>
            <a:pPr marL="0" indent="0">
              <a:spcBef>
                <a:spcPts val="1269"/>
              </a:spcBef>
              <a:spcAft>
                <a:spcPts val="1269"/>
              </a:spcAft>
              <a:buClr>
                <a:schemeClr val="dk1"/>
              </a:buClr>
              <a:buNone/>
            </a:pPr>
            <a:endParaRPr lang="en-US" sz="1100" dirty="0">
              <a:solidFill>
                <a:srgbClr val="4C4C4E"/>
              </a:solidFill>
            </a:endParaRPr>
          </a:p>
          <a:p>
            <a:pPr marL="0" indent="0">
              <a:spcBef>
                <a:spcPts val="1269"/>
              </a:spcBef>
              <a:spcAft>
                <a:spcPts val="1269"/>
              </a:spcAft>
              <a:buClr>
                <a:schemeClr val="dk1"/>
              </a:buClr>
              <a:buNone/>
            </a:pPr>
            <a:r>
              <a:rPr lang="en-US" sz="1100" b="1" dirty="0">
                <a:solidFill>
                  <a:srgbClr val="4C4C4E"/>
                </a:solidFill>
              </a:rPr>
              <a:t>Point-form speaker notes:</a:t>
            </a:r>
            <a:endParaRPr lang="en-US" sz="1100" b="0" dirty="0">
              <a:solidFill>
                <a:srgbClr val="4C4C4E"/>
              </a:solidFill>
            </a:endParaRPr>
          </a:p>
          <a:p>
            <a:pPr marL="171450" indent="-171450">
              <a:spcBef>
                <a:spcPts val="1269"/>
              </a:spcBef>
              <a:spcAft>
                <a:spcPts val="1269"/>
              </a:spcAft>
              <a:buClr>
                <a:schemeClr val="dk1"/>
              </a:buClr>
            </a:pPr>
            <a:r>
              <a:rPr lang="en-US" sz="1100" b="0" dirty="0"/>
              <a:t>Employees with disabilities:</a:t>
            </a:r>
          </a:p>
          <a:p>
            <a:pPr marL="628650" lvl="1" indent="-171450">
              <a:spcBef>
                <a:spcPts val="1269"/>
              </a:spcBef>
              <a:spcAft>
                <a:spcPts val="1269"/>
              </a:spcAft>
              <a:buClr>
                <a:schemeClr val="dk1"/>
              </a:buClr>
            </a:pPr>
            <a:r>
              <a:rPr lang="en-US" sz="1100" dirty="0">
                <a:solidFill>
                  <a:srgbClr val="4C4C4E"/>
                </a:solidFill>
              </a:rPr>
              <a:t>Benefit from clearly communicated expectations and feedback.</a:t>
            </a:r>
          </a:p>
          <a:p>
            <a:pPr marL="628650" lvl="1" indent="-171450">
              <a:spcBef>
                <a:spcPts val="1269"/>
              </a:spcBef>
              <a:spcAft>
                <a:spcPts val="1269"/>
              </a:spcAft>
              <a:buClr>
                <a:schemeClr val="dk1"/>
              </a:buClr>
            </a:pPr>
            <a:r>
              <a:rPr lang="en-US" sz="1100" dirty="0">
                <a:solidFill>
                  <a:srgbClr val="4C4C4E"/>
                </a:solidFill>
              </a:rPr>
              <a:t>For employees with disabilities that affect communication (such as autism, learning disability, intellectual disability), regular direct feedback may be a vital accommodation that enables learning the job and maintaining employment.</a:t>
            </a:r>
          </a:p>
          <a:p>
            <a:pPr marL="628650" lvl="1" indent="-171450">
              <a:spcBef>
                <a:spcPts val="1269"/>
              </a:spcBef>
              <a:spcAft>
                <a:spcPts val="1269"/>
              </a:spcAft>
              <a:buClr>
                <a:schemeClr val="dk1"/>
              </a:buClr>
            </a:pPr>
            <a:r>
              <a:rPr lang="en-US" sz="1100" dirty="0">
                <a:solidFill>
                  <a:srgbClr val="4C4C4E"/>
                </a:solidFill>
              </a:rPr>
              <a:t>Value opportunities to learn and grow their contributions at work.</a:t>
            </a:r>
          </a:p>
          <a:p>
            <a:pPr marL="171450" indent="-171450">
              <a:spcBef>
                <a:spcPts val="1269"/>
              </a:spcBef>
              <a:spcAft>
                <a:spcPts val="1269"/>
              </a:spcAft>
              <a:buClr>
                <a:schemeClr val="dk1"/>
              </a:buClr>
            </a:pPr>
            <a:r>
              <a:rPr lang="en-US" sz="1100" b="0" dirty="0"/>
              <a:t>Healthcare people leaders:</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en-US" sz="1100" dirty="0">
                <a:solidFill>
                  <a:srgbClr val="4C4C4E"/>
                </a:solidFill>
              </a:rPr>
              <a:t>Cite lack of knowledge of how to manage performance concerns when the employee has or may have a disability.</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en-US" sz="1100" dirty="0">
                <a:solidFill>
                  <a:srgbClr val="4C4C4E"/>
                </a:solidFill>
              </a:rPr>
              <a:t>Have questions about how to promote success if there are changes in the tasks or role of an employee with a disability.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2a569eb0e1_0_3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2a569eb0e1_0_39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US" sz="1500" b="1" dirty="0">
                <a:solidFill>
                  <a:schemeClr val="dk1"/>
                </a:solidFill>
              </a:rPr>
              <a:t>Full speaker notes:</a:t>
            </a:r>
          </a:p>
          <a:p>
            <a:pPr marL="0" lvl="0" indent="0" algn="l" rtl="0">
              <a:spcBef>
                <a:spcPts val="0"/>
              </a:spcBef>
              <a:spcAft>
                <a:spcPts val="0"/>
              </a:spcAft>
              <a:buClr>
                <a:schemeClr val="dk1"/>
              </a:buClr>
              <a:buSzPts val="1100"/>
              <a:buFont typeface="Arial"/>
              <a:buNone/>
            </a:pPr>
            <a:r>
              <a:rPr lang="en-US" sz="1500" dirty="0">
                <a:solidFill>
                  <a:schemeClr val="dk1"/>
                </a:solidFill>
              </a:rPr>
              <a:t>Here are some foundational concepts from the Canadian Association for Supported Employment’s (CASE) HR Inclusive Policy Toolkit.</a:t>
            </a:r>
          </a:p>
          <a:p>
            <a:pPr marL="0" lvl="0" indent="0" algn="l" rtl="0">
              <a:spcBef>
                <a:spcPts val="0"/>
              </a:spcBef>
              <a:spcAft>
                <a:spcPts val="0"/>
              </a:spcAft>
              <a:buClr>
                <a:schemeClr val="dk1"/>
              </a:buClr>
              <a:buSzPts val="1100"/>
              <a:buFont typeface="Arial"/>
              <a:buNone/>
            </a:pPr>
            <a:endParaRPr lang="en-US" sz="1500" dirty="0">
              <a:solidFill>
                <a:schemeClr val="dk1"/>
              </a:solidFill>
            </a:endParaRPr>
          </a:p>
          <a:p>
            <a:pPr marL="0" lvl="0" indent="0" algn="l" rtl="0">
              <a:spcBef>
                <a:spcPts val="0"/>
              </a:spcBef>
              <a:spcAft>
                <a:spcPts val="0"/>
              </a:spcAft>
              <a:buClr>
                <a:schemeClr val="dk1"/>
              </a:buClr>
              <a:buSzPts val="1100"/>
              <a:buFont typeface="Arial"/>
              <a:buNone/>
            </a:pPr>
            <a:r>
              <a:rPr lang="en-US" sz="1500" dirty="0">
                <a:solidFill>
                  <a:schemeClr val="dk1"/>
                </a:solidFill>
              </a:rPr>
              <a:t>Employees with disability must meet established performance standards for their role. Again, clearly communicating the expectations and standards for the role is essential. Regular, constructive feedback is also important.</a:t>
            </a:r>
          </a:p>
          <a:p>
            <a:pPr marL="0" lvl="0" indent="0" algn="l" rtl="0">
              <a:spcBef>
                <a:spcPts val="0"/>
              </a:spcBef>
              <a:spcAft>
                <a:spcPts val="0"/>
              </a:spcAft>
              <a:buClr>
                <a:schemeClr val="dk1"/>
              </a:buClr>
              <a:buSzPts val="1100"/>
              <a:buFont typeface="Arial"/>
              <a:buNone/>
            </a:pPr>
            <a:endParaRPr lang="en-US" sz="1500" dirty="0">
              <a:solidFill>
                <a:schemeClr val="dk1"/>
              </a:solidFill>
            </a:endParaRPr>
          </a:p>
          <a:p>
            <a:pPr marL="0" lvl="0" indent="0" algn="l" rtl="0">
              <a:spcBef>
                <a:spcPts val="1480"/>
              </a:spcBef>
              <a:spcAft>
                <a:spcPts val="0"/>
              </a:spcAft>
              <a:buClr>
                <a:srgbClr val="666666"/>
              </a:buClr>
              <a:buSzPts val="1400"/>
              <a:buFont typeface="Proxima Nova"/>
              <a:buNone/>
            </a:pPr>
            <a:r>
              <a:rPr lang="en-US" sz="1500" dirty="0">
                <a:solidFill>
                  <a:srgbClr val="666666"/>
                </a:solidFill>
                <a:latin typeface="Proxima Nova"/>
                <a:ea typeface="Proxima Nova"/>
                <a:cs typeface="Proxima Nova"/>
                <a:sym typeface="Proxima Nova"/>
              </a:rPr>
              <a:t>Stay flexible and open to suggestions: A person experiencing disability knows better than anyone what their strengths and limitations are and may be able to tell their manager how they could do their job more effectively. If/when there are challenges, talk with the employee and ask for their insights.</a:t>
            </a:r>
          </a:p>
          <a:p>
            <a:pPr marL="0" lvl="0" indent="0" algn="l" rtl="0">
              <a:spcBef>
                <a:spcPts val="1480"/>
              </a:spcBef>
              <a:spcAft>
                <a:spcPts val="0"/>
              </a:spcAft>
              <a:buClr>
                <a:srgbClr val="666666"/>
              </a:buClr>
              <a:buSzPts val="1400"/>
              <a:buFont typeface="Proxima Nova"/>
              <a:buNone/>
            </a:pPr>
            <a:endParaRPr lang="en-US" sz="1500" dirty="0">
              <a:solidFill>
                <a:srgbClr val="666666"/>
              </a:solidFill>
              <a:latin typeface="Proxima Nova"/>
              <a:ea typeface="Proxima Nova"/>
              <a:cs typeface="Proxima Nova"/>
              <a:sym typeface="Proxima Nova"/>
            </a:endParaRPr>
          </a:p>
          <a:p>
            <a:pPr marL="0" marR="0" lvl="0" indent="0" algn="l" defTabSz="914400" rtl="0" eaLnBrk="1" fontAlgn="auto" latinLnBrk="0" hangingPunct="1">
              <a:lnSpc>
                <a:spcPct val="100000"/>
              </a:lnSpc>
              <a:spcBef>
                <a:spcPts val="1480"/>
              </a:spcBef>
              <a:spcAft>
                <a:spcPts val="0"/>
              </a:spcAft>
              <a:buClr>
                <a:srgbClr val="666666"/>
              </a:buClr>
              <a:buSzPts val="1400"/>
              <a:buFont typeface="Proxima Nova"/>
              <a:buNone/>
              <a:tabLst/>
              <a:defRPr/>
            </a:pPr>
            <a:r>
              <a:rPr lang="en-US" sz="1500" dirty="0">
                <a:solidFill>
                  <a:schemeClr val="dk1"/>
                </a:solidFill>
              </a:rPr>
              <a:t>Managers must be willing and able to adapt their supervisory approach to enable each employee to do their best work.</a:t>
            </a:r>
          </a:p>
          <a:p>
            <a:pPr marL="0" lvl="0" indent="0" algn="l" rtl="0">
              <a:spcBef>
                <a:spcPts val="1480"/>
              </a:spcBef>
              <a:spcAft>
                <a:spcPts val="0"/>
              </a:spcAft>
              <a:buClr>
                <a:srgbClr val="666666"/>
              </a:buClr>
              <a:buSzPts val="1400"/>
              <a:buFont typeface="Proxima Nova"/>
              <a:buNone/>
            </a:pPr>
            <a:endParaRPr lang="en-US" sz="1500" dirty="0">
              <a:solidFill>
                <a:srgbClr val="666666"/>
              </a:solidFill>
              <a:latin typeface="Proxima Nova"/>
              <a:ea typeface="Proxima Nova"/>
              <a:cs typeface="Proxima Nova"/>
              <a:sym typeface="Proxima Nova"/>
            </a:endParaRPr>
          </a:p>
          <a:p>
            <a:pPr marL="0" lvl="0" indent="0" algn="l" rtl="0">
              <a:spcBef>
                <a:spcPts val="1480"/>
              </a:spcBef>
              <a:spcAft>
                <a:spcPts val="0"/>
              </a:spcAft>
              <a:buClr>
                <a:srgbClr val="666666"/>
              </a:buClr>
              <a:buSzPts val="1400"/>
              <a:buFont typeface="Proxima Nova"/>
              <a:buNone/>
            </a:pPr>
            <a:r>
              <a:rPr lang="en-US" sz="1500" dirty="0">
                <a:solidFill>
                  <a:srgbClr val="666666"/>
                </a:solidFill>
                <a:latin typeface="Proxima Nova"/>
                <a:ea typeface="Proxima Nova"/>
                <a:cs typeface="Proxima Nova"/>
                <a:sym typeface="Proxima Nova"/>
              </a:rPr>
              <a:t>Differentiate between performance-related issues and disability-related needs so that both can be managed in appropriate ways. We’ll be exploring some of these points in a scenario shortly.</a:t>
            </a:r>
            <a:endParaRPr lang="en-US" sz="1500" dirty="0">
              <a:solidFill>
                <a:schemeClr val="dk1"/>
              </a:solidFill>
            </a:endParaRPr>
          </a:p>
          <a:p>
            <a:pPr marL="0" lvl="0" indent="0" algn="l" rtl="0">
              <a:spcBef>
                <a:spcPts val="1480"/>
              </a:spcBef>
              <a:spcAft>
                <a:spcPts val="0"/>
              </a:spcAft>
              <a:buClr>
                <a:schemeClr val="dk1"/>
              </a:buClr>
              <a:buSzPts val="1100"/>
              <a:buFont typeface="Arial"/>
              <a:buNone/>
            </a:pPr>
            <a:endParaRPr lang="en-US" sz="1500" dirty="0">
              <a:solidFill>
                <a:schemeClr val="dk1"/>
              </a:solidFill>
            </a:endParaRPr>
          </a:p>
          <a:p>
            <a:pPr marL="0" lvl="0" indent="0" algn="l" rtl="0">
              <a:spcBef>
                <a:spcPts val="0"/>
              </a:spcBef>
              <a:spcAft>
                <a:spcPts val="0"/>
              </a:spcAft>
              <a:buNone/>
            </a:pPr>
            <a:endParaRPr lang="en-CA"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2a569eb0e1_0_40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32a569eb0e1_0_40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sz="1500" b="1" dirty="0">
                <a:solidFill>
                  <a:schemeClr val="dk1"/>
                </a:solidFill>
              </a:rPr>
              <a:t>Full speaker notes:</a:t>
            </a:r>
          </a:p>
          <a:p>
            <a:pPr marL="0" indent="0">
              <a:buNone/>
            </a:pPr>
            <a:r>
              <a:rPr lang="en-US" sz="1500" dirty="0">
                <a:solidFill>
                  <a:schemeClr val="dk1"/>
                </a:solidFill>
              </a:rPr>
              <a:t>Performance management is the ongoing process of goal setting, communication, and feedback that helps employees meet their organizational and team roles. </a:t>
            </a:r>
          </a:p>
          <a:p>
            <a:pPr marL="0" indent="0">
              <a:buNone/>
            </a:pPr>
            <a:endParaRPr lang="en-US" sz="1500" dirty="0">
              <a:solidFill>
                <a:schemeClr val="dk1"/>
              </a:solidFill>
            </a:endParaRPr>
          </a:p>
          <a:p>
            <a:pPr marL="0" indent="0">
              <a:buNone/>
            </a:pPr>
            <a:r>
              <a:rPr lang="en-US" sz="1500" dirty="0">
                <a:solidFill>
                  <a:schemeClr val="dk1"/>
                </a:solidFill>
              </a:rPr>
              <a:t>The Disability Confidence Toolkit by CCRW highlights the importance of clear feedback and asking the employee for insights on what would enable them to do their best work.</a:t>
            </a:r>
          </a:p>
          <a:p>
            <a:pPr marL="0" indent="0">
              <a:buNone/>
            </a:pPr>
            <a:endParaRPr lang="en-US" sz="1500" dirty="0">
              <a:solidFill>
                <a:schemeClr val="dk1"/>
              </a:solidFill>
            </a:endParaRPr>
          </a:p>
          <a:p>
            <a:pPr marL="0" indent="0">
              <a:buClr>
                <a:schemeClr val="dk1"/>
              </a:buClr>
              <a:buNone/>
            </a:pPr>
            <a:r>
              <a:rPr lang="en-US" sz="1500" dirty="0">
                <a:solidFill>
                  <a:schemeClr val="dk1"/>
                </a:solidFill>
              </a:rPr>
              <a:t>Modifying or avoiding feedback to improve performance is not equitable. When minor performance challenges are left unaddressed and clear goals and feedback are not provided, it can lead to a performance issue that threatens continuation of that person’s employment.</a:t>
            </a:r>
          </a:p>
          <a:p>
            <a:pPr marL="0" indent="0">
              <a:buNone/>
            </a:pPr>
            <a:endParaRPr lang="en-US" sz="1500" dirty="0">
              <a:solidFill>
                <a:schemeClr val="dk1"/>
              </a:solidFill>
            </a:endParaRPr>
          </a:p>
          <a:p>
            <a:pPr marL="0" indent="0">
              <a:buNone/>
            </a:pPr>
            <a:r>
              <a:rPr lang="en-US" sz="1500" dirty="0">
                <a:solidFill>
                  <a:schemeClr val="dk1"/>
                </a:solidFill>
              </a:rPr>
              <a:t>On the screen, the bold text reads, “Although the intent is protective, this practice limits workers with disabilities by denying them opportunities to correct their job </a:t>
            </a:r>
            <a:r>
              <a:rPr lang="en-US" sz="1500" dirty="0" err="1">
                <a:solidFill>
                  <a:schemeClr val="dk1"/>
                </a:solidFill>
              </a:rPr>
              <a:t>behaviour</a:t>
            </a:r>
            <a:r>
              <a:rPr lang="en-US" sz="1500" dirty="0">
                <a:solidFill>
                  <a:schemeClr val="dk1"/>
                </a:solidFill>
              </a:rPr>
              <a:t> and learn on the job.” It is not a kindness to go easy on someone or not correct </a:t>
            </a:r>
            <a:r>
              <a:rPr lang="en-US" sz="1500" dirty="0" err="1">
                <a:solidFill>
                  <a:schemeClr val="dk1"/>
                </a:solidFill>
              </a:rPr>
              <a:t>behaviour</a:t>
            </a:r>
            <a:r>
              <a:rPr lang="en-US" sz="1500" dirty="0">
                <a:solidFill>
                  <a:schemeClr val="dk1"/>
                </a:solidFill>
              </a:rPr>
              <a:t>. It can lead to bigger problems down the road. </a:t>
            </a:r>
          </a:p>
          <a:p>
            <a:pPr marL="0" indent="0">
              <a:buNone/>
            </a:pPr>
            <a:endParaRPr lang="en-US" sz="1500" dirty="0">
              <a:solidFill>
                <a:schemeClr val="dk1"/>
              </a:solidFill>
            </a:endParaRPr>
          </a:p>
          <a:p>
            <a:pPr marL="0" indent="0">
              <a:buNone/>
            </a:pPr>
            <a:r>
              <a:rPr lang="en-US" sz="1500" b="1" dirty="0">
                <a:solidFill>
                  <a:schemeClr val="dk1"/>
                </a:solidFill>
              </a:rPr>
              <a:t>Point-form speaker notes: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500" dirty="0">
                <a:solidFill>
                  <a:schemeClr val="dk1"/>
                </a:solidFill>
              </a:rPr>
              <a:t>Performance management is the ongoing process of goal setting, communication, and feedback that helps employees meet their organizational and team roles. </a:t>
            </a:r>
          </a:p>
          <a:p>
            <a:pPr marL="285750" indent="-285750"/>
            <a:r>
              <a:rPr lang="en-US" sz="1500" dirty="0">
                <a:solidFill>
                  <a:schemeClr val="dk1"/>
                </a:solidFill>
              </a:rPr>
              <a:t>The Disability Confidence Toolkit by CCRW highlights the importance of clear feedback.</a:t>
            </a:r>
          </a:p>
          <a:p>
            <a:pPr marL="285750" indent="-285750"/>
            <a:r>
              <a:rPr lang="en-US" sz="1500" dirty="0">
                <a:solidFill>
                  <a:schemeClr val="dk1"/>
                </a:solidFill>
              </a:rPr>
              <a:t>Asking the employee for insights on what would enable them to do their best work is a best practice.</a:t>
            </a:r>
          </a:p>
          <a:p>
            <a:pPr marL="285750" indent="-285750">
              <a:buClr>
                <a:schemeClr val="dk1"/>
              </a:buClr>
            </a:pPr>
            <a:r>
              <a:rPr lang="en-US" sz="1500" dirty="0">
                <a:solidFill>
                  <a:schemeClr val="dk1"/>
                </a:solidFill>
              </a:rPr>
              <a:t>Modifying or avoiding feedback to improve performance is not equitable.</a:t>
            </a:r>
          </a:p>
          <a:p>
            <a:pPr marL="285750" indent="-285750">
              <a:buClr>
                <a:schemeClr val="dk1"/>
              </a:buClr>
            </a:pPr>
            <a:r>
              <a:rPr lang="en-US" sz="1500" dirty="0">
                <a:solidFill>
                  <a:schemeClr val="dk1"/>
                </a:solidFill>
              </a:rPr>
              <a:t>Not providing clear feedback and goals and leaving performance challenges unaddressed can lead to a performance issue that threatens that person’s employment.</a:t>
            </a:r>
          </a:p>
          <a:p>
            <a:pPr marL="285750" indent="-285750"/>
            <a:r>
              <a:rPr lang="en-US" sz="1500" dirty="0">
                <a:solidFill>
                  <a:schemeClr val="dk1"/>
                </a:solidFill>
              </a:rPr>
              <a:t>On the screen, the bold text reads, “Although the intent is protective, this practice limits workers with disabilities by denying them opportunities to correct their job </a:t>
            </a:r>
            <a:r>
              <a:rPr lang="en-US" sz="1500" dirty="0" err="1">
                <a:solidFill>
                  <a:schemeClr val="dk1"/>
                </a:solidFill>
              </a:rPr>
              <a:t>behaviour</a:t>
            </a:r>
            <a:r>
              <a:rPr lang="en-US" sz="1500" dirty="0">
                <a:solidFill>
                  <a:schemeClr val="dk1"/>
                </a:solidFill>
              </a:rPr>
              <a:t> and learn on the job.”</a:t>
            </a:r>
          </a:p>
          <a:p>
            <a:pPr marL="285750" indent="-285750"/>
            <a:endParaRPr lang="en-US" sz="1500" dirty="0">
              <a:solidFill>
                <a:schemeClr val="dk1"/>
              </a:solidFill>
            </a:endParaRPr>
          </a:p>
          <a:p>
            <a:pPr marL="0" indent="0">
              <a:buNone/>
            </a:pPr>
            <a:r>
              <a:rPr lang="en-US" sz="1500" b="1" dirty="0">
                <a:solidFill>
                  <a:schemeClr val="dk1"/>
                </a:solidFill>
              </a:rPr>
              <a:t>RESOURCES: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dirty="0">
                <a:latin typeface="+mn-lt"/>
              </a:rPr>
              <a:t>Canadian Council on Rehabilitation and Work (CCRW). (2024). Disability Confidence Toolkit. </a:t>
            </a:r>
            <a:r>
              <a:rPr lang="en-US" sz="2800" u="sng"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3"/>
              </a:rPr>
              <a:t>https://toolkit.ccrw.org</a:t>
            </a:r>
            <a:r>
              <a:rPr lang="en-US" sz="2800" u="sng"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600" dirty="0">
              <a:latin typeface="+mn-lt"/>
            </a:endParaRPr>
          </a:p>
          <a:p>
            <a:pPr marL="0" lvl="0" indent="0" algn="l" rtl="0">
              <a:spcBef>
                <a:spcPts val="0"/>
              </a:spcBef>
              <a:spcAft>
                <a:spcPts val="0"/>
              </a:spcAft>
              <a:buNone/>
            </a:pPr>
            <a:endParaRPr sz="1500"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b="1" dirty="0">
                <a:solidFill>
                  <a:srgbClr val="444746"/>
                </a:solidFill>
                <a:latin typeface="Roboto"/>
                <a:ea typeface="Roboto"/>
                <a:cs typeface="Roboto"/>
                <a:sym typeface="Roboto"/>
              </a:rPr>
              <a:t>Full speaker notes: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Today’s goal is to consider how we can connect two groups with overlapping needs: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healthcare, which is experiencing human resource shortages, and</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workers with disabilities, who face many barriers to accessing employment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In today’s session, we will talk about the role of making the Ontario healthcare employment environment one that is accessible and welcoming to individuals with diverse (dis)abilities. </a:t>
            </a:r>
            <a:endParaRPr dirty="0">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32a569eb0e1_0_4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32a569eb0e1_0_41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sz="1500" dirty="0">
                <a:solidFill>
                  <a:schemeClr val="dk1"/>
                </a:solidFill>
              </a:rPr>
              <a:t>[discuss in large or small groups of 2-3]</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US" sz="1500" b="1" dirty="0">
                <a:solidFill>
                  <a:schemeClr val="dk1"/>
                </a:solidFill>
              </a:rPr>
              <a:t>Full speaker notes:</a:t>
            </a:r>
            <a:endParaRPr sz="1500" b="1"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Let’s discuss a scenario. [Have a group member read scenario outloud if needed / or facilitator can read. Leave on screen or print for small groups to discuss?]</a:t>
            </a:r>
            <a:endParaRPr sz="1500" dirty="0">
              <a:solidFill>
                <a:schemeClr val="dk1"/>
              </a:solidFill>
            </a:endParaRPr>
          </a:p>
          <a:p>
            <a:pPr marL="0" lvl="0" indent="0" algn="l" rtl="0">
              <a:spcBef>
                <a:spcPts val="0"/>
              </a:spcBef>
              <a:spcAft>
                <a:spcPts val="0"/>
              </a:spcAft>
              <a:buClr>
                <a:schemeClr val="dk1"/>
              </a:buClr>
              <a:buSzPts val="1100"/>
              <a:buFont typeface="Arial"/>
              <a:buNone/>
            </a:pPr>
            <a:endParaRPr lang="en" sz="1500" dirty="0">
              <a:solidFill>
                <a:schemeClr val="dk1"/>
              </a:solidFill>
            </a:endParaRPr>
          </a:p>
          <a:p>
            <a:pPr marL="0" lvl="0" indent="0" algn="l" rtl="0">
              <a:spcBef>
                <a:spcPts val="0"/>
              </a:spcBef>
              <a:spcAft>
                <a:spcPts val="0"/>
              </a:spcAft>
              <a:buClr>
                <a:schemeClr val="dk1"/>
              </a:buClr>
              <a:buSzPts val="1100"/>
              <a:buFont typeface="Arial"/>
              <a:buNone/>
            </a:pPr>
            <a:endParaRPr lang="en"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Give 3-5 minutes for discussion.</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2a569eb0e1_0_4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2a569eb0e1_0_43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US" sz="1500" b="1" dirty="0">
                <a:solidFill>
                  <a:schemeClr val="dk1"/>
                </a:solidFill>
              </a:rPr>
              <a:t>Facilitator notes:</a:t>
            </a:r>
            <a:endParaRPr sz="1500" b="1"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Let’s take a look at some potential next steps. </a:t>
            </a:r>
          </a:p>
          <a:p>
            <a:pPr marL="0" lvl="0" indent="0" algn="l" rtl="0">
              <a:spcBef>
                <a:spcPts val="0"/>
              </a:spcBef>
              <a:spcAft>
                <a:spcPts val="0"/>
              </a:spcAft>
              <a:buClr>
                <a:schemeClr val="dk1"/>
              </a:buClr>
              <a:buSzPts val="1100"/>
              <a:buFont typeface="Arial"/>
              <a:buNone/>
            </a:pPr>
            <a:r>
              <a:rPr lang="en" sz="1500" dirty="0">
                <a:solidFill>
                  <a:schemeClr val="dk1"/>
                </a:solidFill>
              </a:rPr>
              <a:t>[Facilitator to read each and ask “Did your group talk about this - raise your hand?”]</a:t>
            </a:r>
            <a:endParaRPr sz="1500" dirty="0">
              <a:solidFill>
                <a:schemeClr val="dk1"/>
              </a:solidFill>
            </a:endParaRPr>
          </a:p>
          <a:p>
            <a:pPr marL="0" lvl="0" indent="0" algn="l" rtl="0">
              <a:spcBef>
                <a:spcPts val="0"/>
              </a:spcBef>
              <a:spcAft>
                <a:spcPts val="0"/>
              </a:spcAft>
              <a:buClr>
                <a:schemeClr val="dk1"/>
              </a:buClr>
              <a:buSzPts val="1100"/>
              <a:buFont typeface="Arial"/>
              <a:buNone/>
            </a:pPr>
            <a:endParaRPr lang="en"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What’s one other idea your group discussed? (Give space to each group to mention one other possible next step – this is not an exhaustive list.)</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u="sng" dirty="0">
                <a:solidFill>
                  <a:schemeClr val="dk1"/>
                </a:solidFill>
              </a:rPr>
              <a:t>Possible next steps:</a:t>
            </a:r>
            <a:endParaRPr sz="1500" u="sng" dirty="0">
              <a:solidFill>
                <a:schemeClr val="dk1"/>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Check the employee record for any written accommodation plans - THIS SCENARIO - there is nothing on record.</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Document the performance concern. Discuss audit results with employee and ask what is impacting performance. - THIS SCENARIO - Employee says “the new schedule.” </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Return the employee temporarily to the original duty roster/schedule - THIS SCENARIO - audit results are 100%.</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Ask your employee who made their adapted duty roster - THIS SCENARIO - </a:t>
            </a:r>
            <a:endParaRPr sz="1500" dirty="0">
              <a:solidFill>
                <a:srgbClr val="4C4C4E"/>
              </a:solidFill>
            </a:endParaRPr>
          </a:p>
          <a:p>
            <a:pPr marL="483306" lvl="0" indent="-335629" algn="l" rtl="0">
              <a:spcBef>
                <a:spcPts val="793"/>
              </a:spcBef>
              <a:spcAft>
                <a:spcPts val="0"/>
              </a:spcAft>
              <a:buClr>
                <a:srgbClr val="4C4C4E"/>
              </a:buClr>
              <a:buSzPts val="1400"/>
              <a:buChar char="-"/>
            </a:pPr>
            <a:r>
              <a:rPr lang="en" sz="1500" dirty="0">
                <a:solidFill>
                  <a:srgbClr val="4C4C4E"/>
                </a:solidFill>
              </a:rPr>
              <a:t>and learn they had a “coach” from an employment agency. Ask for permission and contact the employee’s job coach and explain the situation.</a:t>
            </a:r>
            <a:endParaRPr sz="1500" dirty="0">
              <a:solidFill>
                <a:srgbClr val="4C4C4E"/>
              </a:solidFill>
            </a:endParaRPr>
          </a:p>
          <a:p>
            <a:pPr marL="483306" lvl="0" indent="-335629" algn="l" rtl="0">
              <a:spcBef>
                <a:spcPts val="0"/>
              </a:spcBef>
              <a:spcAft>
                <a:spcPts val="0"/>
              </a:spcAft>
              <a:buClr>
                <a:srgbClr val="4C4C4E"/>
              </a:buClr>
              <a:buSzPts val="1400"/>
              <a:buChar char="-"/>
            </a:pPr>
            <a:r>
              <a:rPr lang="en" sz="1500" dirty="0">
                <a:solidFill>
                  <a:srgbClr val="4C4C4E"/>
                </a:solidFill>
              </a:rPr>
              <a:t>Accept the coach’s offer to come in. During the visit, the coach makes a new adapted version of the roster and explains some simple strategies you can use for giving instructions and feedback to help your employee do their best work.</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Provide additional training.</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Document accommodations for employee record - THIS SCENARIO - work together with the job coach, your employee, and your organization’s HR lead to document these accommodations for the employee record.</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Continue with typical performance management processes.</a:t>
            </a:r>
            <a:endParaRPr sz="1500" dirty="0">
              <a:solidFill>
                <a:srgbClr val="4C4C4E"/>
              </a:solidFill>
            </a:endParaRPr>
          </a:p>
          <a:p>
            <a:pPr marL="0" lvl="0" indent="0" algn="l" rtl="0">
              <a:spcBef>
                <a:spcPts val="793"/>
              </a:spcBef>
              <a:spcAft>
                <a:spcPts val="0"/>
              </a:spcAft>
              <a:buClr>
                <a:schemeClr val="dk1"/>
              </a:buClr>
              <a:buSzPts val="1100"/>
              <a:buFont typeface="Arial"/>
              <a:buNone/>
            </a:pPr>
            <a:endParaRPr lang="en" sz="1500" dirty="0">
              <a:solidFill>
                <a:srgbClr val="4C4C4E"/>
              </a:solidFill>
            </a:endParaRPr>
          </a:p>
          <a:p>
            <a:pPr marL="0" lvl="0" indent="0" algn="l" rtl="0">
              <a:spcBef>
                <a:spcPts val="793"/>
              </a:spcBef>
              <a:spcAft>
                <a:spcPts val="0"/>
              </a:spcAft>
              <a:buClr>
                <a:schemeClr val="dk1"/>
              </a:buClr>
              <a:buSzPts val="1100"/>
              <a:buFont typeface="Arial"/>
              <a:buNone/>
            </a:pPr>
            <a:endParaRPr lang="en" sz="1500" dirty="0">
              <a:solidFill>
                <a:srgbClr val="4C4C4E"/>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en" sz="1500" dirty="0">
                <a:solidFill>
                  <a:srgbClr val="4C4C4E"/>
                </a:solidFill>
              </a:rPr>
              <a:t>Great discussion. We’ll sum up on the next slide.</a:t>
            </a:r>
            <a:endParaRPr sz="1500" dirty="0">
              <a:solidFill>
                <a:srgbClr val="4C4C4E"/>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32a569eb0e1_0_48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32a569eb0e1_0_48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1057"/>
              </a:spcBef>
              <a:spcAft>
                <a:spcPts val="0"/>
              </a:spcAft>
              <a:buClr>
                <a:schemeClr val="dk1"/>
              </a:buClr>
              <a:buSzPts val="1100"/>
              <a:buFont typeface="Arial"/>
              <a:buNone/>
            </a:pPr>
            <a:r>
              <a:rPr lang="en" sz="1500" b="1" dirty="0">
                <a:solidFill>
                  <a:schemeClr val="dk1"/>
                </a:solidFill>
              </a:rPr>
              <a:t>Full speaker notes:</a:t>
            </a:r>
          </a:p>
          <a:p>
            <a:pPr marL="0" lvl="0" indent="0" algn="l" rtl="0">
              <a:spcBef>
                <a:spcPts val="1057"/>
              </a:spcBef>
              <a:spcAft>
                <a:spcPts val="0"/>
              </a:spcAft>
              <a:buClr>
                <a:schemeClr val="dk1"/>
              </a:buClr>
              <a:buSzPts val="1100"/>
              <a:buFont typeface="Arial"/>
              <a:buNone/>
            </a:pPr>
            <a:r>
              <a:rPr lang="en" sz="1500" dirty="0">
                <a:solidFill>
                  <a:schemeClr val="dk1"/>
                </a:solidFill>
              </a:rPr>
              <a:t>In this scenario you used the following best practices:</a:t>
            </a:r>
          </a:p>
          <a:p>
            <a:pPr marL="0" lvl="0" indent="0" algn="l" rtl="0">
              <a:spcBef>
                <a:spcPts val="1057"/>
              </a:spcBef>
              <a:spcAft>
                <a:spcPts val="0"/>
              </a:spcAft>
              <a:buClr>
                <a:schemeClr val="dk1"/>
              </a:buClr>
              <a:buSzPts val="1100"/>
              <a:buFont typeface="Arial"/>
              <a:buNone/>
            </a:pPr>
            <a:endParaRPr sz="1500" dirty="0">
              <a:solidFill>
                <a:schemeClr val="dk1"/>
              </a:solidFill>
            </a:endParaRPr>
          </a:p>
          <a:p>
            <a:pPr marL="0" lvl="0" indent="0" algn="l" rtl="0">
              <a:spcBef>
                <a:spcPts val="1057"/>
              </a:spcBef>
              <a:spcAft>
                <a:spcPts val="0"/>
              </a:spcAft>
              <a:buClr>
                <a:schemeClr val="dk1"/>
              </a:buClr>
              <a:buSzPts val="1100"/>
              <a:buFont typeface="Arial"/>
              <a:buNone/>
            </a:pPr>
            <a:r>
              <a:rPr lang="en" sz="1500" dirty="0">
                <a:solidFill>
                  <a:schemeClr val="dk1"/>
                </a:solidFill>
              </a:rPr>
              <a:t>Consistent with human rights standards, you have fulfilled your management duty to enquire / investigate if you believe that an employee requires accommodation measures, even if the employee has not requested it. </a:t>
            </a:r>
          </a:p>
          <a:p>
            <a:pPr marL="0" lvl="0" indent="0" algn="l" rtl="0">
              <a:spcBef>
                <a:spcPts val="1057"/>
              </a:spcBef>
              <a:spcAft>
                <a:spcPts val="0"/>
              </a:spcAft>
              <a:buClr>
                <a:schemeClr val="dk1"/>
              </a:buClr>
              <a:buSzPts val="1100"/>
              <a:buFont typeface="Arial"/>
              <a:buNone/>
            </a:pPr>
            <a:endParaRPr sz="1500" dirty="0">
              <a:solidFill>
                <a:schemeClr val="dk1"/>
              </a:solidFill>
            </a:endParaRPr>
          </a:p>
          <a:p>
            <a:pPr marL="0" lvl="0" indent="0" algn="l" rtl="0">
              <a:spcBef>
                <a:spcPts val="1057"/>
              </a:spcBef>
              <a:spcAft>
                <a:spcPts val="0"/>
              </a:spcAft>
              <a:buClr>
                <a:schemeClr val="dk1"/>
              </a:buClr>
              <a:buSzPts val="1100"/>
              <a:buFont typeface="Arial"/>
              <a:buNone/>
            </a:pPr>
            <a:r>
              <a:rPr lang="en" sz="1500" dirty="0">
                <a:solidFill>
                  <a:schemeClr val="dk1"/>
                </a:solidFill>
              </a:rPr>
              <a:t>You engaged the employee and their support circle in a discussion of what would help the employee do their best work.</a:t>
            </a:r>
          </a:p>
          <a:p>
            <a:pPr marL="0" lvl="0" indent="0" algn="l" rtl="0">
              <a:spcBef>
                <a:spcPts val="1057"/>
              </a:spcBef>
              <a:spcAft>
                <a:spcPts val="0"/>
              </a:spcAft>
              <a:buClr>
                <a:schemeClr val="dk1"/>
              </a:buClr>
              <a:buSzPts val="1100"/>
              <a:buFont typeface="Arial"/>
              <a:buNone/>
            </a:pPr>
            <a:endParaRPr sz="1500" dirty="0">
              <a:solidFill>
                <a:schemeClr val="dk1"/>
              </a:solidFill>
            </a:endParaRPr>
          </a:p>
          <a:p>
            <a:pPr marL="0" lvl="0" indent="0" algn="l" rtl="0">
              <a:spcBef>
                <a:spcPts val="1057"/>
              </a:spcBef>
              <a:spcAft>
                <a:spcPts val="0"/>
              </a:spcAft>
              <a:buClr>
                <a:schemeClr val="dk1"/>
              </a:buClr>
              <a:buSzPts val="1100"/>
              <a:buFont typeface="Arial"/>
              <a:buNone/>
            </a:pPr>
            <a:r>
              <a:rPr lang="en" sz="1500" dirty="0">
                <a:solidFill>
                  <a:schemeClr val="dk1"/>
                </a:solidFill>
              </a:rPr>
              <a:t>You have the know-how you need to train and manage THIS employee effectively. You are aware of a support/resource to call on if needed in future.</a:t>
            </a:r>
            <a:endParaRPr sz="1500" dirty="0">
              <a:solidFill>
                <a:schemeClr val="dk1"/>
              </a:solidFill>
            </a:endParaRPr>
          </a:p>
          <a:p>
            <a:pPr marL="0" lvl="0" indent="0" algn="l" rtl="0">
              <a:spcBef>
                <a:spcPts val="1057"/>
              </a:spcBef>
              <a:spcAft>
                <a:spcPts val="0"/>
              </a:spcAft>
              <a:buClr>
                <a:schemeClr val="dk1"/>
              </a:buClr>
              <a:buSzPts val="1100"/>
              <a:buFont typeface="Arial"/>
              <a:buNone/>
            </a:pPr>
            <a:endParaRPr lang="en" sz="1500" dirty="0">
              <a:solidFill>
                <a:schemeClr val="dk1"/>
              </a:solidFill>
            </a:endParaRPr>
          </a:p>
          <a:p>
            <a:pPr marL="0" lvl="0" indent="0" algn="l" rtl="0">
              <a:spcBef>
                <a:spcPts val="1057"/>
              </a:spcBef>
              <a:spcAft>
                <a:spcPts val="0"/>
              </a:spcAft>
              <a:buClr>
                <a:schemeClr val="dk1"/>
              </a:buClr>
              <a:buSzPts val="1100"/>
              <a:buFont typeface="Arial"/>
              <a:buNone/>
            </a:pPr>
            <a:r>
              <a:rPr lang="en" sz="1500" dirty="0">
                <a:solidFill>
                  <a:schemeClr val="dk1"/>
                </a:solidFill>
              </a:rPr>
              <a:t>You supported the development of a formal accommodation plan so if there are future management changes or role changes this employee can continue to be productive and engaged.</a:t>
            </a:r>
            <a:endParaRPr sz="15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32a569eb0e1_0_50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32a569eb0e1_0_50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sz="1500" dirty="0">
                <a:solidFill>
                  <a:schemeClr val="dk1"/>
                </a:solidFill>
              </a:rPr>
              <a:t>In addition to considering the current steps for supporting how our employees perform in their roles </a:t>
            </a:r>
            <a:r>
              <a:rPr lang="en" sz="1500" i="1" dirty="0">
                <a:solidFill>
                  <a:schemeClr val="dk1"/>
                </a:solidFill>
              </a:rPr>
              <a:t>right now</a:t>
            </a:r>
            <a:r>
              <a:rPr lang="en" sz="1500" dirty="0">
                <a:solidFill>
                  <a:schemeClr val="dk1"/>
                </a:solidFill>
              </a:rPr>
              <a:t>, we should also be working with our employees and teams to consider what they want and need from their jobs.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Career development is important to retaining our employees and leveraging their knowledge and experience in their roles. </a:t>
            </a:r>
          </a:p>
          <a:p>
            <a:pPr marL="0" lvl="0" indent="0" algn="l" rtl="0">
              <a:spcBef>
                <a:spcPts val="0"/>
              </a:spcBef>
              <a:spcAft>
                <a:spcPts val="0"/>
              </a:spcAft>
              <a:buClr>
                <a:schemeClr val="dk1"/>
              </a:buClr>
              <a:buSzPts val="1100"/>
              <a:buFont typeface="Arial"/>
              <a:buNone/>
            </a:pPr>
            <a:endParaRPr lang="en"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The process includes considering their skills and experiences, their employment needs or wants, their life situation, and their long-term career goals.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In the career development process, we work together to consider how to connect their skills, experiences, needs, and goals by setting up steps to move them in a career direction that serves them as well as our teams and organizations.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As you can see on the slide, the CCRW’s Disability Confidence Toolkit outlines a number of ways in which our employees can move to suit their evolving needs and goals.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2a569eb0e1_0_5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32a569eb0e1_0_53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300" b="1" dirty="0">
                <a:solidFill>
                  <a:schemeClr val="dk1"/>
                </a:solidFill>
              </a:rPr>
              <a:t>Facilitator’s notes:</a:t>
            </a:r>
          </a:p>
          <a:p>
            <a:pPr marL="0" lvl="0" indent="0" algn="l" rtl="0">
              <a:lnSpc>
                <a:spcPct val="107916"/>
              </a:lnSpc>
              <a:spcBef>
                <a:spcPts val="0"/>
              </a:spcBef>
              <a:spcAft>
                <a:spcPts val="0"/>
              </a:spcAft>
              <a:buClr>
                <a:schemeClr val="dk1"/>
              </a:buClr>
              <a:buSzPts val="1100"/>
              <a:buFont typeface="Arial"/>
              <a:buNone/>
            </a:pPr>
            <a:r>
              <a:rPr lang="en" sz="1300" dirty="0">
                <a:solidFill>
                  <a:schemeClr val="dk1"/>
                </a:solidFill>
              </a:rPr>
              <a:t>Let’s talk through another scenario together as a group. </a:t>
            </a:r>
            <a:endParaRPr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en" sz="1300" dirty="0">
                <a:solidFill>
                  <a:schemeClr val="dk1"/>
                </a:solidFill>
              </a:rPr>
              <a:t>[read scenario, or ask attendee to read it]</a:t>
            </a:r>
            <a:endParaRPr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en" sz="1300" dirty="0">
                <a:solidFill>
                  <a:schemeClr val="dk1"/>
                </a:solidFill>
              </a:rPr>
              <a:t>Overall - congratulations! You have created a sense of trust in your team as shown by the fact your employee was comfortable to tell you about their engagement concern. </a:t>
            </a:r>
          </a:p>
          <a:p>
            <a:pPr marL="0" lvl="0" indent="0" algn="l" rtl="0">
              <a:lnSpc>
                <a:spcPct val="107916"/>
              </a:lnSpc>
              <a:spcBef>
                <a:spcPts val="846"/>
              </a:spcBef>
              <a:spcAft>
                <a:spcPts val="0"/>
              </a:spcAft>
              <a:buClr>
                <a:schemeClr val="dk1"/>
              </a:buClr>
              <a:buSzPts val="1100"/>
              <a:buFont typeface="Arial"/>
              <a:buNone/>
            </a:pPr>
            <a:endParaRPr lang="en"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en" sz="1300" dirty="0">
                <a:solidFill>
                  <a:schemeClr val="dk1"/>
                </a:solidFill>
              </a:rPr>
              <a:t>[As a large group – popcorn style] First, what are some of your initial feelings in this scenario? Please share a feeling statement.</a:t>
            </a:r>
          </a:p>
          <a:p>
            <a:pPr marL="0" lvl="0" indent="0" algn="l" rtl="0">
              <a:lnSpc>
                <a:spcPct val="107916"/>
              </a:lnSpc>
              <a:spcBef>
                <a:spcPts val="846"/>
              </a:spcBef>
              <a:spcAft>
                <a:spcPts val="0"/>
              </a:spcAft>
              <a:buClr>
                <a:schemeClr val="dk1"/>
              </a:buClr>
              <a:buSzPts val="1100"/>
              <a:buFont typeface="Arial"/>
              <a:buNone/>
            </a:pPr>
            <a:r>
              <a:rPr lang="en" sz="1300" dirty="0">
                <a:solidFill>
                  <a:schemeClr val="dk1"/>
                </a:solidFill>
              </a:rPr>
              <a:t>[examples to add to discussion if relevant]</a:t>
            </a:r>
          </a:p>
          <a:p>
            <a:pPr marL="285750" lvl="0" indent="-285750" algn="l" rtl="0">
              <a:lnSpc>
                <a:spcPct val="107916"/>
              </a:lnSpc>
              <a:spcBef>
                <a:spcPts val="846"/>
              </a:spcBef>
              <a:spcAft>
                <a:spcPts val="0"/>
              </a:spcAft>
              <a:buClr>
                <a:schemeClr val="dk1"/>
              </a:buClr>
              <a:buSzPts val="1100"/>
            </a:pPr>
            <a:r>
              <a:rPr lang="en" sz="1300" dirty="0">
                <a:solidFill>
                  <a:schemeClr val="dk1"/>
                </a:solidFill>
              </a:rPr>
              <a:t>I feel happy [employee is engaged]</a:t>
            </a:r>
          </a:p>
          <a:p>
            <a:pPr marL="285750" lvl="0" indent="-285750" algn="l" rtl="0">
              <a:lnSpc>
                <a:spcPct val="107916"/>
              </a:lnSpc>
              <a:spcBef>
                <a:spcPts val="846"/>
              </a:spcBef>
              <a:spcAft>
                <a:spcPts val="0"/>
              </a:spcAft>
              <a:buClr>
                <a:schemeClr val="dk1"/>
              </a:buClr>
              <a:buSzPts val="1100"/>
            </a:pPr>
            <a:r>
              <a:rPr lang="en" sz="1300" dirty="0">
                <a:solidFill>
                  <a:schemeClr val="dk1"/>
                </a:solidFill>
              </a:rPr>
              <a:t>I feel tired/concerned – there is already a lot of support in this role and I’m concerned training required for new tasks/roles will be a lot</a:t>
            </a:r>
          </a:p>
          <a:p>
            <a:pPr marL="285750" lvl="0" indent="-285750" algn="l" rtl="0">
              <a:lnSpc>
                <a:spcPct val="107916"/>
              </a:lnSpc>
              <a:spcBef>
                <a:spcPts val="846"/>
              </a:spcBef>
              <a:spcAft>
                <a:spcPts val="0"/>
              </a:spcAft>
              <a:buClr>
                <a:schemeClr val="dk1"/>
              </a:buClr>
              <a:buSzPts val="1100"/>
            </a:pPr>
            <a:r>
              <a:rPr lang="en" sz="1300" dirty="0">
                <a:solidFill>
                  <a:schemeClr val="dk1"/>
                </a:solidFill>
              </a:rPr>
              <a:t>I feel curious</a:t>
            </a:r>
          </a:p>
          <a:p>
            <a:pPr marL="0" lvl="0" indent="0" algn="l" rtl="0">
              <a:lnSpc>
                <a:spcPct val="107916"/>
              </a:lnSpc>
              <a:spcBef>
                <a:spcPts val="846"/>
              </a:spcBef>
              <a:spcAft>
                <a:spcPts val="0"/>
              </a:spcAft>
              <a:buClr>
                <a:schemeClr val="dk1"/>
              </a:buClr>
              <a:buSzPts val="1100"/>
              <a:buNone/>
            </a:pPr>
            <a:r>
              <a:rPr lang="en" sz="1300" dirty="0">
                <a:solidFill>
                  <a:schemeClr val="dk1"/>
                </a:solidFill>
              </a:rPr>
              <a:t>etc</a:t>
            </a:r>
          </a:p>
          <a:p>
            <a:pPr marL="0" lvl="0" indent="0" algn="l" rtl="0">
              <a:lnSpc>
                <a:spcPct val="107916"/>
              </a:lnSpc>
              <a:spcBef>
                <a:spcPts val="846"/>
              </a:spcBef>
              <a:spcAft>
                <a:spcPts val="0"/>
              </a:spcAft>
              <a:buClr>
                <a:schemeClr val="dk1"/>
              </a:buClr>
              <a:buSzPts val="1100"/>
              <a:buFont typeface="Arial"/>
              <a:buNone/>
            </a:pPr>
            <a:endParaRPr lang="en"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en" sz="1300" dirty="0">
                <a:solidFill>
                  <a:schemeClr val="dk1"/>
                </a:solidFill>
              </a:rPr>
              <a:t>[Depending on group size – as a large group or in small groups] Let’s think about the career development practices we just discussed. What are the skills, experiences, needs, and goals that we can consider? What questions might we ask ourselves or this employee?</a:t>
            </a:r>
          </a:p>
          <a:p>
            <a:pPr marL="0" lvl="0" indent="0" algn="l" rtl="0">
              <a:lnSpc>
                <a:spcPct val="107916"/>
              </a:lnSpc>
              <a:spcBef>
                <a:spcPts val="846"/>
              </a:spcBef>
              <a:spcAft>
                <a:spcPts val="0"/>
              </a:spcAft>
              <a:buClr>
                <a:schemeClr val="dk1"/>
              </a:buClr>
              <a:buSzPts val="1100"/>
              <a:buFont typeface="Arial"/>
              <a:buNone/>
            </a:pPr>
            <a:endParaRPr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en" sz="1300" dirty="0">
                <a:solidFill>
                  <a:schemeClr val="dk1"/>
                </a:solidFill>
              </a:rPr>
              <a:t>Potential steps:</a:t>
            </a:r>
            <a:endParaRPr sz="1300" dirty="0">
              <a:solidFill>
                <a:schemeClr val="dk1"/>
              </a:solidFill>
            </a:endParaRPr>
          </a:p>
          <a:p>
            <a:pPr marL="483306" lvl="0" indent="-322204" algn="l" rtl="0">
              <a:lnSpc>
                <a:spcPct val="107916"/>
              </a:lnSpc>
              <a:spcBef>
                <a:spcPts val="846"/>
              </a:spcBef>
              <a:spcAft>
                <a:spcPts val="0"/>
              </a:spcAft>
              <a:buClr>
                <a:schemeClr val="dk1"/>
              </a:buClr>
              <a:buSzPts val="1200"/>
              <a:buAutoNum type="arabicPeriod"/>
            </a:pPr>
            <a:r>
              <a:rPr lang="en" sz="1300" dirty="0">
                <a:solidFill>
                  <a:schemeClr val="dk1"/>
                </a:solidFill>
              </a:rPr>
              <a:t>Work with your employee using solution-focused coaching methods to understand what future preferred state would look like (when they feel engaged and interested in their job) through open-ended questions such as: “What gives you the most energy at work?” “What would you be doing more of? Less of? What difference would that make?</a:t>
            </a:r>
            <a:endParaRPr sz="1300" dirty="0">
              <a:solidFill>
                <a:schemeClr val="dk1"/>
              </a:solidFill>
            </a:endParaRPr>
          </a:p>
          <a:p>
            <a:pPr marL="483306" lvl="0" indent="-322204" algn="l" rtl="0">
              <a:lnSpc>
                <a:spcPct val="107916"/>
              </a:lnSpc>
              <a:spcBef>
                <a:spcPts val="0"/>
              </a:spcBef>
              <a:spcAft>
                <a:spcPts val="0"/>
              </a:spcAft>
              <a:buClr>
                <a:schemeClr val="dk1"/>
              </a:buClr>
              <a:buSzPts val="1200"/>
              <a:buAutoNum type="arabicPeriod"/>
            </a:pPr>
            <a:r>
              <a:rPr lang="en" sz="1300" dirty="0">
                <a:solidFill>
                  <a:schemeClr val="dk1"/>
                </a:solidFill>
              </a:rPr>
              <a:t>What are some options for enrichment and alignment </a:t>
            </a:r>
            <a:r>
              <a:rPr lang="en" sz="1300" u="sng" dirty="0">
                <a:solidFill>
                  <a:schemeClr val="dk1"/>
                </a:solidFill>
              </a:rPr>
              <a:t>within </a:t>
            </a:r>
            <a:r>
              <a:rPr lang="en" sz="1300" dirty="0">
                <a:solidFill>
                  <a:schemeClr val="dk1"/>
                </a:solidFill>
              </a:rPr>
              <a:t>your team? Examples if needed:</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en" sz="1300" dirty="0">
                <a:solidFill>
                  <a:schemeClr val="dk1"/>
                </a:solidFill>
              </a:rPr>
              <a:t>Consider team priorities for the year and options such as support a special project within the 20% of role time. </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en" sz="1300" dirty="0">
                <a:solidFill>
                  <a:schemeClr val="dk1"/>
                </a:solidFill>
              </a:rPr>
              <a:t>Is the employee interested in training a student (potential to build mentorship/supervisory skills while maintaining focus on core functions of role)?</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en" sz="1300" dirty="0">
                <a:solidFill>
                  <a:schemeClr val="dk1"/>
                </a:solidFill>
              </a:rPr>
              <a:t>Is there additional training that would support this employee in performing core role functions (e.g., software, process design, customer service, etc.)?</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en" sz="1300" dirty="0">
                <a:solidFill>
                  <a:schemeClr val="dk1"/>
                </a:solidFill>
              </a:rPr>
              <a:t>Does the employee have ideas for quality improvement within their core function? This could be a potential team special project with a key role for employee.</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en" sz="1300" dirty="0">
                <a:solidFill>
                  <a:schemeClr val="dk1"/>
                </a:solidFill>
              </a:rPr>
              <a:t>Consider team core functions and if there are options to redistribute tasks or parts of tasks to align to team members strengths, interests, and learning priorities.</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en" sz="1300" dirty="0">
                <a:solidFill>
                  <a:schemeClr val="dk1"/>
                </a:solidFill>
              </a:rPr>
              <a:t>Are there ways to enhance this employee’s sense of competence/independence? For example, can the things you are doing in weekly check-in meetings be mapped as procedures/metrics and the employee can provide you with a weekly or monthly report?</a:t>
            </a:r>
            <a:endParaRPr sz="1300" dirty="0">
              <a:solidFill>
                <a:schemeClr val="dk1"/>
              </a:solidFill>
            </a:endParaRPr>
          </a:p>
          <a:p>
            <a:pPr marL="483306" lvl="0" indent="-322204" algn="l" rtl="0">
              <a:lnSpc>
                <a:spcPct val="107916"/>
              </a:lnSpc>
              <a:spcBef>
                <a:spcPts val="0"/>
              </a:spcBef>
              <a:spcAft>
                <a:spcPts val="0"/>
              </a:spcAft>
              <a:buClr>
                <a:schemeClr val="dk1"/>
              </a:buClr>
              <a:buSzPts val="1200"/>
              <a:buAutoNum type="arabicPeriod"/>
            </a:pPr>
            <a:r>
              <a:rPr lang="en" sz="1300" dirty="0">
                <a:solidFill>
                  <a:schemeClr val="dk1"/>
                </a:solidFill>
              </a:rPr>
              <a:t>What opportunities might there be outside your team?</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en" sz="1300" dirty="0">
                <a:solidFill>
                  <a:schemeClr val="dk1"/>
                </a:solidFill>
              </a:rPr>
              <a:t>Discuss the employee’s observations of organizational committees or projects they might like to get involved with. </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en" sz="1300" dirty="0">
                <a:solidFill>
                  <a:schemeClr val="dk1"/>
                </a:solidFill>
              </a:rPr>
              <a:t>Connect the employee to HR/P&amp;C or other internal mentors/resources to discuss internal career development plans and options (e.g., other roles outside the team that might be a current/future fit with skills/interests, training).</a:t>
            </a:r>
            <a:endParaRPr sz="1300" dirty="0">
              <a:solidFill>
                <a:schemeClr val="dk1"/>
              </a:solidFill>
            </a:endParaRPr>
          </a:p>
          <a:p>
            <a:pPr marL="483306" lvl="0" indent="-322204" algn="l" rtl="0">
              <a:spcBef>
                <a:spcPts val="0"/>
              </a:spcBef>
              <a:spcAft>
                <a:spcPts val="0"/>
              </a:spcAft>
              <a:buClr>
                <a:schemeClr val="dk1"/>
              </a:buClr>
              <a:buSzPts val="1200"/>
              <a:buAutoNum type="arabicPeriod"/>
            </a:pPr>
            <a:r>
              <a:rPr lang="en" sz="1300" dirty="0">
                <a:solidFill>
                  <a:schemeClr val="dk1"/>
                </a:solidFill>
              </a:rPr>
              <a:t>Remember that change does not have to happen immediately. An action plan to progressively move the employee toward their goal is an appropriate next step.</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846"/>
              </a:spcBef>
              <a:spcAft>
                <a:spcPts val="0"/>
              </a:spcAft>
              <a:buNone/>
            </a:pP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32a569eb0e1_0_5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32a569eb0e1_0_5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US" sz="1500" b="1" dirty="0">
                <a:solidFill>
                  <a:schemeClr val="dk1"/>
                </a:solidFill>
              </a:rPr>
              <a:t>Full speaker notes:</a:t>
            </a:r>
            <a:endParaRPr sz="1500" b="1"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As a leader, you know that growth opportunities are an important part of engagement for your team members. Be supportive of opportunities and open to adapting training approach/materials. Consult with internal resources like your </a:t>
            </a:r>
            <a:r>
              <a:rPr lang="en" sz="1500" dirty="0">
                <a:solidFill>
                  <a:schemeClr val="dk1"/>
                </a:solidFill>
                <a:highlight>
                  <a:schemeClr val="accent4"/>
                </a:highlight>
              </a:rPr>
              <a:t>People &amp; Culture</a:t>
            </a:r>
            <a:r>
              <a:rPr lang="en" sz="1500" dirty="0">
                <a:solidFill>
                  <a:schemeClr val="dk1"/>
                </a:solidFill>
              </a:rPr>
              <a:t> team if you want support.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Find out if your employee is/was linked to an employment support organization. That organization may be able to support again with a job change or new projects. </a:t>
            </a:r>
            <a:endParaRPr sz="15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2a569eb0e1_0_55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32a569eb0e1_0_55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sz="1500" b="1" dirty="0">
                <a:solidFill>
                  <a:schemeClr val="dk1"/>
                </a:solidFill>
              </a:rPr>
              <a:t>Full speaker notes:</a:t>
            </a:r>
          </a:p>
          <a:p>
            <a:pPr marL="0" lvl="0" indent="0" algn="l" rtl="0">
              <a:spcBef>
                <a:spcPts val="0"/>
              </a:spcBef>
              <a:spcAft>
                <a:spcPts val="0"/>
              </a:spcAft>
              <a:buClr>
                <a:schemeClr val="dk1"/>
              </a:buClr>
              <a:buSzPts val="1100"/>
              <a:buFont typeface="Arial"/>
              <a:buNone/>
            </a:pPr>
            <a:r>
              <a:rPr lang="en" sz="1500" dirty="0">
                <a:solidFill>
                  <a:schemeClr val="dk1"/>
                </a:solidFill>
              </a:rPr>
              <a:t>Disability inclusive employment can include many different practices and policies. It is helpful to have a central strategy for how an organization will approach making themselves a more disability-inclusive employer.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32a569eb0e1_0_56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32a569eb0e1_0_56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en" sz="1500" b="1" dirty="0">
                <a:solidFill>
                  <a:schemeClr val="dk1"/>
                </a:solidFill>
              </a:rPr>
              <a:t>Full speaker notes:</a:t>
            </a:r>
          </a:p>
          <a:p>
            <a:pPr marL="0" lvl="0" indent="0" algn="l" rtl="0">
              <a:spcBef>
                <a:spcPts val="0"/>
              </a:spcBef>
              <a:spcAft>
                <a:spcPts val="0"/>
              </a:spcAft>
              <a:buNone/>
            </a:pPr>
            <a:r>
              <a:rPr lang="en" sz="1500" dirty="0">
                <a:solidFill>
                  <a:schemeClr val="dk1"/>
                </a:solidFill>
              </a:rPr>
              <a:t>Strategies for integrating disability inclusive employment practices across your organization include:</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en" sz="1500" dirty="0">
                <a:solidFill>
                  <a:schemeClr val="dk1"/>
                </a:solidFill>
              </a:rPr>
              <a:t>Making disability a part of – but have its own focus within – the organization’s diversity, equity and inclusion strategy.</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en" sz="1500" dirty="0">
                <a:solidFill>
                  <a:schemeClr val="dk1"/>
                </a:solidFill>
              </a:rPr>
              <a:t>Staff may also appreciate a space to share their experiences, such as an Employee Resource Group. </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sz="1100" b="1" dirty="0">
                <a:solidFill>
                  <a:schemeClr val="dk1"/>
                </a:solidFill>
              </a:rPr>
              <a:t>Point-form speaker notes:</a:t>
            </a:r>
          </a:p>
          <a:p>
            <a:pPr marL="0" lvl="0" indent="0" algn="l" rtl="0">
              <a:spcBef>
                <a:spcPts val="0"/>
              </a:spcBef>
              <a:spcAft>
                <a:spcPts val="0"/>
              </a:spcAft>
              <a:buNone/>
            </a:pPr>
            <a:r>
              <a:rPr lang="en-US" sz="1100" dirty="0">
                <a:solidFill>
                  <a:schemeClr val="dk1"/>
                </a:solidFill>
              </a:rPr>
              <a:t>Strategies to integrate disability inclusive employment practices include the following:</a:t>
            </a:r>
          </a:p>
          <a:p>
            <a:pPr marL="171450" lvl="0" indent="-171450" algn="l" rtl="0">
              <a:spcBef>
                <a:spcPts val="0"/>
              </a:spcBef>
              <a:spcAft>
                <a:spcPts val="0"/>
              </a:spcAft>
            </a:pPr>
            <a:r>
              <a:rPr lang="en-US" sz="1100" dirty="0">
                <a:solidFill>
                  <a:schemeClr val="dk1"/>
                </a:solidFill>
              </a:rPr>
              <a:t>Make disability a part of the organization’s diversity, equity, and inclusion strategy.</a:t>
            </a:r>
          </a:p>
          <a:p>
            <a:pPr marL="171450" lvl="0" indent="-171450" algn="l" rtl="0">
              <a:spcBef>
                <a:spcPts val="0"/>
              </a:spcBef>
              <a:spcAft>
                <a:spcPts val="0"/>
              </a:spcAft>
            </a:pPr>
            <a:r>
              <a:rPr lang="en-US" sz="1100" dirty="0">
                <a:solidFill>
                  <a:schemeClr val="dk1"/>
                </a:solidFill>
              </a:rPr>
              <a:t>Create space to share employee experiences, such as an Employee Resource Group. </a:t>
            </a:r>
          </a:p>
          <a:p>
            <a:pPr marL="171450" lvl="0" indent="-171450" algn="l" rtl="0">
              <a:spcBef>
                <a:spcPts val="0"/>
              </a:spcBef>
              <a:spcAft>
                <a:spcPts val="0"/>
              </a:spcAft>
            </a:pPr>
            <a:endParaRPr lang="en-US" sz="11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a:extLst>
            <a:ext uri="{FF2B5EF4-FFF2-40B4-BE49-F238E27FC236}">
              <a16:creationId xmlns:a16="http://schemas.microsoft.com/office/drawing/2014/main" id="{F3BB88FA-BFA0-F30D-88FE-886ACB17DC8D}"/>
            </a:ext>
          </a:extLst>
        </p:cNvPr>
        <p:cNvGrpSpPr/>
        <p:nvPr/>
      </p:nvGrpSpPr>
      <p:grpSpPr>
        <a:xfrm>
          <a:off x="0" y="0"/>
          <a:ext cx="0" cy="0"/>
          <a:chOff x="0" y="0"/>
          <a:chExt cx="0" cy="0"/>
        </a:xfrm>
      </p:grpSpPr>
      <p:sp>
        <p:nvSpPr>
          <p:cNvPr id="1111" name="Google Shape;1111;g32a569eb0e1_0_560:notes">
            <a:extLst>
              <a:ext uri="{FF2B5EF4-FFF2-40B4-BE49-F238E27FC236}">
                <a16:creationId xmlns:a16="http://schemas.microsoft.com/office/drawing/2014/main" id="{D7BD1AED-A23F-C630-D364-9ED4932EBE16}"/>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32a569eb0e1_0_560:notes">
            <a:extLst>
              <a:ext uri="{FF2B5EF4-FFF2-40B4-BE49-F238E27FC236}">
                <a16:creationId xmlns:a16="http://schemas.microsoft.com/office/drawing/2014/main" id="{92E48002-3BE3-E191-C800-2B13D4969D26}"/>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en" sz="1500" b="1" dirty="0">
                <a:solidFill>
                  <a:schemeClr val="dk1"/>
                </a:solidFill>
              </a:rPr>
              <a:t>Full speaker notes:</a:t>
            </a:r>
          </a:p>
          <a:p>
            <a:pPr marL="0" lvl="0" indent="0" algn="l" rtl="0">
              <a:spcBef>
                <a:spcPts val="0"/>
              </a:spcBef>
              <a:spcAft>
                <a:spcPts val="0"/>
              </a:spcAft>
              <a:buNone/>
            </a:pPr>
            <a:r>
              <a:rPr lang="en-US" sz="1500" dirty="0">
                <a:solidFill>
                  <a:schemeClr val="dk1"/>
                </a:solidFill>
              </a:rPr>
              <a:t>It’s important to adopt an approach to collecting information from job seekers and employees about disability to support the organization in developing measurable goals. The most recent Statistics Canada survey on disability (2022) found that nearly 1:4 Canadian adults have a disability (27%). Our workforces should reflect this. We suggest including sociodemographic data collection measures to your recruitment, hiring, and employee experience collection measures.</a:t>
            </a:r>
          </a:p>
          <a:p>
            <a:pPr marL="0" lvl="0" indent="0" algn="l" rtl="0">
              <a:spcBef>
                <a:spcPts val="0"/>
              </a:spcBef>
              <a:spcAft>
                <a:spcPts val="0"/>
              </a:spcAft>
              <a:buNone/>
            </a:pPr>
            <a:endParaRPr lang="en-US" sz="1500" dirty="0">
              <a:solidFill>
                <a:schemeClr val="dk1"/>
              </a:solidFill>
            </a:endParaRPr>
          </a:p>
          <a:p>
            <a:pPr marL="0" lvl="0" indent="0" algn="l" rtl="0">
              <a:spcBef>
                <a:spcPts val="0"/>
              </a:spcBef>
              <a:spcAft>
                <a:spcPts val="0"/>
              </a:spcAft>
              <a:buNone/>
            </a:pPr>
            <a:r>
              <a:rPr lang="en-US" sz="1500" dirty="0">
                <a:solidFill>
                  <a:schemeClr val="dk1"/>
                </a:solidFill>
              </a:rPr>
              <a:t>As mentioned earlier, organizations can access services through employment support agencies such as job consultation and coaching, as well as advertising job postings in disability-inclusive spaces.</a:t>
            </a: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en" sz="1500" dirty="0">
                <a:solidFill>
                  <a:schemeClr val="dk1"/>
                </a:solidFill>
              </a:rPr>
              <a:t>In addition to the online tools we have introduced throughout this training, there are organizations with disability employment expertise who can consult with us to review our systems, develop our disability inclusive employment strategies, and partner with us on recruitment. </a:t>
            </a:r>
            <a:endParaRPr sz="15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sz="1100" b="1" dirty="0">
                <a:solidFill>
                  <a:schemeClr val="dk1"/>
                </a:solidFill>
              </a:rPr>
              <a:t>Point-form speaker notes:</a:t>
            </a:r>
          </a:p>
          <a:p>
            <a:pPr marL="0" lvl="0" indent="0" algn="l" rtl="0">
              <a:spcBef>
                <a:spcPts val="0"/>
              </a:spcBef>
              <a:spcAft>
                <a:spcPts val="0"/>
              </a:spcAft>
              <a:buNone/>
            </a:pPr>
            <a:r>
              <a:rPr lang="en-US" sz="1100" dirty="0">
                <a:solidFill>
                  <a:schemeClr val="dk1"/>
                </a:solidFill>
              </a:rPr>
              <a:t>Strategies to integrate disability inclusive employment practices include the following:</a:t>
            </a:r>
          </a:p>
          <a:p>
            <a:pPr marL="171450" lvl="0" indent="-171450" algn="l" rtl="0">
              <a:spcBef>
                <a:spcPts val="0"/>
              </a:spcBef>
              <a:spcAft>
                <a:spcPts val="0"/>
              </a:spcAft>
            </a:pPr>
            <a:r>
              <a:rPr lang="en-US" sz="1100" dirty="0">
                <a:solidFill>
                  <a:schemeClr val="dk1"/>
                </a:solidFill>
              </a:rPr>
              <a:t>Adopt an approach to collecting information from job seekers and employees about disability to support the organization in developing measurable goals.</a:t>
            </a:r>
          </a:p>
          <a:p>
            <a:pPr marL="171450" lvl="0" indent="-171450" algn="l" rtl="0">
              <a:spcBef>
                <a:spcPts val="0"/>
              </a:spcBef>
              <a:spcAft>
                <a:spcPts val="0"/>
              </a:spcAft>
            </a:pPr>
            <a:r>
              <a:rPr lang="en-US" sz="1100" dirty="0">
                <a:solidFill>
                  <a:schemeClr val="dk1"/>
                </a:solidFill>
              </a:rPr>
              <a:t>The most recent Statistics Canada survey on disability (2022) found that nearly 1:4 Canadian adults have a disability (24%). Our workforces should reflect this. </a:t>
            </a:r>
          </a:p>
          <a:p>
            <a:pPr marL="171450" lvl="0" indent="-171450" algn="l" rtl="0">
              <a:spcBef>
                <a:spcPts val="0"/>
              </a:spcBef>
              <a:spcAft>
                <a:spcPts val="0"/>
              </a:spcAft>
            </a:pPr>
            <a:r>
              <a:rPr lang="en-US" sz="1100" dirty="0">
                <a:solidFill>
                  <a:schemeClr val="dk1"/>
                </a:solidFill>
              </a:rPr>
              <a:t>Include sociodemographic data collection measures to your recruitment, hiring, and employee experience collection measures.</a:t>
            </a:r>
          </a:p>
          <a:p>
            <a:pPr marL="171450" lvl="0" indent="-171450" algn="l" rtl="0">
              <a:spcBef>
                <a:spcPts val="0"/>
              </a:spcBef>
              <a:spcAft>
                <a:spcPts val="0"/>
              </a:spcAft>
            </a:pPr>
            <a:r>
              <a:rPr lang="en-US" sz="1100" dirty="0">
                <a:solidFill>
                  <a:schemeClr val="dk1"/>
                </a:solidFill>
              </a:rPr>
              <a:t>Access services through employment support agencies such as job consultation and coaching, as well as advertising job postings in disability-inclusive spaces.</a:t>
            </a:r>
          </a:p>
          <a:p>
            <a:pPr marL="171450" lvl="0" indent="-171450" algn="l" rtl="0">
              <a:spcBef>
                <a:spcPts val="0"/>
              </a:spcBef>
              <a:spcAft>
                <a:spcPts val="0"/>
              </a:spcAft>
            </a:pPr>
            <a:r>
              <a:rPr lang="en-US" sz="1100" dirty="0">
                <a:solidFill>
                  <a:schemeClr val="dk1"/>
                </a:solidFill>
              </a:rPr>
              <a:t>In addition to the online tools we have introduced throughout this training, there are organizations with disability employment expertise who can consult with us to review our systems, develop our disability inclusive employment strategies, and partner with us on recruitment. </a:t>
            </a:r>
          </a:p>
          <a:p>
            <a:pPr marL="171450" lvl="0" indent="-171450" algn="l" rtl="0">
              <a:spcBef>
                <a:spcPts val="0"/>
              </a:spcBef>
              <a:spcAft>
                <a:spcPts val="0"/>
              </a:spcAft>
            </a:pPr>
            <a:endParaRPr lang="en-US" sz="11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99951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2a569eb0e1_0_5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32a569eb0e1_0_57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US" sz="1500" b="1" dirty="0">
                <a:solidFill>
                  <a:schemeClr val="dk1"/>
                </a:solidFill>
              </a:rPr>
              <a:t>Full speaker notes:</a:t>
            </a:r>
            <a:endParaRPr sz="1500" b="1"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The Ontario Corporate Training Centre is one example of an existing service that can help to create a more disability-inclusive employment culture.</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This is a free province-wide project with a stream specifically targeting healthcare organizations. They provide in-depth training and consultation and are a great expert resource to consider when building a strategy.</a:t>
            </a:r>
            <a:endParaRPr sz="1500"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CA" b="1" dirty="0">
                <a:solidFill>
                  <a:schemeClr val="dk1"/>
                </a:solidFill>
              </a:rPr>
              <a:t>SOURCE:</a:t>
            </a:r>
            <a:endParaRPr lang="en" b="1" u="sng" dirty="0">
              <a:solidFill>
                <a:schemeClr val="hlink"/>
              </a:solidFill>
              <a:hlinkClick r:id="rId3"/>
            </a:endParaRPr>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https://ontariotrainingcentre.com/</a:t>
            </a:r>
            <a:r>
              <a:rPr lang="en" dirty="0">
                <a:solidFill>
                  <a:schemeClr val="dk1"/>
                </a:solidFill>
              </a:rPr>
              <a:t>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2de1cffd16_0_1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32de1cffd16_0_110: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a:extLst>
            <a:ext uri="{FF2B5EF4-FFF2-40B4-BE49-F238E27FC236}">
              <a16:creationId xmlns:a16="http://schemas.microsoft.com/office/drawing/2014/main" id="{3A612E8E-7319-5ED2-4B02-A1DE8CE1DB94}"/>
            </a:ext>
          </a:extLst>
        </p:cNvPr>
        <p:cNvGrpSpPr/>
        <p:nvPr/>
      </p:nvGrpSpPr>
      <p:grpSpPr>
        <a:xfrm>
          <a:off x="0" y="0"/>
          <a:ext cx="0" cy="0"/>
          <a:chOff x="0" y="0"/>
          <a:chExt cx="0" cy="0"/>
        </a:xfrm>
      </p:grpSpPr>
      <p:sp>
        <p:nvSpPr>
          <p:cNvPr id="1121" name="Google Shape;1121;g32a569eb0e1_0_579:notes">
            <a:extLst>
              <a:ext uri="{FF2B5EF4-FFF2-40B4-BE49-F238E27FC236}">
                <a16:creationId xmlns:a16="http://schemas.microsoft.com/office/drawing/2014/main" id="{19128B72-EC87-B5C2-7566-8BF18C6F8DD1}"/>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32a569eb0e1_0_579:notes">
            <a:extLst>
              <a:ext uri="{FF2B5EF4-FFF2-40B4-BE49-F238E27FC236}">
                <a16:creationId xmlns:a16="http://schemas.microsoft.com/office/drawing/2014/main" id="{AA310765-7989-9A7A-16B7-6294BE4A92AA}"/>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sz="1500" b="1" dirty="0">
                <a:solidFill>
                  <a:schemeClr val="dk1"/>
                </a:solidFill>
              </a:rPr>
              <a:t>Full speaker notes:</a:t>
            </a:r>
          </a:p>
          <a:p>
            <a:pPr marL="0" lvl="0" indent="0" algn="l" rtl="0">
              <a:spcBef>
                <a:spcPts val="0"/>
              </a:spcBef>
              <a:spcAft>
                <a:spcPts val="0"/>
              </a:spcAft>
              <a:buClr>
                <a:schemeClr val="dk1"/>
              </a:buClr>
              <a:buSzPts val="1100"/>
              <a:buFont typeface="Arial"/>
              <a:buNone/>
            </a:pPr>
            <a:r>
              <a:rPr lang="en" sz="1500" dirty="0">
                <a:solidFill>
                  <a:schemeClr val="dk1"/>
                </a:solidFill>
              </a:rPr>
              <a:t>There is a pervasive myth about accommodations – they are a right, NOT special treatment. It’s important to educate about accommodations as part of our inclusive culture evolution. </a:t>
            </a:r>
          </a:p>
          <a:p>
            <a:pPr marL="0" lvl="0" indent="0" algn="l" rtl="0">
              <a:spcBef>
                <a:spcPts val="0"/>
              </a:spcBef>
              <a:spcAft>
                <a:spcPts val="0"/>
              </a:spcAft>
              <a:buClr>
                <a:schemeClr val="dk1"/>
              </a:buClr>
              <a:buSzPts val="1100"/>
              <a:buFont typeface="Arial"/>
              <a:buNone/>
            </a:pPr>
            <a:endParaRPr lang="en"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This myth about accommodations can be part of an internalized ableism mindset that may influence an employee with a disability to not disclose and request an accommodation that, in fact, they need and should have. </a:t>
            </a:r>
          </a:p>
          <a:p>
            <a:pPr marL="0" lvl="0" indent="0" algn="l" rtl="0">
              <a:spcBef>
                <a:spcPts val="0"/>
              </a:spcBef>
              <a:spcAft>
                <a:spcPts val="0"/>
              </a:spcAft>
              <a:buClr>
                <a:schemeClr val="dk1"/>
              </a:buClr>
              <a:buSzPts val="1100"/>
              <a:buFont typeface="Arial"/>
              <a:buNone/>
            </a:pPr>
            <a:endParaRPr lang="en"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Accommodations sometimes require adjustment within a team, and managers need to be aware that the culture of respect and appreciation for accommodation may need to be intentionally supported and developed. In fact, we all want to work for organizations where we know that our managers and teams value and support our individual experiences and needs.</a:t>
            </a:r>
            <a:endParaRPr sz="15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CA" dirty="0"/>
              <a:t>Reference: Lopez, J., </a:t>
            </a:r>
            <a:r>
              <a:rPr lang="en-CA" dirty="0" err="1"/>
              <a:t>Berlingieri</a:t>
            </a:r>
            <a:r>
              <a:rPr lang="en-CA" dirty="0"/>
              <a:t>, A., McFadyen, N.D., Welsh, S., &amp; MacQuarrie, B. (2022). </a:t>
            </a:r>
            <a:r>
              <a:rPr lang="en-CA" i="1" dirty="0"/>
              <a:t>Ableism in Canadian workplaces</a:t>
            </a:r>
            <a:r>
              <a:rPr lang="en-CA" dirty="0"/>
              <a:t>. Centre for Research and Education on Violence Against Women and Children, Western University.</a:t>
            </a:r>
            <a:endParaRPr dirty="0"/>
          </a:p>
        </p:txBody>
      </p:sp>
    </p:spTree>
    <p:extLst>
      <p:ext uri="{BB962C8B-B14F-4D97-AF65-F5344CB8AC3E}">
        <p14:creationId xmlns:p14="http://schemas.microsoft.com/office/powerpoint/2010/main" val="3467474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a:extLst>
            <a:ext uri="{FF2B5EF4-FFF2-40B4-BE49-F238E27FC236}">
              <a16:creationId xmlns:a16="http://schemas.microsoft.com/office/drawing/2014/main" id="{E4CA26D2-47CD-C746-436E-B0BA5FC02F9F}"/>
            </a:ext>
          </a:extLst>
        </p:cNvPr>
        <p:cNvGrpSpPr/>
        <p:nvPr/>
      </p:nvGrpSpPr>
      <p:grpSpPr>
        <a:xfrm>
          <a:off x="0" y="0"/>
          <a:ext cx="0" cy="0"/>
          <a:chOff x="0" y="0"/>
          <a:chExt cx="0" cy="0"/>
        </a:xfrm>
      </p:grpSpPr>
      <p:sp>
        <p:nvSpPr>
          <p:cNvPr id="1075" name="Google Shape;1075;g32a569eb0e1_0_530:notes">
            <a:extLst>
              <a:ext uri="{FF2B5EF4-FFF2-40B4-BE49-F238E27FC236}">
                <a16:creationId xmlns:a16="http://schemas.microsoft.com/office/drawing/2014/main" id="{94744B85-9431-B8AA-8FFB-9D37BF8BFB6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32a569eb0e1_0_530:notes">
            <a:extLst>
              <a:ext uri="{FF2B5EF4-FFF2-40B4-BE49-F238E27FC236}">
                <a16:creationId xmlns:a16="http://schemas.microsoft.com/office/drawing/2014/main" id="{D2404D20-F416-62B3-95A8-93CEFF961597}"/>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US" sz="1300" dirty="0">
                <a:solidFill>
                  <a:schemeClr val="dk1"/>
                </a:solidFill>
              </a:rPr>
              <a:t>[Optional activity]</a:t>
            </a:r>
          </a:p>
          <a:p>
            <a:pPr marL="0" lvl="0" indent="0" algn="l" rtl="0">
              <a:spcBef>
                <a:spcPts val="0"/>
              </a:spcBef>
              <a:spcAft>
                <a:spcPts val="0"/>
              </a:spcAft>
              <a:buClr>
                <a:schemeClr val="dk1"/>
              </a:buClr>
              <a:buSzPts val="1100"/>
              <a:buFont typeface="Arial"/>
              <a:buNone/>
            </a:pPr>
            <a:r>
              <a:rPr lang="en-US" sz="1300" dirty="0">
                <a:solidFill>
                  <a:schemeClr val="dk1"/>
                </a:solidFill>
              </a:rPr>
              <a:t>Let’s consider a scenario. [Facilitator read or have an attendee read.]</a:t>
            </a:r>
          </a:p>
          <a:p>
            <a:pPr marL="0" lvl="0" indent="0" algn="l" rtl="0">
              <a:spcBef>
                <a:spcPts val="0"/>
              </a:spcBef>
              <a:spcAft>
                <a:spcPts val="0"/>
              </a:spcAft>
              <a:buClr>
                <a:schemeClr val="dk1"/>
              </a:buClr>
              <a:buSzPts val="1100"/>
              <a:buFont typeface="Arial"/>
              <a:buNone/>
            </a:pPr>
            <a:endParaRPr lang="en-US" sz="13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1" dirty="0"/>
              <a:t>Discussion Question: How can the employer effectively balance the need for workplace accommodations with maintaining team morale and ensuring equitable workloads among staff, particularly when a team member’s accommodation impacts the rest of the team’s responsibilities?</a:t>
            </a:r>
            <a:endParaRPr sz="1300" dirty="0">
              <a:solidFill>
                <a:schemeClr val="dk1"/>
              </a:solidFill>
            </a:endParaRPr>
          </a:p>
          <a:p>
            <a:pPr marL="0" lvl="0" indent="0" algn="l" rtl="0">
              <a:spcBef>
                <a:spcPts val="846"/>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Debrief discussion: </a:t>
            </a:r>
            <a:r>
              <a:rPr lang="en-US" dirty="0"/>
              <a:t>In response to the concerns raised by the team, the employer recognizes the importance of addressing both Alex’s accommodation needs and the impact on team dynamics. A thoughtful and transparent approach is necessary to ensure a fair and supportive work environment for all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team discussion is needed. Team Meeting Goals:</a:t>
            </a:r>
            <a:r>
              <a:rPr lang="en-US" b="1" dirty="0"/>
              <a:t> </a:t>
            </a:r>
          </a:p>
          <a:p>
            <a:endParaRPr lang="en-US" b="1" dirty="0"/>
          </a:p>
          <a:p>
            <a:pPr marL="0" indent="0">
              <a:buNone/>
            </a:pPr>
            <a:r>
              <a:rPr lang="en-US" b="1" dirty="0"/>
              <a:t>Reaffirm commitment to inclusivity and legal obligations regarding accommodations</a:t>
            </a:r>
            <a:r>
              <a:rPr lang="en-US" dirty="0"/>
              <a:t>.</a:t>
            </a:r>
          </a:p>
          <a:p>
            <a:pPr marL="228600" indent="-228600">
              <a:buAutoNum type="arabicPeriod"/>
            </a:pPr>
            <a:endParaRPr lang="en-US" dirty="0"/>
          </a:p>
          <a:p>
            <a:r>
              <a:rPr lang="en-US" dirty="0"/>
              <a:t>Briefly explain the need for accommodations, without violating Alex’s privacy, and how they help retain a skilled employee.</a:t>
            </a:r>
          </a:p>
          <a:p>
            <a:endParaRPr lang="en-US" dirty="0"/>
          </a:p>
          <a:p>
            <a:r>
              <a:rPr lang="en-US" dirty="0"/>
              <a:t>Open discussion on workload concerns and explore ways to fairly redistribute tasks.</a:t>
            </a:r>
          </a:p>
          <a:p>
            <a:endParaRPr lang="en-US" dirty="0"/>
          </a:p>
          <a:p>
            <a:r>
              <a:rPr lang="en-US" dirty="0"/>
              <a:t>Offer team-building sessions and create an anonymous feedback channel.</a:t>
            </a:r>
          </a:p>
          <a:p>
            <a:pPr marL="158750" indent="0">
              <a:buNone/>
            </a:pPr>
            <a:endParaRPr lang="en-US" b="1" dirty="0"/>
          </a:p>
          <a:p>
            <a:pPr marL="158750" lvl="0" indent="0">
              <a:buNone/>
            </a:pPr>
            <a:r>
              <a:rPr lang="en-US" b="1" dirty="0"/>
              <a:t>Balancing Needs and Concerns:  </a:t>
            </a:r>
            <a:r>
              <a:rPr lang="en-US" dirty="0"/>
              <a:t>Transparent communication and fair workload distribution are key. Consider hiring temporary support, automating tasks, or adjusting workloads. Regular check-ins help to keep the team engaged.</a:t>
            </a:r>
          </a:p>
          <a:p>
            <a:endParaRPr lang="en-US" b="1" dirty="0"/>
          </a:p>
          <a:p>
            <a:pPr marL="158750" indent="0">
              <a:buNone/>
            </a:pPr>
            <a:r>
              <a:rPr lang="en-US" b="1" dirty="0"/>
              <a:t>Educating the Team: </a:t>
            </a:r>
            <a:r>
              <a:rPr lang="en-US" dirty="0"/>
              <a:t>Provide DEI training, share resources, and highlight success stories. Emphasize the positive impact of accommodations on the organization and morale.</a:t>
            </a:r>
          </a:p>
          <a:p>
            <a:endParaRPr lang="en-US" b="1" dirty="0"/>
          </a:p>
          <a:p>
            <a:pPr marL="158750" indent="0">
              <a:buNone/>
            </a:pPr>
            <a:r>
              <a:rPr lang="en-US" b="1" dirty="0"/>
              <a:t>Fostering Understanding:</a:t>
            </a:r>
            <a:r>
              <a:rPr lang="en-US" b="0" baseline="0" dirty="0"/>
              <a:t> </a:t>
            </a:r>
            <a:r>
              <a:rPr lang="en-US" dirty="0"/>
              <a:t>Encourage empathy through one-on-one conversations, set clear expectations, recognize team efforts, and involve the team in problem-solving.</a:t>
            </a:r>
          </a:p>
          <a:p>
            <a:endParaRPr lang="en-US" b="1" dirty="0"/>
          </a:p>
          <a:p>
            <a:pPr marL="158750" indent="0">
              <a:buNone/>
            </a:pPr>
            <a:r>
              <a:rPr lang="en-US" b="1" dirty="0"/>
              <a:t>Protecting Alex:  </a:t>
            </a:r>
            <a:r>
              <a:rPr lang="en-US" dirty="0"/>
              <a:t>Ensure confidentiality, enforce a zero-tolerance policy for discrimination, and provide support channels. Monitor the work environment to prevent harassment.</a:t>
            </a:r>
          </a:p>
          <a:p>
            <a:pPr marL="158750" indent="0">
              <a:buNone/>
            </a:pPr>
            <a:endParaRPr lang="en-US" b="1" dirty="0"/>
          </a:p>
          <a:p>
            <a:pPr marL="158750" indent="0">
              <a:buNone/>
            </a:pPr>
            <a:r>
              <a:rPr lang="en-US" b="1" dirty="0"/>
              <a:t>Conclusion: </a:t>
            </a:r>
            <a:r>
              <a:rPr lang="en-US" sz="1100" kern="1200" dirty="0">
                <a:solidFill>
                  <a:schemeClr val="tx1"/>
                </a:solidFill>
                <a:effectLst/>
                <a:latin typeface="+mn-lt"/>
                <a:ea typeface="+mn-ea"/>
                <a:cs typeface="+mn-cs"/>
              </a:rPr>
              <a:t>By addressing concerns through open communication, education, and actionable solutions, the employer can foster a culture of empathy and collaboration. This not only benefits Alex but also strengthens the overall workplace dynamic, ensuring inclusivity and fairness for all employees.</a:t>
            </a:r>
          </a:p>
          <a:p>
            <a:pPr marL="0" lvl="0" indent="0" algn="l" rtl="0">
              <a:spcBef>
                <a:spcPts val="846"/>
              </a:spcBef>
              <a:spcAft>
                <a:spcPts val="0"/>
              </a:spcAft>
              <a:buNone/>
            </a:pPr>
            <a:endParaRPr dirty="0"/>
          </a:p>
        </p:txBody>
      </p:sp>
    </p:spTree>
    <p:extLst>
      <p:ext uri="{BB962C8B-B14F-4D97-AF65-F5344CB8AC3E}">
        <p14:creationId xmlns:p14="http://schemas.microsoft.com/office/powerpoint/2010/main" val="4318017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a:extLst>
            <a:ext uri="{FF2B5EF4-FFF2-40B4-BE49-F238E27FC236}">
              <a16:creationId xmlns:a16="http://schemas.microsoft.com/office/drawing/2014/main" id="{3E1E9A9F-DBC9-7EC7-7F3D-5A9D53363511}"/>
            </a:ext>
          </a:extLst>
        </p:cNvPr>
        <p:cNvGrpSpPr/>
        <p:nvPr/>
      </p:nvGrpSpPr>
      <p:grpSpPr>
        <a:xfrm>
          <a:off x="0" y="0"/>
          <a:ext cx="0" cy="0"/>
          <a:chOff x="0" y="0"/>
          <a:chExt cx="0" cy="0"/>
        </a:xfrm>
      </p:grpSpPr>
      <p:sp>
        <p:nvSpPr>
          <p:cNvPr id="724" name="Google Shape;724;g329a68feb33_0_139:notes">
            <a:extLst>
              <a:ext uri="{FF2B5EF4-FFF2-40B4-BE49-F238E27FC236}">
                <a16:creationId xmlns:a16="http://schemas.microsoft.com/office/drawing/2014/main" id="{B238B236-EFE4-2A1A-A190-DDFAEAEABDC7}"/>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29a68feb33_0_139:notes">
            <a:extLst>
              <a:ext uri="{FF2B5EF4-FFF2-40B4-BE49-F238E27FC236}">
                <a16:creationId xmlns:a16="http://schemas.microsoft.com/office/drawing/2014/main" id="{418D0507-DCC7-9577-3336-0C32440581A7}"/>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en-US" b="1" dirty="0"/>
              <a:t>Facilitator notes:</a:t>
            </a:r>
            <a:endParaRPr lang="en-US" b="0" dirty="0"/>
          </a:p>
          <a:p>
            <a:pPr marL="0" lvl="0" indent="0" algn="l" rtl="0">
              <a:spcBef>
                <a:spcPts val="0"/>
              </a:spcBef>
              <a:spcAft>
                <a:spcPts val="0"/>
              </a:spcAft>
              <a:buNone/>
            </a:pPr>
            <a:r>
              <a:rPr lang="en-US" b="0" dirty="0"/>
              <a:t>(read slide)</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Other notes:</a:t>
            </a:r>
          </a:p>
          <a:p>
            <a:pPr marL="171450" lvl="0" indent="-171450" algn="l" rtl="0">
              <a:spcBef>
                <a:spcPts val="0"/>
              </a:spcBef>
              <a:spcAft>
                <a:spcPts val="0"/>
              </a:spcAft>
            </a:pPr>
            <a:r>
              <a:rPr lang="en-US" dirty="0"/>
              <a:t>You can replace term “DEI” to align with your organizational language</a:t>
            </a:r>
          </a:p>
          <a:p>
            <a:pPr marL="171450" lvl="0" indent="-171450" algn="l" rtl="0">
              <a:spcBef>
                <a:spcPts val="0"/>
              </a:spcBef>
              <a:spcAft>
                <a:spcPts val="0"/>
              </a:spcAft>
            </a:pPr>
            <a:r>
              <a:rPr lang="en-US" dirty="0"/>
              <a:t>ERG = Employee Resource Groups. For more information https://ccdi.ca/media/4177/ccdi-toolkit-employee-resource-groups-a-toolkit-for-creating-and-sustaining-effective-ergs.pdf </a:t>
            </a:r>
            <a:endParaRPr dirty="0"/>
          </a:p>
        </p:txBody>
      </p:sp>
    </p:spTree>
    <p:extLst>
      <p:ext uri="{BB962C8B-B14F-4D97-AF65-F5344CB8AC3E}">
        <p14:creationId xmlns:p14="http://schemas.microsoft.com/office/powerpoint/2010/main" val="15504590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2e4075aa84_0_77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32e4075aa84_0_77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buNone/>
            </a:pPr>
            <a:r>
              <a:rPr lang="en-US" b="1" dirty="0">
                <a:latin typeface="+mn-lt"/>
              </a:rPr>
              <a:t>Full speaker notes:</a:t>
            </a:r>
          </a:p>
          <a:p>
            <a:pPr marL="0" indent="0">
              <a:buNone/>
            </a:pPr>
            <a:r>
              <a:rPr lang="en-US" dirty="0">
                <a:latin typeface="+mn-lt"/>
              </a:rPr>
              <a:t>We drew from the listed tools for this section. Please find them in the resource list provided.</a:t>
            </a:r>
          </a:p>
          <a:p>
            <a:pPr marL="0" indent="0">
              <a:buNone/>
            </a:pPr>
            <a:endParaRPr lang="en-US" dirty="0">
              <a:latin typeface="+mn-lt"/>
            </a:endParaRPr>
          </a:p>
          <a:p>
            <a:pPr marL="0" indent="0">
              <a:buNone/>
            </a:pPr>
            <a:endParaRPr lang="en-US" dirty="0">
              <a:latin typeface="+mn-lt"/>
            </a:endParaRPr>
          </a:p>
          <a:p>
            <a:pPr marL="0" indent="0">
              <a:buNone/>
            </a:pPr>
            <a:r>
              <a:rPr lang="en-US" b="1" dirty="0">
                <a:latin typeface="+mn-lt"/>
              </a:rPr>
              <a:t>Resources: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latin typeface="+mn-lt"/>
              </a:rPr>
              <a:t>Canadian Association for Supported Employment. (2020). CASE HR Toolkit. https://www.supportedemployment.ca/hrtoolkit/job-descriptions/   </a:t>
            </a:r>
          </a:p>
          <a:p>
            <a:pPr marL="0" indent="0">
              <a:buNone/>
            </a:pPr>
            <a:endParaRPr lang="en-US" dirty="0">
              <a:latin typeface="+mn-lt"/>
            </a:endParaRPr>
          </a:p>
          <a:p>
            <a:pPr marL="0" indent="0">
              <a:buNone/>
            </a:pPr>
            <a:r>
              <a:rPr lang="en-US" dirty="0">
                <a:latin typeface="+mn-lt"/>
              </a:rPr>
              <a:t>Canadian Council on Rehabilitation and Work (CCRW). (2024). Disability Confidence Toolkit. </a:t>
            </a:r>
            <a:r>
              <a:rPr lang="en-CA" sz="1800" u="sng"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3"/>
              </a:rPr>
              <a:t>https://toolkit.ccrw.org</a:t>
            </a:r>
            <a:r>
              <a:rPr lang="en-CA" sz="1800" u="sng"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dirty="0">
              <a:latin typeface="+mn-lt"/>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Lopez, J., </a:t>
            </a:r>
            <a:r>
              <a:rPr lang="en-CA" dirty="0" err="1"/>
              <a:t>Berlingieri</a:t>
            </a:r>
            <a:r>
              <a:rPr lang="en-CA" dirty="0"/>
              <a:t>, A., McFadyen, N.D., Welsh, S., &amp; MacQuarrie, B. (2022). </a:t>
            </a:r>
            <a:r>
              <a:rPr lang="en-CA" i="1" dirty="0"/>
              <a:t>Ableism in Canadian workplaces</a:t>
            </a:r>
            <a:r>
              <a:rPr lang="en-CA" dirty="0"/>
              <a:t>. Centre for Research and Education on Violence Against Women and Children, Western University</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The Ontario Corporate Training Centre. </a:t>
            </a:r>
            <a:r>
              <a:rPr lang="en-CA" sz="1100" b="0" i="0" u="sng" strike="noStrike" cap="none" dirty="0">
                <a:solidFill>
                  <a:schemeClr val="hlink"/>
                </a:solidFill>
                <a:latin typeface="Arial"/>
                <a:ea typeface="Arial"/>
                <a:cs typeface="Arial"/>
                <a:sym typeface="Arial"/>
                <a:hlinkClick r:id="rId4"/>
              </a:rPr>
              <a:t>www.ontariotrainingcentre.com</a:t>
            </a:r>
            <a:r>
              <a:rPr lang="en-CA" sz="1100" b="0" i="0" u="none" strike="noStrike" cap="none" dirty="0">
                <a:solidFill>
                  <a:schemeClr val="dk1"/>
                </a:solidFill>
                <a:latin typeface="Arial"/>
                <a:ea typeface="Arial"/>
                <a:cs typeface="Arial"/>
                <a:sym typeface="Arial"/>
              </a:rPr>
              <a:t>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328027c037f_0_7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328027c037f_0_73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32e4075aa84_0_7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32e4075aa84_0_71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 sz="1500" b="1" dirty="0">
                <a:solidFill>
                  <a:schemeClr val="dk1"/>
                </a:solidFill>
              </a:rPr>
              <a:t>Facilitator’s note:</a:t>
            </a:r>
            <a:endParaRPr sz="1500" b="1"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Take two minutes to consider one thing you can implement in the next four weeks in the context of your current role/scope.</a:t>
            </a:r>
            <a:endParaRPr sz="1500" dirty="0">
              <a:solidFill>
                <a:schemeClr val="dk1"/>
              </a:solidFill>
            </a:endParaRPr>
          </a:p>
          <a:p>
            <a:pPr marL="0" lvl="0" indent="0" algn="l" rtl="0">
              <a:lnSpc>
                <a:spcPct val="90000"/>
              </a:lnSpc>
              <a:spcBef>
                <a:spcPts val="793"/>
              </a:spcBef>
              <a:spcAft>
                <a:spcPts val="0"/>
              </a:spcAft>
              <a:buClr>
                <a:schemeClr val="dk1"/>
              </a:buClr>
              <a:buSzPts val="1100"/>
              <a:buFont typeface="Arial"/>
              <a:buNone/>
            </a:pPr>
            <a:endParaRPr lang="en-US" sz="1500" dirty="0">
              <a:solidFill>
                <a:schemeClr val="dk1"/>
              </a:solidFill>
            </a:endParaRPr>
          </a:p>
          <a:p>
            <a:pPr marL="0" lvl="0" indent="0" algn="l" rtl="0">
              <a:lnSpc>
                <a:spcPct val="90000"/>
              </a:lnSpc>
              <a:spcBef>
                <a:spcPts val="793"/>
              </a:spcBef>
              <a:spcAft>
                <a:spcPts val="0"/>
              </a:spcAft>
              <a:buClr>
                <a:schemeClr val="dk1"/>
              </a:buClr>
              <a:buSzPts val="1100"/>
              <a:buFont typeface="Arial"/>
              <a:buNone/>
            </a:pPr>
            <a:r>
              <a:rPr lang="en-CA" sz="1500" dirty="0">
                <a:solidFill>
                  <a:schemeClr val="dk1"/>
                </a:solidFill>
              </a:rPr>
              <a:t>You can review the “Sample Next Steps” handout for ideas.</a:t>
            </a:r>
            <a:endParaRPr sz="13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32e4075aa84_0_69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32e4075aa84_0_69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en-US" sz="1500" b="1" dirty="0">
                <a:solidFill>
                  <a:schemeClr val="dk1"/>
                </a:solidFill>
              </a:rPr>
              <a:t>Full speaker notes:</a:t>
            </a:r>
            <a:endParaRPr sz="1500" b="1"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We’ve shared a lot of information at today’s training. </a:t>
            </a:r>
            <a:endParaRPr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For more information on the resources we shared today, please see the “Resources” handout. </a:t>
            </a:r>
            <a:endParaRPr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en" sz="1500" dirty="0">
                <a:solidFill>
                  <a:schemeClr val="dk1"/>
                </a:solidFill>
              </a:rPr>
              <a:t>For more information on the disability-inclusive employment resources or information for </a:t>
            </a:r>
            <a:r>
              <a:rPr lang="en-US" sz="1600" b="0" dirty="0">
                <a:solidFill>
                  <a:srgbClr val="FFC000"/>
                </a:solidFill>
                <a:latin typeface="+mn-lt"/>
                <a:sym typeface="Wingdings" panose="05000000000000000000" pitchFamily="2" charset="2"/>
              </a:rPr>
              <a:t></a:t>
            </a:r>
            <a:r>
              <a:rPr lang="en-US" sz="1600" b="0" dirty="0">
                <a:solidFill>
                  <a:schemeClr val="lt1"/>
                </a:solidFill>
                <a:latin typeface="+mn-lt"/>
              </a:rPr>
              <a:t>[ORGANIZATION]</a:t>
            </a:r>
            <a:r>
              <a:rPr lang="en-US" sz="1600" dirty="0">
                <a:solidFill>
                  <a:schemeClr val="dk1"/>
                </a:solidFill>
                <a:latin typeface="+mn-lt"/>
              </a:rPr>
              <a:t> </a:t>
            </a:r>
            <a:r>
              <a:rPr lang="en" sz="1500" dirty="0">
                <a:solidFill>
                  <a:schemeClr val="dk1"/>
                </a:solidFill>
              </a:rPr>
              <a:t>specifically, please contact </a:t>
            </a:r>
            <a:r>
              <a:rPr lang="en-US" sz="1600" b="0" dirty="0">
                <a:solidFill>
                  <a:srgbClr val="FFC000"/>
                </a:solidFill>
                <a:latin typeface="+mn-lt"/>
                <a:sym typeface="Wingdings" panose="05000000000000000000" pitchFamily="2" charset="2"/>
              </a:rPr>
              <a:t></a:t>
            </a:r>
            <a:r>
              <a:rPr lang="en-US" sz="1600" b="0" dirty="0">
                <a:solidFill>
                  <a:schemeClr val="lt1"/>
                </a:solidFill>
                <a:latin typeface="+mn-lt"/>
              </a:rPr>
              <a:t>[NAME or TEAM]</a:t>
            </a: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9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7" name="Google Shape;1187;p9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en" dirty="0"/>
              <a:t>We are going to ask you to fill out the survey for today. It should take 5–10 minutes and can be accessed on a mobile device or through the link on the screen. This data will allow us to continue creating and offering this type of content moving forward.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Survey:</a:t>
            </a:r>
            <a:r>
              <a:rPr lang="en" dirty="0"/>
              <a:t> create link or QR code</a:t>
            </a: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2e4075aa84_0_7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32e4075aa84_0_71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32e4075aa84_0_7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32e4075aa84_0_72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Please add organizational contact and logo on the slide</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Cover">
    <p:bg>
      <p:bgPr>
        <a:no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90250" y="1267175"/>
            <a:ext cx="4134600" cy="2310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800"/>
              <a:buNone/>
              <a:defRPr sz="4800" b="1">
                <a:solidFill>
                  <a:schemeClr val="dk2"/>
                </a:solidFill>
              </a:defRPr>
            </a:lvl1pPr>
            <a:lvl2pPr lvl="1" algn="l">
              <a:lnSpc>
                <a:spcPct val="100000"/>
              </a:lnSpc>
              <a:spcBef>
                <a:spcPts val="0"/>
              </a:spcBef>
              <a:spcAft>
                <a:spcPts val="0"/>
              </a:spcAft>
              <a:buClr>
                <a:schemeClr val="dk2"/>
              </a:buClr>
              <a:buSzPts val="4800"/>
              <a:buNone/>
              <a:defRPr sz="4800" b="1">
                <a:solidFill>
                  <a:schemeClr val="dk2"/>
                </a:solidFill>
              </a:defRPr>
            </a:lvl2pPr>
            <a:lvl3pPr lvl="2" algn="l">
              <a:lnSpc>
                <a:spcPct val="100000"/>
              </a:lnSpc>
              <a:spcBef>
                <a:spcPts val="0"/>
              </a:spcBef>
              <a:spcAft>
                <a:spcPts val="0"/>
              </a:spcAft>
              <a:buClr>
                <a:schemeClr val="dk2"/>
              </a:buClr>
              <a:buSzPts val="4800"/>
              <a:buNone/>
              <a:defRPr sz="4800" b="1">
                <a:solidFill>
                  <a:schemeClr val="dk2"/>
                </a:solidFill>
              </a:defRPr>
            </a:lvl3pPr>
            <a:lvl4pPr lvl="3" algn="l">
              <a:lnSpc>
                <a:spcPct val="100000"/>
              </a:lnSpc>
              <a:spcBef>
                <a:spcPts val="0"/>
              </a:spcBef>
              <a:spcAft>
                <a:spcPts val="0"/>
              </a:spcAft>
              <a:buClr>
                <a:schemeClr val="dk2"/>
              </a:buClr>
              <a:buSzPts val="4800"/>
              <a:buNone/>
              <a:defRPr sz="4800" b="1">
                <a:solidFill>
                  <a:schemeClr val="dk2"/>
                </a:solidFill>
              </a:defRPr>
            </a:lvl4pPr>
            <a:lvl5pPr lvl="4" algn="l">
              <a:lnSpc>
                <a:spcPct val="100000"/>
              </a:lnSpc>
              <a:spcBef>
                <a:spcPts val="0"/>
              </a:spcBef>
              <a:spcAft>
                <a:spcPts val="0"/>
              </a:spcAft>
              <a:buClr>
                <a:schemeClr val="dk2"/>
              </a:buClr>
              <a:buSzPts val="4800"/>
              <a:buNone/>
              <a:defRPr sz="4800" b="1">
                <a:solidFill>
                  <a:schemeClr val="dk2"/>
                </a:solidFill>
              </a:defRPr>
            </a:lvl5pPr>
            <a:lvl6pPr lvl="5" algn="l">
              <a:lnSpc>
                <a:spcPct val="100000"/>
              </a:lnSpc>
              <a:spcBef>
                <a:spcPts val="0"/>
              </a:spcBef>
              <a:spcAft>
                <a:spcPts val="0"/>
              </a:spcAft>
              <a:buClr>
                <a:schemeClr val="dk2"/>
              </a:buClr>
              <a:buSzPts val="4800"/>
              <a:buNone/>
              <a:defRPr sz="4800" b="1">
                <a:solidFill>
                  <a:schemeClr val="dk2"/>
                </a:solidFill>
              </a:defRPr>
            </a:lvl6pPr>
            <a:lvl7pPr lvl="6" algn="l">
              <a:lnSpc>
                <a:spcPct val="100000"/>
              </a:lnSpc>
              <a:spcBef>
                <a:spcPts val="0"/>
              </a:spcBef>
              <a:spcAft>
                <a:spcPts val="0"/>
              </a:spcAft>
              <a:buClr>
                <a:schemeClr val="dk2"/>
              </a:buClr>
              <a:buSzPts val="4800"/>
              <a:buNone/>
              <a:defRPr sz="4800" b="1">
                <a:solidFill>
                  <a:schemeClr val="dk2"/>
                </a:solidFill>
              </a:defRPr>
            </a:lvl7pPr>
            <a:lvl8pPr lvl="7" algn="l">
              <a:lnSpc>
                <a:spcPct val="100000"/>
              </a:lnSpc>
              <a:spcBef>
                <a:spcPts val="0"/>
              </a:spcBef>
              <a:spcAft>
                <a:spcPts val="0"/>
              </a:spcAft>
              <a:buClr>
                <a:schemeClr val="dk2"/>
              </a:buClr>
              <a:buSzPts val="4800"/>
              <a:buNone/>
              <a:defRPr sz="4800" b="1">
                <a:solidFill>
                  <a:schemeClr val="dk2"/>
                </a:solidFill>
              </a:defRPr>
            </a:lvl8pPr>
            <a:lvl9pPr lvl="8" algn="l">
              <a:lnSpc>
                <a:spcPct val="100000"/>
              </a:lnSpc>
              <a:spcBef>
                <a:spcPts val="0"/>
              </a:spcBef>
              <a:spcAft>
                <a:spcPts val="0"/>
              </a:spcAft>
              <a:buClr>
                <a:schemeClr val="dk2"/>
              </a:buClr>
              <a:buSzPts val="4800"/>
              <a:buNone/>
              <a:defRPr sz="4800" b="1">
                <a:solidFill>
                  <a:schemeClr val="dk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p:nvPr/>
        </p:nvSpPr>
        <p:spPr>
          <a:xfrm>
            <a:off x="4572000" y="-1732375"/>
            <a:ext cx="6056700" cy="60567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15;p2"/>
          <p:cNvSpPr/>
          <p:nvPr/>
        </p:nvSpPr>
        <p:spPr>
          <a:xfrm>
            <a:off x="5544175" y="3368075"/>
            <a:ext cx="3177600" cy="3177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16;p2"/>
          <p:cNvSpPr txBox="1">
            <a:spLocks noGrp="1"/>
          </p:cNvSpPr>
          <p:nvPr>
            <p:ph type="title" idx="2"/>
          </p:nvPr>
        </p:nvSpPr>
        <p:spPr>
          <a:xfrm>
            <a:off x="490250" y="2903225"/>
            <a:ext cx="4134600" cy="142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3800"/>
              <a:buNone/>
              <a:defRPr sz="3800"/>
            </a:lvl1pPr>
            <a:lvl2pPr lvl="1" algn="l" rtl="0">
              <a:lnSpc>
                <a:spcPct val="100000"/>
              </a:lnSpc>
              <a:spcBef>
                <a:spcPts val="0"/>
              </a:spcBef>
              <a:spcAft>
                <a:spcPts val="0"/>
              </a:spcAft>
              <a:buClr>
                <a:schemeClr val="dk1"/>
              </a:buClr>
              <a:buSzPts val="3800"/>
              <a:buNone/>
              <a:defRPr sz="3800">
                <a:solidFill>
                  <a:schemeClr val="dk1"/>
                </a:solidFill>
              </a:defRPr>
            </a:lvl2pPr>
            <a:lvl3pPr lvl="2" algn="l" rtl="0">
              <a:lnSpc>
                <a:spcPct val="100000"/>
              </a:lnSpc>
              <a:spcBef>
                <a:spcPts val="0"/>
              </a:spcBef>
              <a:spcAft>
                <a:spcPts val="0"/>
              </a:spcAft>
              <a:buClr>
                <a:schemeClr val="dk1"/>
              </a:buClr>
              <a:buSzPts val="3800"/>
              <a:buNone/>
              <a:defRPr sz="3800">
                <a:solidFill>
                  <a:schemeClr val="dk1"/>
                </a:solidFill>
              </a:defRPr>
            </a:lvl3pPr>
            <a:lvl4pPr lvl="3" algn="l" rtl="0">
              <a:lnSpc>
                <a:spcPct val="100000"/>
              </a:lnSpc>
              <a:spcBef>
                <a:spcPts val="0"/>
              </a:spcBef>
              <a:spcAft>
                <a:spcPts val="0"/>
              </a:spcAft>
              <a:buClr>
                <a:schemeClr val="dk1"/>
              </a:buClr>
              <a:buSzPts val="3800"/>
              <a:buNone/>
              <a:defRPr sz="3800">
                <a:solidFill>
                  <a:schemeClr val="dk1"/>
                </a:solidFill>
              </a:defRPr>
            </a:lvl4pPr>
            <a:lvl5pPr lvl="4" algn="l" rtl="0">
              <a:lnSpc>
                <a:spcPct val="100000"/>
              </a:lnSpc>
              <a:spcBef>
                <a:spcPts val="0"/>
              </a:spcBef>
              <a:spcAft>
                <a:spcPts val="0"/>
              </a:spcAft>
              <a:buClr>
                <a:schemeClr val="dk1"/>
              </a:buClr>
              <a:buSzPts val="3800"/>
              <a:buNone/>
              <a:defRPr sz="3800">
                <a:solidFill>
                  <a:schemeClr val="dk1"/>
                </a:solidFill>
              </a:defRPr>
            </a:lvl5pPr>
            <a:lvl6pPr lvl="5" algn="l" rtl="0">
              <a:lnSpc>
                <a:spcPct val="100000"/>
              </a:lnSpc>
              <a:spcBef>
                <a:spcPts val="0"/>
              </a:spcBef>
              <a:spcAft>
                <a:spcPts val="0"/>
              </a:spcAft>
              <a:buClr>
                <a:schemeClr val="dk1"/>
              </a:buClr>
              <a:buSzPts val="3800"/>
              <a:buNone/>
              <a:defRPr sz="3800">
                <a:solidFill>
                  <a:schemeClr val="dk1"/>
                </a:solidFill>
              </a:defRPr>
            </a:lvl6pPr>
            <a:lvl7pPr lvl="6" algn="l" rtl="0">
              <a:lnSpc>
                <a:spcPct val="100000"/>
              </a:lnSpc>
              <a:spcBef>
                <a:spcPts val="0"/>
              </a:spcBef>
              <a:spcAft>
                <a:spcPts val="0"/>
              </a:spcAft>
              <a:buClr>
                <a:schemeClr val="dk1"/>
              </a:buClr>
              <a:buSzPts val="3800"/>
              <a:buNone/>
              <a:defRPr sz="3800">
                <a:solidFill>
                  <a:schemeClr val="dk1"/>
                </a:solidFill>
              </a:defRPr>
            </a:lvl7pPr>
            <a:lvl8pPr lvl="7" algn="l" rtl="0">
              <a:lnSpc>
                <a:spcPct val="100000"/>
              </a:lnSpc>
              <a:spcBef>
                <a:spcPts val="0"/>
              </a:spcBef>
              <a:spcAft>
                <a:spcPts val="0"/>
              </a:spcAft>
              <a:buClr>
                <a:schemeClr val="dk1"/>
              </a:buClr>
              <a:buSzPts val="3800"/>
              <a:buNone/>
              <a:defRPr sz="3800">
                <a:solidFill>
                  <a:schemeClr val="dk1"/>
                </a:solidFill>
              </a:defRPr>
            </a:lvl8pPr>
            <a:lvl9pPr lvl="8" algn="l" rtl="0">
              <a:lnSpc>
                <a:spcPct val="100000"/>
              </a:lnSpc>
              <a:spcBef>
                <a:spcPts val="0"/>
              </a:spcBef>
              <a:spcAft>
                <a:spcPts val="0"/>
              </a:spcAft>
              <a:buClr>
                <a:schemeClr val="dk1"/>
              </a:buClr>
              <a:buSzPts val="3800"/>
              <a:buNone/>
              <a:defRPr sz="3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titleOnly">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76250" y="245850"/>
            <a:ext cx="80841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p:nvPr/>
        </p:nvSpPr>
        <p:spPr>
          <a:xfrm>
            <a:off x="748200" y="1407575"/>
            <a:ext cx="7647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endParaRPr>
          </a:p>
        </p:txBody>
      </p:sp>
      <p:sp>
        <p:nvSpPr>
          <p:cNvPr id="20" name="Google Shape;20;p3"/>
          <p:cNvSpPr txBox="1">
            <a:spLocks noGrp="1"/>
          </p:cNvSpPr>
          <p:nvPr>
            <p:ph type="body" idx="1"/>
          </p:nvPr>
        </p:nvSpPr>
        <p:spPr>
          <a:xfrm>
            <a:off x="476250" y="1240050"/>
            <a:ext cx="8084100" cy="3448500"/>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SzPts val="2100"/>
              <a:buChar char="•"/>
              <a:defRPr/>
            </a:lvl1pPr>
            <a:lvl2pPr marL="914400" lvl="1" indent="-342900" algn="l">
              <a:lnSpc>
                <a:spcPct val="90000"/>
              </a:lnSpc>
              <a:spcBef>
                <a:spcPts val="375"/>
              </a:spcBef>
              <a:spcAft>
                <a:spcPts val="0"/>
              </a:spcAft>
              <a:buSzPts val="1800"/>
              <a:buChar char="•"/>
              <a:defRPr/>
            </a:lvl2pPr>
            <a:lvl3pPr marL="1371600" lvl="2" indent="-323850" algn="l">
              <a:lnSpc>
                <a:spcPct val="90000"/>
              </a:lnSpc>
              <a:spcBef>
                <a:spcPts val="375"/>
              </a:spcBef>
              <a:spcAft>
                <a:spcPts val="0"/>
              </a:spcAft>
              <a:buSzPts val="150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cussion">
  <p:cSld name="Discussion Green">
    <p:bg>
      <p:bgPr>
        <a:solidFill>
          <a:schemeClr val="accent4"/>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554575" y="2242352"/>
            <a:ext cx="7886700" cy="1393800"/>
          </a:xfrm>
          <a:prstGeom prst="rect">
            <a:avLst/>
          </a:prstGeom>
        </p:spPr>
        <p:txBody>
          <a:bodyPr spcFirstLastPara="1" wrap="square" lIns="91425" tIns="45700" rIns="91425" bIns="45700" anchor="t" anchorCtr="0">
            <a:normAutofit/>
          </a:bodyPr>
          <a:lstStyle>
            <a:lvl1pPr lvl="0" algn="ctr">
              <a:spcBef>
                <a:spcPts val="0"/>
              </a:spcBef>
              <a:spcAft>
                <a:spcPts val="0"/>
              </a:spcAft>
              <a:buClr>
                <a:schemeClr val="lt1"/>
              </a:buClr>
              <a:buSzPts val="3300"/>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p:nvPr/>
        </p:nvSpPr>
        <p:spPr>
          <a:xfrm>
            <a:off x="-2459335" y="-2877475"/>
            <a:ext cx="4837500" cy="48375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24;p4"/>
          <p:cNvSpPr/>
          <p:nvPr/>
        </p:nvSpPr>
        <p:spPr>
          <a:xfrm>
            <a:off x="833700" y="4221405"/>
            <a:ext cx="3658800" cy="36588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25;p4"/>
          <p:cNvSpPr/>
          <p:nvPr/>
        </p:nvSpPr>
        <p:spPr>
          <a:xfrm>
            <a:off x="6866409" y="-2018115"/>
            <a:ext cx="3658800" cy="36588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 name="Google Shape;26;p4"/>
          <p:cNvPicPr preferRelativeResize="0"/>
          <p:nvPr/>
        </p:nvPicPr>
        <p:blipFill rotWithShape="1">
          <a:blip r:embed="rId2">
            <a:alphaModFix/>
          </a:blip>
          <a:srcRect/>
          <a:stretch/>
        </p:blipFill>
        <p:spPr>
          <a:xfrm>
            <a:off x="7515300" y="4452887"/>
            <a:ext cx="504324" cy="504324"/>
          </a:xfrm>
          <a:prstGeom prst="rect">
            <a:avLst/>
          </a:prstGeom>
          <a:noFill/>
          <a:ln>
            <a:noFill/>
          </a:ln>
        </p:spPr>
      </p:pic>
      <p:sp>
        <p:nvSpPr>
          <p:cNvPr id="27" name="Google Shape;27;p4"/>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cussion">
  <p:cSld name="Discussion Blue">
    <p:bg>
      <p:bgPr>
        <a:solidFill>
          <a:schemeClr val="accent1"/>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583150" y="1817887"/>
            <a:ext cx="7886700" cy="1883700"/>
          </a:xfrm>
          <a:prstGeom prst="rect">
            <a:avLst/>
          </a:prstGeom>
        </p:spPr>
        <p:txBody>
          <a:bodyPr spcFirstLastPara="1" wrap="square" lIns="91425" tIns="45700" rIns="91425" bIns="45700" anchor="t" anchorCtr="0">
            <a:normAutofit/>
          </a:bodyPr>
          <a:lstStyle>
            <a:lvl1pPr lvl="0" algn="ctr">
              <a:spcBef>
                <a:spcPts val="0"/>
              </a:spcBef>
              <a:spcAft>
                <a:spcPts val="0"/>
              </a:spcAft>
              <a:buClr>
                <a:schemeClr val="lt1"/>
              </a:buClr>
              <a:buSzPts val="3300"/>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p:nvPr/>
        </p:nvSpPr>
        <p:spPr>
          <a:xfrm>
            <a:off x="-1647825" y="3909750"/>
            <a:ext cx="3762300" cy="37623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 name="Google Shape;31;p5"/>
          <p:cNvSpPr/>
          <p:nvPr/>
        </p:nvSpPr>
        <p:spPr>
          <a:xfrm>
            <a:off x="6866350" y="-2249100"/>
            <a:ext cx="3658800" cy="36588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1"/>
        </a:solid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407550" y="1776700"/>
            <a:ext cx="4671300" cy="2170800"/>
          </a:xfrm>
          <a:prstGeom prst="rect">
            <a:avLst/>
          </a:prstGeom>
        </p:spPr>
        <p:txBody>
          <a:bodyPr spcFirstLastPara="1" wrap="square" lIns="91425" tIns="45700" rIns="91425" bIns="45700" anchor="ctr" anchorCtr="0">
            <a:noAutofit/>
          </a:bodyPr>
          <a:lstStyle>
            <a:lvl1pPr lvl="0">
              <a:spcBef>
                <a:spcPts val="0"/>
              </a:spcBef>
              <a:spcAft>
                <a:spcPts val="0"/>
              </a:spcAft>
              <a:buClr>
                <a:schemeClr val="lt1"/>
              </a:buClr>
              <a:buSzPts val="5300"/>
              <a:buNone/>
              <a:defRPr sz="5300" b="1">
                <a:solidFill>
                  <a:schemeClr val="lt1"/>
                </a:solidFill>
              </a:defRPr>
            </a:lvl1pPr>
            <a:lvl2pPr lvl="1">
              <a:spcBef>
                <a:spcPts val="0"/>
              </a:spcBef>
              <a:spcAft>
                <a:spcPts val="0"/>
              </a:spcAft>
              <a:buSzPts val="5400"/>
              <a:buNone/>
              <a:defRPr sz="5400"/>
            </a:lvl2pPr>
            <a:lvl3pPr lvl="2">
              <a:spcBef>
                <a:spcPts val="0"/>
              </a:spcBef>
              <a:spcAft>
                <a:spcPts val="0"/>
              </a:spcAft>
              <a:buSzPts val="5400"/>
              <a:buNone/>
              <a:defRPr sz="5400"/>
            </a:lvl3pPr>
            <a:lvl4pPr lvl="3">
              <a:spcBef>
                <a:spcPts val="0"/>
              </a:spcBef>
              <a:spcAft>
                <a:spcPts val="0"/>
              </a:spcAft>
              <a:buSzPts val="5400"/>
              <a:buNone/>
              <a:defRPr sz="5400"/>
            </a:lvl4pPr>
            <a:lvl5pPr lvl="4">
              <a:spcBef>
                <a:spcPts val="0"/>
              </a:spcBef>
              <a:spcAft>
                <a:spcPts val="0"/>
              </a:spcAft>
              <a:buSzPts val="5400"/>
              <a:buNone/>
              <a:defRPr sz="5400"/>
            </a:lvl5pPr>
            <a:lvl6pPr lvl="5">
              <a:spcBef>
                <a:spcPts val="0"/>
              </a:spcBef>
              <a:spcAft>
                <a:spcPts val="0"/>
              </a:spcAft>
              <a:buSzPts val="5400"/>
              <a:buNone/>
              <a:defRPr sz="5400"/>
            </a:lvl6pPr>
            <a:lvl7pPr lvl="6">
              <a:spcBef>
                <a:spcPts val="0"/>
              </a:spcBef>
              <a:spcAft>
                <a:spcPts val="0"/>
              </a:spcAft>
              <a:buSzPts val="5400"/>
              <a:buNone/>
              <a:defRPr sz="5400"/>
            </a:lvl7pPr>
            <a:lvl8pPr lvl="7">
              <a:spcBef>
                <a:spcPts val="0"/>
              </a:spcBef>
              <a:spcAft>
                <a:spcPts val="0"/>
              </a:spcAft>
              <a:buSzPts val="5400"/>
              <a:buNone/>
              <a:defRPr sz="5400"/>
            </a:lvl8pPr>
            <a:lvl9pPr lvl="8">
              <a:spcBef>
                <a:spcPts val="0"/>
              </a:spcBef>
              <a:spcAft>
                <a:spcPts val="0"/>
              </a:spcAft>
              <a:buSzPts val="5400"/>
              <a:buNone/>
              <a:defRPr sz="5400"/>
            </a:lvl9pPr>
          </a:lstStyle>
          <a:p>
            <a:endParaRPr/>
          </a:p>
        </p:txBody>
      </p:sp>
      <p:sp>
        <p:nvSpPr>
          <p:cNvPr id="34" name="Google Shape;34;p6"/>
          <p:cNvSpPr/>
          <p:nvPr/>
        </p:nvSpPr>
        <p:spPr>
          <a:xfrm>
            <a:off x="4276725" y="311850"/>
            <a:ext cx="6056700" cy="605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 name="Google Shape;35;p6"/>
          <p:cNvSpPr/>
          <p:nvPr/>
        </p:nvSpPr>
        <p:spPr>
          <a:xfrm>
            <a:off x="3819400" y="-1727800"/>
            <a:ext cx="3177600" cy="31776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 name="Google Shape;36;p6"/>
          <p:cNvSpPr txBox="1">
            <a:spLocks noGrp="1"/>
          </p:cNvSpPr>
          <p:nvPr>
            <p:ph type="title" idx="2"/>
          </p:nvPr>
        </p:nvSpPr>
        <p:spPr>
          <a:xfrm>
            <a:off x="230925" y="5566238"/>
            <a:ext cx="1621500" cy="504300"/>
          </a:xfrm>
          <a:prstGeom prst="rect">
            <a:avLst/>
          </a:prstGeom>
        </p:spPr>
        <p:txBody>
          <a:bodyPr spcFirstLastPara="1" wrap="square" lIns="91425" tIns="45700" rIns="91425" bIns="45700" anchor="t" anchorCtr="0">
            <a:norm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a:endParaRPr/>
          </a:p>
        </p:txBody>
      </p:sp>
      <p:cxnSp>
        <p:nvCxnSpPr>
          <p:cNvPr id="37" name="Google Shape;37;p6"/>
          <p:cNvCxnSpPr/>
          <p:nvPr/>
        </p:nvCxnSpPr>
        <p:spPr>
          <a:xfrm>
            <a:off x="547116" y="4181094"/>
            <a:ext cx="990600" cy="0"/>
          </a:xfrm>
          <a:prstGeom prst="straightConnector1">
            <a:avLst/>
          </a:prstGeom>
          <a:noFill/>
          <a:ln w="28575" cap="flat" cmpd="sng">
            <a:solidFill>
              <a:schemeClr val="accent5"/>
            </a:solidFill>
            <a:prstDash val="solid"/>
            <a:round/>
            <a:headEnd type="none" w="med" len="med"/>
            <a:tailEnd type="none" w="med" len="med"/>
          </a:ln>
        </p:spPr>
      </p:cxnSp>
      <p:pic>
        <p:nvPicPr>
          <p:cNvPr id="38" name="Google Shape;38;p6"/>
          <p:cNvPicPr preferRelativeResize="0"/>
          <p:nvPr/>
        </p:nvPicPr>
        <p:blipFill rotWithShape="1">
          <a:blip r:embed="rId2">
            <a:alphaModFix amt="63000"/>
          </a:blip>
          <a:srcRect/>
          <a:stretch/>
        </p:blipFill>
        <p:spPr>
          <a:xfrm>
            <a:off x="7307025" y="3400425"/>
            <a:ext cx="1371075" cy="13710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ighlight" type="tx">
  <p:cSld name="Section - Highligh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75488" y="245850"/>
            <a:ext cx="76368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p:nvPr/>
        </p:nvSpPr>
        <p:spPr>
          <a:xfrm>
            <a:off x="5952275" y="3404862"/>
            <a:ext cx="4428300" cy="4428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 name="Google Shape;42;p7"/>
          <p:cNvSpPr/>
          <p:nvPr/>
        </p:nvSpPr>
        <p:spPr>
          <a:xfrm>
            <a:off x="7402360" y="2441412"/>
            <a:ext cx="3177600" cy="31776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 name="Google Shape;43;p7"/>
          <p:cNvSpPr txBox="1">
            <a:spLocks noGrp="1"/>
          </p:cNvSpPr>
          <p:nvPr>
            <p:ph type="subTitle" idx="1"/>
          </p:nvPr>
        </p:nvSpPr>
        <p:spPr>
          <a:xfrm>
            <a:off x="475500" y="1240050"/>
            <a:ext cx="7636800" cy="3459000"/>
          </a:xfrm>
          <a:prstGeom prst="rect">
            <a:avLst/>
          </a:prstGeom>
        </p:spPr>
        <p:txBody>
          <a:bodyPr spcFirstLastPara="1" wrap="square" lIns="91425" tIns="45700" rIns="91425" bIns="45700" anchor="t" anchorCtr="0">
            <a:normAutofit/>
          </a:bodyPr>
          <a:lstStyle>
            <a:lvl1pPr lvl="0">
              <a:spcBef>
                <a:spcPts val="750"/>
              </a:spcBef>
              <a:spcAft>
                <a:spcPts val="0"/>
              </a:spcAft>
              <a:buSzPts val="2100"/>
              <a:buNone/>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 userDrawn="1">
  <p:cSld name="Two column">
    <p:spTree>
      <p:nvGrpSpPr>
        <p:cNvPr id="1" name="Shape 44"/>
        <p:cNvGrpSpPr/>
        <p:nvPr/>
      </p:nvGrpSpPr>
      <p:grpSpPr>
        <a:xfrm>
          <a:off x="0" y="0"/>
          <a:ext cx="0" cy="0"/>
          <a:chOff x="0" y="0"/>
          <a:chExt cx="0" cy="0"/>
        </a:xfrm>
      </p:grpSpPr>
      <p:sp>
        <p:nvSpPr>
          <p:cNvPr id="46" name="Google Shape;46;p8"/>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 name="Google Shape;47;p8"/>
          <p:cNvSpPr/>
          <p:nvPr/>
        </p:nvSpPr>
        <p:spPr>
          <a:xfrm>
            <a:off x="40500" y="4143125"/>
            <a:ext cx="4699200" cy="46992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 name="Google Shape;48;p8"/>
          <p:cNvSpPr/>
          <p:nvPr/>
        </p:nvSpPr>
        <p:spPr>
          <a:xfrm>
            <a:off x="6174438" y="-3898525"/>
            <a:ext cx="4699200" cy="46992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 name="Google Shape;49;p8"/>
          <p:cNvSpPr txBox="1">
            <a:spLocks noGrp="1"/>
          </p:cNvSpPr>
          <p:nvPr>
            <p:ph type="title"/>
          </p:nvPr>
        </p:nvSpPr>
        <p:spPr>
          <a:xfrm>
            <a:off x="475488" y="245850"/>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0" name="Google Shape;50;p8"/>
          <p:cNvSpPr txBox="1">
            <a:spLocks noGrp="1"/>
          </p:cNvSpPr>
          <p:nvPr>
            <p:ph type="subTitle" idx="2"/>
          </p:nvPr>
        </p:nvSpPr>
        <p:spPr>
          <a:xfrm>
            <a:off x="475500" y="1240050"/>
            <a:ext cx="3705900" cy="634500"/>
          </a:xfrm>
          <a:prstGeom prst="rect">
            <a:avLst/>
          </a:prstGeom>
        </p:spPr>
        <p:txBody>
          <a:bodyPr spcFirstLastPara="1" wrap="square" lIns="91425" tIns="45700" rIns="91425" bIns="45700" anchor="t" anchorCtr="0">
            <a:noAutofit/>
          </a:bodyPr>
          <a:lstStyle>
            <a:lvl1pPr lvl="0">
              <a:spcBef>
                <a:spcPts val="750"/>
              </a:spcBef>
              <a:spcAft>
                <a:spcPts val="0"/>
              </a:spcAft>
              <a:buClr>
                <a:schemeClr val="accent1"/>
              </a:buClr>
              <a:buSzPts val="2000"/>
              <a:buNone/>
              <a:defRPr sz="2000" b="1">
                <a:solidFill>
                  <a:schemeClr val="accent1"/>
                </a:solidFill>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dirty="0"/>
          </a:p>
        </p:txBody>
      </p:sp>
      <p:sp>
        <p:nvSpPr>
          <p:cNvPr id="51" name="Google Shape;51;p8"/>
          <p:cNvSpPr txBox="1">
            <a:spLocks noGrp="1"/>
          </p:cNvSpPr>
          <p:nvPr>
            <p:ph type="subTitle" idx="3"/>
          </p:nvPr>
        </p:nvSpPr>
        <p:spPr>
          <a:xfrm>
            <a:off x="4766550" y="1240050"/>
            <a:ext cx="3705900" cy="634500"/>
          </a:xfrm>
          <a:prstGeom prst="rect">
            <a:avLst/>
          </a:prstGeom>
        </p:spPr>
        <p:txBody>
          <a:bodyPr spcFirstLastPara="1" wrap="square" lIns="91425" tIns="45700" rIns="91425" bIns="45700" anchor="t" anchorCtr="0">
            <a:noAutofit/>
          </a:bodyPr>
          <a:lstStyle>
            <a:lvl1pPr lvl="0" rtl="0">
              <a:spcBef>
                <a:spcPts val="750"/>
              </a:spcBef>
              <a:spcAft>
                <a:spcPts val="0"/>
              </a:spcAft>
              <a:buClr>
                <a:schemeClr val="dk2"/>
              </a:buClr>
              <a:buSzPts val="2000"/>
              <a:buNone/>
              <a:defRPr sz="2000" b="1">
                <a:solidFill>
                  <a:schemeClr val="dk2"/>
                </a:solidFill>
              </a:defRPr>
            </a:lvl1pPr>
            <a:lvl2pPr lvl="1" rtl="0">
              <a:spcBef>
                <a:spcPts val="375"/>
              </a:spcBef>
              <a:spcAft>
                <a:spcPts val="0"/>
              </a:spcAft>
              <a:buClr>
                <a:schemeClr val="dk2"/>
              </a:buClr>
              <a:buSzPts val="1800"/>
              <a:buNone/>
              <a:defRPr b="1">
                <a:solidFill>
                  <a:schemeClr val="dk2"/>
                </a:solidFill>
              </a:defRPr>
            </a:lvl2pPr>
            <a:lvl3pPr lvl="2" rtl="0">
              <a:spcBef>
                <a:spcPts val="375"/>
              </a:spcBef>
              <a:spcAft>
                <a:spcPts val="0"/>
              </a:spcAft>
              <a:buClr>
                <a:schemeClr val="dk2"/>
              </a:buClr>
              <a:buSzPts val="1500"/>
              <a:buNone/>
              <a:defRPr b="1">
                <a:solidFill>
                  <a:schemeClr val="dk2"/>
                </a:solidFill>
              </a:defRPr>
            </a:lvl3pPr>
            <a:lvl4pPr lvl="3" rtl="0">
              <a:spcBef>
                <a:spcPts val="375"/>
              </a:spcBef>
              <a:spcAft>
                <a:spcPts val="0"/>
              </a:spcAft>
              <a:buClr>
                <a:schemeClr val="dk2"/>
              </a:buClr>
              <a:buSzPts val="1350"/>
              <a:buNone/>
              <a:defRPr b="1">
                <a:solidFill>
                  <a:schemeClr val="dk2"/>
                </a:solidFill>
              </a:defRPr>
            </a:lvl4pPr>
            <a:lvl5pPr lvl="4" rtl="0">
              <a:spcBef>
                <a:spcPts val="375"/>
              </a:spcBef>
              <a:spcAft>
                <a:spcPts val="0"/>
              </a:spcAft>
              <a:buClr>
                <a:schemeClr val="dk2"/>
              </a:buClr>
              <a:buSzPts val="1350"/>
              <a:buNone/>
              <a:defRPr b="1">
                <a:solidFill>
                  <a:schemeClr val="dk2"/>
                </a:solidFill>
              </a:defRPr>
            </a:lvl5pPr>
            <a:lvl6pPr lvl="5" rtl="0">
              <a:spcBef>
                <a:spcPts val="375"/>
              </a:spcBef>
              <a:spcAft>
                <a:spcPts val="0"/>
              </a:spcAft>
              <a:buClr>
                <a:schemeClr val="dk2"/>
              </a:buClr>
              <a:buSzPts val="1350"/>
              <a:buNone/>
              <a:defRPr b="1">
                <a:solidFill>
                  <a:schemeClr val="dk2"/>
                </a:solidFill>
              </a:defRPr>
            </a:lvl6pPr>
            <a:lvl7pPr lvl="6" rtl="0">
              <a:spcBef>
                <a:spcPts val="375"/>
              </a:spcBef>
              <a:spcAft>
                <a:spcPts val="0"/>
              </a:spcAft>
              <a:buClr>
                <a:schemeClr val="dk2"/>
              </a:buClr>
              <a:buSzPts val="1350"/>
              <a:buNone/>
              <a:defRPr b="1">
                <a:solidFill>
                  <a:schemeClr val="dk2"/>
                </a:solidFill>
              </a:defRPr>
            </a:lvl7pPr>
            <a:lvl8pPr lvl="7" rtl="0">
              <a:spcBef>
                <a:spcPts val="375"/>
              </a:spcBef>
              <a:spcAft>
                <a:spcPts val="0"/>
              </a:spcAft>
              <a:buClr>
                <a:schemeClr val="dk2"/>
              </a:buClr>
              <a:buSzPts val="1350"/>
              <a:buNone/>
              <a:defRPr b="1">
                <a:solidFill>
                  <a:schemeClr val="dk2"/>
                </a:solidFill>
              </a:defRPr>
            </a:lvl8pPr>
            <a:lvl9pPr lvl="8" rtl="0">
              <a:spcBef>
                <a:spcPts val="375"/>
              </a:spcBef>
              <a:spcAft>
                <a:spcPts val="0"/>
              </a:spcAft>
              <a:buClr>
                <a:schemeClr val="dk2"/>
              </a:buClr>
              <a:buSzPts val="1350"/>
              <a:buNone/>
              <a:defRPr b="1">
                <a:solidFill>
                  <a:schemeClr val="dk2"/>
                </a:solidFill>
              </a:defRPr>
            </a:lvl9pPr>
          </a:lstStyle>
          <a:p>
            <a:endParaRPr/>
          </a:p>
        </p:txBody>
      </p:sp>
      <p:sp>
        <p:nvSpPr>
          <p:cNvPr id="52" name="Google Shape;52;p8"/>
          <p:cNvSpPr txBox="1">
            <a:spLocks noGrp="1"/>
          </p:cNvSpPr>
          <p:nvPr>
            <p:ph type="subTitle" idx="4"/>
          </p:nvPr>
        </p:nvSpPr>
        <p:spPr>
          <a:xfrm>
            <a:off x="475500" y="1994425"/>
            <a:ext cx="3705900" cy="2889900"/>
          </a:xfrm>
          <a:prstGeom prst="rect">
            <a:avLst/>
          </a:prstGeom>
        </p:spPr>
        <p:txBody>
          <a:bodyPr spcFirstLastPara="1" wrap="square" lIns="91425" tIns="45700" rIns="91425" bIns="45700" anchor="t" anchorCtr="0">
            <a:normAutofit/>
          </a:bodyPr>
          <a:lstStyle>
            <a:lvl1pPr lvl="0" rtl="0">
              <a:spcBef>
                <a:spcPts val="750"/>
              </a:spcBef>
              <a:spcAft>
                <a:spcPts val="0"/>
              </a:spcAft>
              <a:buClr>
                <a:srgbClr val="000000"/>
              </a:buClr>
              <a:buSzPts val="1800"/>
              <a:buNone/>
              <a:defRPr sz="1800">
                <a:solidFill>
                  <a:srgbClr val="000000"/>
                </a:solidFill>
              </a:defRPr>
            </a:lvl1pPr>
            <a:lvl2pPr lvl="1" rtl="0">
              <a:spcBef>
                <a:spcPts val="375"/>
              </a:spcBef>
              <a:spcAft>
                <a:spcPts val="0"/>
              </a:spcAft>
              <a:buSzPts val="1800"/>
              <a:buNone/>
              <a:defRPr/>
            </a:lvl2pPr>
            <a:lvl3pPr lvl="2" rtl="0">
              <a:spcBef>
                <a:spcPts val="375"/>
              </a:spcBef>
              <a:spcAft>
                <a:spcPts val="0"/>
              </a:spcAft>
              <a:buSzPts val="1500"/>
              <a:buNone/>
              <a:defRPr/>
            </a:lvl3pPr>
            <a:lvl4pPr lvl="3" rtl="0">
              <a:spcBef>
                <a:spcPts val="375"/>
              </a:spcBef>
              <a:spcAft>
                <a:spcPts val="0"/>
              </a:spcAft>
              <a:buSzPts val="1350"/>
              <a:buNone/>
              <a:defRPr/>
            </a:lvl4pPr>
            <a:lvl5pPr lvl="4" rtl="0">
              <a:spcBef>
                <a:spcPts val="375"/>
              </a:spcBef>
              <a:spcAft>
                <a:spcPts val="0"/>
              </a:spcAft>
              <a:buSzPts val="1350"/>
              <a:buNone/>
              <a:defRPr/>
            </a:lvl5pPr>
            <a:lvl6pPr lvl="5" rtl="0">
              <a:spcBef>
                <a:spcPts val="375"/>
              </a:spcBef>
              <a:spcAft>
                <a:spcPts val="0"/>
              </a:spcAft>
              <a:buSzPts val="1350"/>
              <a:buNone/>
              <a:defRPr/>
            </a:lvl6pPr>
            <a:lvl7pPr lvl="6" rtl="0">
              <a:spcBef>
                <a:spcPts val="375"/>
              </a:spcBef>
              <a:spcAft>
                <a:spcPts val="0"/>
              </a:spcAft>
              <a:buSzPts val="1350"/>
              <a:buNone/>
              <a:defRPr/>
            </a:lvl7pPr>
            <a:lvl8pPr lvl="7" rtl="0">
              <a:spcBef>
                <a:spcPts val="375"/>
              </a:spcBef>
              <a:spcAft>
                <a:spcPts val="0"/>
              </a:spcAft>
              <a:buSzPts val="1350"/>
              <a:buNone/>
              <a:defRPr/>
            </a:lvl8pPr>
            <a:lvl9pPr lvl="8" rtl="0">
              <a:spcBef>
                <a:spcPts val="375"/>
              </a:spcBef>
              <a:spcAft>
                <a:spcPts val="0"/>
              </a:spcAft>
              <a:buSzPts val="1350"/>
              <a:buNone/>
              <a:defRPr/>
            </a:lvl9pPr>
          </a:lstStyle>
          <a:p>
            <a:endParaRPr dirty="0"/>
          </a:p>
        </p:txBody>
      </p:sp>
      <p:sp>
        <p:nvSpPr>
          <p:cNvPr id="53" name="Google Shape;53;p8"/>
          <p:cNvSpPr txBox="1">
            <a:spLocks noGrp="1"/>
          </p:cNvSpPr>
          <p:nvPr>
            <p:ph type="subTitle" idx="5"/>
          </p:nvPr>
        </p:nvSpPr>
        <p:spPr>
          <a:xfrm>
            <a:off x="4766550" y="1994425"/>
            <a:ext cx="3705900" cy="2889900"/>
          </a:xfrm>
          <a:prstGeom prst="rect">
            <a:avLst/>
          </a:prstGeom>
        </p:spPr>
        <p:txBody>
          <a:bodyPr spcFirstLastPara="1" wrap="square" lIns="91425" tIns="45700" rIns="91425" bIns="45700" anchor="t" anchorCtr="0">
            <a:normAutofit/>
          </a:bodyPr>
          <a:lstStyle>
            <a:lvl1pPr lvl="0" rtl="0">
              <a:spcBef>
                <a:spcPts val="750"/>
              </a:spcBef>
              <a:spcAft>
                <a:spcPts val="0"/>
              </a:spcAft>
              <a:buClr>
                <a:srgbClr val="000000"/>
              </a:buClr>
              <a:buSzPts val="1800"/>
              <a:buNone/>
              <a:defRPr sz="1800">
                <a:solidFill>
                  <a:srgbClr val="000000"/>
                </a:solidFill>
              </a:defRPr>
            </a:lvl1pPr>
            <a:lvl2pPr lvl="1" rtl="0">
              <a:spcBef>
                <a:spcPts val="375"/>
              </a:spcBef>
              <a:spcAft>
                <a:spcPts val="0"/>
              </a:spcAft>
              <a:buClr>
                <a:schemeClr val="dk2"/>
              </a:buClr>
              <a:buSzPts val="1800"/>
              <a:buNone/>
              <a:defRPr b="1">
                <a:solidFill>
                  <a:schemeClr val="dk2"/>
                </a:solidFill>
              </a:defRPr>
            </a:lvl2pPr>
            <a:lvl3pPr lvl="2" rtl="0">
              <a:spcBef>
                <a:spcPts val="375"/>
              </a:spcBef>
              <a:spcAft>
                <a:spcPts val="0"/>
              </a:spcAft>
              <a:buClr>
                <a:schemeClr val="dk2"/>
              </a:buClr>
              <a:buSzPts val="1500"/>
              <a:buNone/>
              <a:defRPr b="1">
                <a:solidFill>
                  <a:schemeClr val="dk2"/>
                </a:solidFill>
              </a:defRPr>
            </a:lvl3pPr>
            <a:lvl4pPr lvl="3" rtl="0">
              <a:spcBef>
                <a:spcPts val="375"/>
              </a:spcBef>
              <a:spcAft>
                <a:spcPts val="0"/>
              </a:spcAft>
              <a:buClr>
                <a:schemeClr val="dk2"/>
              </a:buClr>
              <a:buSzPts val="1350"/>
              <a:buNone/>
              <a:defRPr b="1">
                <a:solidFill>
                  <a:schemeClr val="dk2"/>
                </a:solidFill>
              </a:defRPr>
            </a:lvl4pPr>
            <a:lvl5pPr lvl="4" rtl="0">
              <a:spcBef>
                <a:spcPts val="375"/>
              </a:spcBef>
              <a:spcAft>
                <a:spcPts val="0"/>
              </a:spcAft>
              <a:buClr>
                <a:schemeClr val="dk2"/>
              </a:buClr>
              <a:buSzPts val="1350"/>
              <a:buNone/>
              <a:defRPr b="1">
                <a:solidFill>
                  <a:schemeClr val="dk2"/>
                </a:solidFill>
              </a:defRPr>
            </a:lvl5pPr>
            <a:lvl6pPr lvl="5" rtl="0">
              <a:spcBef>
                <a:spcPts val="375"/>
              </a:spcBef>
              <a:spcAft>
                <a:spcPts val="0"/>
              </a:spcAft>
              <a:buClr>
                <a:schemeClr val="dk2"/>
              </a:buClr>
              <a:buSzPts val="1350"/>
              <a:buNone/>
              <a:defRPr b="1">
                <a:solidFill>
                  <a:schemeClr val="dk2"/>
                </a:solidFill>
              </a:defRPr>
            </a:lvl6pPr>
            <a:lvl7pPr lvl="6" rtl="0">
              <a:spcBef>
                <a:spcPts val="375"/>
              </a:spcBef>
              <a:spcAft>
                <a:spcPts val="0"/>
              </a:spcAft>
              <a:buClr>
                <a:schemeClr val="dk2"/>
              </a:buClr>
              <a:buSzPts val="1350"/>
              <a:buNone/>
              <a:defRPr b="1">
                <a:solidFill>
                  <a:schemeClr val="dk2"/>
                </a:solidFill>
              </a:defRPr>
            </a:lvl7pPr>
            <a:lvl8pPr lvl="7" rtl="0">
              <a:spcBef>
                <a:spcPts val="375"/>
              </a:spcBef>
              <a:spcAft>
                <a:spcPts val="0"/>
              </a:spcAft>
              <a:buClr>
                <a:schemeClr val="dk2"/>
              </a:buClr>
              <a:buSzPts val="1350"/>
              <a:buNone/>
              <a:defRPr b="1">
                <a:solidFill>
                  <a:schemeClr val="dk2"/>
                </a:solidFill>
              </a:defRPr>
            </a:lvl8pPr>
            <a:lvl9pPr lvl="8" rtl="0">
              <a:spcBef>
                <a:spcPts val="375"/>
              </a:spcBef>
              <a:spcAft>
                <a:spcPts val="0"/>
              </a:spcAft>
              <a:buClr>
                <a:schemeClr val="dk2"/>
              </a:buClr>
              <a:buSzPts val="1350"/>
              <a:buNone/>
              <a:defRPr b="1">
                <a:solidFill>
                  <a:schemeClr val="dk2"/>
                </a:solidFill>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 sub">
  <p:cSld name="Section - Sub">
    <p:spTree>
      <p:nvGrpSpPr>
        <p:cNvPr id="1" name="Shape 54"/>
        <p:cNvGrpSpPr/>
        <p:nvPr/>
      </p:nvGrpSpPr>
      <p:grpSpPr>
        <a:xfrm>
          <a:off x="0" y="0"/>
          <a:ext cx="0" cy="0"/>
          <a:chOff x="0" y="0"/>
          <a:chExt cx="0" cy="0"/>
        </a:xfrm>
      </p:grpSpPr>
      <p:sp>
        <p:nvSpPr>
          <p:cNvPr id="55" name="Google Shape;55;p9"/>
          <p:cNvSpPr/>
          <p:nvPr/>
        </p:nvSpPr>
        <p:spPr>
          <a:xfrm>
            <a:off x="-2235050" y="-1406400"/>
            <a:ext cx="5934000" cy="593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9"/>
          <p:cNvSpPr/>
          <p:nvPr/>
        </p:nvSpPr>
        <p:spPr>
          <a:xfrm>
            <a:off x="420875" y="3487900"/>
            <a:ext cx="3177600" cy="31776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57;p9"/>
          <p:cNvSpPr txBox="1">
            <a:spLocks noGrp="1"/>
          </p:cNvSpPr>
          <p:nvPr>
            <p:ph type="title"/>
          </p:nvPr>
        </p:nvSpPr>
        <p:spPr>
          <a:xfrm>
            <a:off x="533400" y="1162050"/>
            <a:ext cx="3065100" cy="466800"/>
          </a:xfrm>
          <a:prstGeom prst="rect">
            <a:avLst/>
          </a:prstGeom>
        </p:spPr>
        <p:txBody>
          <a:bodyPr spcFirstLastPara="1" wrap="square" lIns="91425" tIns="45700" rIns="91425" bIns="45700" anchor="t" anchorCtr="0">
            <a:normAutofit/>
          </a:bodyPr>
          <a:lstStyle>
            <a:lvl1pPr lvl="0">
              <a:spcBef>
                <a:spcPts val="0"/>
              </a:spcBef>
              <a:spcAft>
                <a:spcPts val="0"/>
              </a:spcAft>
              <a:buClr>
                <a:schemeClr val="lt1"/>
              </a:buClr>
              <a:buSzPts val="3100"/>
              <a:buNone/>
              <a:defRPr sz="3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subTitle" idx="1"/>
          </p:nvPr>
        </p:nvSpPr>
        <p:spPr>
          <a:xfrm>
            <a:off x="533400" y="1695450"/>
            <a:ext cx="2752800" cy="1409700"/>
          </a:xfrm>
          <a:prstGeom prst="rect">
            <a:avLst/>
          </a:prstGeom>
        </p:spPr>
        <p:txBody>
          <a:bodyPr spcFirstLastPara="1" wrap="square" lIns="91425" tIns="45700" rIns="91425" bIns="45700" anchor="t" anchorCtr="0">
            <a:normAutofit/>
          </a:bodyPr>
          <a:lstStyle>
            <a:lvl1pPr lvl="0">
              <a:spcBef>
                <a:spcPts val="750"/>
              </a:spcBef>
              <a:spcAft>
                <a:spcPts val="0"/>
              </a:spcAft>
              <a:buClr>
                <a:schemeClr val="lt1"/>
              </a:buClr>
              <a:buSzPts val="5200"/>
              <a:buNone/>
              <a:defRPr sz="5200" b="1">
                <a:solidFill>
                  <a:schemeClr val="lt1"/>
                </a:solidFill>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a:p>
        </p:txBody>
      </p:sp>
      <p:sp>
        <p:nvSpPr>
          <p:cNvPr id="59" name="Google Shape;59;p9"/>
          <p:cNvSpPr txBox="1">
            <a:spLocks noGrp="1"/>
          </p:cNvSpPr>
          <p:nvPr>
            <p:ph type="subTitle" idx="2"/>
          </p:nvPr>
        </p:nvSpPr>
        <p:spPr>
          <a:xfrm>
            <a:off x="4114800" y="1162050"/>
            <a:ext cx="4314900" cy="3459000"/>
          </a:xfrm>
          <a:prstGeom prst="rect">
            <a:avLst/>
          </a:prstGeom>
        </p:spPr>
        <p:txBody>
          <a:bodyPr spcFirstLastPara="1" wrap="square" lIns="91425" tIns="45700" rIns="91425" bIns="45700" anchor="t" anchorCtr="0">
            <a:noAutofit/>
          </a:bodyPr>
          <a:lstStyle>
            <a:lvl1pPr marL="0" lvl="0" indent="0">
              <a:spcBef>
                <a:spcPts val="750"/>
              </a:spcBef>
              <a:spcAft>
                <a:spcPts val="0"/>
              </a:spcAft>
              <a:buSzPts val="2200"/>
              <a:buNone/>
              <a:defRPr sz="2200"/>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est practice" type="twoColTx">
  <p:cSld name="Best Practice">
    <p:bg>
      <p:bgPr>
        <a:noFill/>
        <a:effectLst/>
      </p:bgPr>
    </p:bg>
    <p:spTree>
      <p:nvGrpSpPr>
        <p:cNvPr id="1" name="Shape 60"/>
        <p:cNvGrpSpPr/>
        <p:nvPr/>
      </p:nvGrpSpPr>
      <p:grpSpPr>
        <a:xfrm>
          <a:off x="0" y="0"/>
          <a:ext cx="0" cy="0"/>
          <a:chOff x="0" y="0"/>
          <a:chExt cx="0" cy="0"/>
        </a:xfrm>
      </p:grpSpPr>
      <p:sp>
        <p:nvSpPr>
          <p:cNvPr id="61" name="Google Shape;61;p10"/>
          <p:cNvSpPr/>
          <p:nvPr/>
        </p:nvSpPr>
        <p:spPr>
          <a:xfrm>
            <a:off x="679325" y="219150"/>
            <a:ext cx="43028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a:solidFill>
                  <a:schemeClr val="accent1"/>
                </a:solidFill>
              </a:rPr>
              <a:t>    </a:t>
            </a:r>
            <a:endParaRPr sz="2000" b="1">
              <a:solidFill>
                <a:schemeClr val="accent1"/>
              </a:solidFill>
            </a:endParaRPr>
          </a:p>
          <a:p>
            <a:pPr marL="0" lvl="0" indent="0" algn="l" rtl="0">
              <a:spcBef>
                <a:spcPts val="1000"/>
              </a:spcBef>
              <a:spcAft>
                <a:spcPts val="0"/>
              </a:spcAft>
              <a:buNone/>
            </a:pPr>
            <a:endParaRPr sz="2000" b="1">
              <a:solidFill>
                <a:schemeClr val="accent1"/>
              </a:solidFill>
            </a:endParaRPr>
          </a:p>
        </p:txBody>
      </p:sp>
      <p:sp>
        <p:nvSpPr>
          <p:cNvPr id="62" name="Google Shape;62;p10"/>
          <p:cNvSpPr/>
          <p:nvPr/>
        </p:nvSpPr>
        <p:spPr>
          <a:xfrm flipH="1">
            <a:off x="438143" y="21899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900" b="1">
              <a:solidFill>
                <a:schemeClr val="lt1"/>
              </a:solidFill>
            </a:endParaRPr>
          </a:p>
        </p:txBody>
      </p:sp>
      <p:sp>
        <p:nvSpPr>
          <p:cNvPr id="63" name="Google Shape;63;p10"/>
          <p:cNvSpPr txBox="1"/>
          <p:nvPr/>
        </p:nvSpPr>
        <p:spPr>
          <a:xfrm>
            <a:off x="6690870" y="207045"/>
            <a:ext cx="1829100" cy="539496"/>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None/>
            </a:pPr>
            <a:r>
              <a:rPr lang="en" b="1" dirty="0">
                <a:solidFill>
                  <a:schemeClr val="accent1"/>
                </a:solidFill>
              </a:rPr>
              <a:t>BEST PRACTICES</a:t>
            </a:r>
            <a:endParaRPr sz="1500" dirty="0">
              <a:solidFill>
                <a:schemeClr val="dk1"/>
              </a:solidFill>
            </a:endParaRPr>
          </a:p>
        </p:txBody>
      </p:sp>
      <p:sp>
        <p:nvSpPr>
          <p:cNvPr id="64" name="Google Shape;64;p10"/>
          <p:cNvSpPr txBox="1">
            <a:spLocks noGrp="1"/>
          </p:cNvSpPr>
          <p:nvPr>
            <p:ph type="subTitle" idx="1"/>
          </p:nvPr>
        </p:nvSpPr>
        <p:spPr>
          <a:xfrm>
            <a:off x="4602292" y="207044"/>
            <a:ext cx="2269548" cy="539496"/>
          </a:xfrm>
          <a:prstGeom prst="rect">
            <a:avLst/>
          </a:prstGeom>
        </p:spPr>
        <p:txBody>
          <a:bodyPr spcFirstLastPara="1" wrap="square" lIns="91425" tIns="0" rIns="91440" bIns="0" anchor="ctr" anchorCtr="0">
            <a:noAutofit/>
          </a:bodyPr>
          <a:lstStyle>
            <a:lvl1pPr marL="0" lvl="0" indent="0" algn="r" rtl="0">
              <a:lnSpc>
                <a:spcPct val="100000"/>
              </a:lnSpc>
              <a:spcBef>
                <a:spcPts val="0"/>
              </a:spcBef>
              <a:spcAft>
                <a:spcPts val="0"/>
              </a:spcAft>
              <a:buClr>
                <a:schemeClr val="accent1"/>
              </a:buClr>
              <a:buSzPts val="1400"/>
              <a:buNone/>
              <a:defRPr sz="1400" b="1">
                <a:solidFill>
                  <a:schemeClr val="accent1"/>
                </a:solidFill>
              </a:defRPr>
            </a:lvl1pPr>
            <a:lvl2pPr lvl="1" rtl="0">
              <a:spcBef>
                <a:spcPts val="375"/>
              </a:spcBef>
              <a:spcAft>
                <a:spcPts val="0"/>
              </a:spcAft>
              <a:buSzPts val="1400"/>
              <a:buNone/>
              <a:defRPr sz="1400"/>
            </a:lvl2pPr>
            <a:lvl3pPr lvl="2" rtl="0">
              <a:spcBef>
                <a:spcPts val="375"/>
              </a:spcBef>
              <a:spcAft>
                <a:spcPts val="0"/>
              </a:spcAft>
              <a:buSzPts val="1400"/>
              <a:buNone/>
              <a:defRPr sz="1400"/>
            </a:lvl3pPr>
            <a:lvl4pPr lvl="3" rtl="0">
              <a:spcBef>
                <a:spcPts val="375"/>
              </a:spcBef>
              <a:spcAft>
                <a:spcPts val="0"/>
              </a:spcAft>
              <a:buSzPts val="1400"/>
              <a:buNone/>
              <a:defRPr sz="1400"/>
            </a:lvl4pPr>
            <a:lvl5pPr lvl="4" rtl="0">
              <a:spcBef>
                <a:spcPts val="375"/>
              </a:spcBef>
              <a:spcAft>
                <a:spcPts val="0"/>
              </a:spcAft>
              <a:buSzPts val="1400"/>
              <a:buNone/>
              <a:defRPr sz="1400"/>
            </a:lvl5pPr>
            <a:lvl6pPr lvl="5" rtl="0">
              <a:spcBef>
                <a:spcPts val="375"/>
              </a:spcBef>
              <a:spcAft>
                <a:spcPts val="0"/>
              </a:spcAft>
              <a:buSzPts val="1400"/>
              <a:buNone/>
              <a:defRPr sz="1400"/>
            </a:lvl6pPr>
            <a:lvl7pPr lvl="6" rtl="0">
              <a:spcBef>
                <a:spcPts val="375"/>
              </a:spcBef>
              <a:spcAft>
                <a:spcPts val="0"/>
              </a:spcAft>
              <a:buSzPts val="1400"/>
              <a:buNone/>
              <a:defRPr sz="1400"/>
            </a:lvl7pPr>
            <a:lvl8pPr lvl="7" rtl="0">
              <a:spcBef>
                <a:spcPts val="375"/>
              </a:spcBef>
              <a:spcAft>
                <a:spcPts val="0"/>
              </a:spcAft>
              <a:buSzPts val="1400"/>
              <a:buNone/>
              <a:defRPr sz="1400"/>
            </a:lvl8pPr>
            <a:lvl9pPr lvl="8" rtl="0">
              <a:spcBef>
                <a:spcPts val="375"/>
              </a:spcBef>
              <a:spcAft>
                <a:spcPts val="0"/>
              </a:spcAft>
              <a:buSzPts val="1400"/>
              <a:buNone/>
              <a:defRPr sz="1400"/>
            </a:lvl9pPr>
          </a:lstStyle>
          <a:p>
            <a:endParaRPr dirty="0"/>
          </a:p>
        </p:txBody>
      </p:sp>
      <p:sp>
        <p:nvSpPr>
          <p:cNvPr id="65" name="Google Shape;65;p10"/>
          <p:cNvSpPr txBox="1">
            <a:spLocks noGrp="1"/>
          </p:cNvSpPr>
          <p:nvPr>
            <p:ph type="subTitle" idx="2"/>
          </p:nvPr>
        </p:nvSpPr>
        <p:spPr>
          <a:xfrm>
            <a:off x="485775" y="260561"/>
            <a:ext cx="343958" cy="493975"/>
          </a:xfrm>
          <a:prstGeom prst="rect">
            <a:avLst/>
          </a:prstGeom>
        </p:spPr>
        <p:txBody>
          <a:bodyPr spcFirstLastPara="1" wrap="square" lIns="0" tIns="0" rIns="0" bIns="0" anchor="ctr" anchorCtr="1">
            <a:noAutofit/>
          </a:bodyPr>
          <a:lstStyle>
            <a:lvl1pPr lvl="0" algn="ctr" rtl="0">
              <a:spcBef>
                <a:spcPts val="0"/>
              </a:spcBef>
              <a:spcAft>
                <a:spcPts val="0"/>
              </a:spcAft>
              <a:buClr>
                <a:schemeClr val="lt1"/>
              </a:buClr>
              <a:buSzPts val="2000"/>
              <a:buNone/>
              <a:defRPr sz="2000" b="1">
                <a:solidFill>
                  <a:schemeClr val="lt1"/>
                </a:solidFill>
              </a:defRPr>
            </a:lvl1pPr>
            <a:lvl2pPr lvl="1" algn="ctr" rtl="0">
              <a:spcBef>
                <a:spcPts val="375"/>
              </a:spcBef>
              <a:spcAft>
                <a:spcPts val="0"/>
              </a:spcAft>
              <a:buClr>
                <a:schemeClr val="lt1"/>
              </a:buClr>
              <a:buSzPts val="2000"/>
              <a:buNone/>
              <a:defRPr sz="2000">
                <a:solidFill>
                  <a:schemeClr val="lt1"/>
                </a:solidFill>
              </a:defRPr>
            </a:lvl2pPr>
            <a:lvl3pPr lvl="2" algn="ctr" rtl="0">
              <a:spcBef>
                <a:spcPts val="375"/>
              </a:spcBef>
              <a:spcAft>
                <a:spcPts val="0"/>
              </a:spcAft>
              <a:buClr>
                <a:schemeClr val="lt1"/>
              </a:buClr>
              <a:buSzPts val="2000"/>
              <a:buNone/>
              <a:defRPr sz="2000">
                <a:solidFill>
                  <a:schemeClr val="lt1"/>
                </a:solidFill>
              </a:defRPr>
            </a:lvl3pPr>
            <a:lvl4pPr lvl="3" algn="ctr" rtl="0">
              <a:spcBef>
                <a:spcPts val="375"/>
              </a:spcBef>
              <a:spcAft>
                <a:spcPts val="0"/>
              </a:spcAft>
              <a:buClr>
                <a:schemeClr val="lt1"/>
              </a:buClr>
              <a:buSzPts val="2000"/>
              <a:buNone/>
              <a:defRPr sz="2000">
                <a:solidFill>
                  <a:schemeClr val="lt1"/>
                </a:solidFill>
              </a:defRPr>
            </a:lvl4pPr>
            <a:lvl5pPr lvl="4" algn="ctr" rtl="0">
              <a:spcBef>
                <a:spcPts val="375"/>
              </a:spcBef>
              <a:spcAft>
                <a:spcPts val="0"/>
              </a:spcAft>
              <a:buClr>
                <a:schemeClr val="lt1"/>
              </a:buClr>
              <a:buSzPts val="2000"/>
              <a:buNone/>
              <a:defRPr sz="2000">
                <a:solidFill>
                  <a:schemeClr val="lt1"/>
                </a:solidFill>
              </a:defRPr>
            </a:lvl5pPr>
            <a:lvl6pPr lvl="5" algn="ctr" rtl="0">
              <a:spcBef>
                <a:spcPts val="375"/>
              </a:spcBef>
              <a:spcAft>
                <a:spcPts val="0"/>
              </a:spcAft>
              <a:buClr>
                <a:schemeClr val="lt1"/>
              </a:buClr>
              <a:buSzPts val="2000"/>
              <a:buNone/>
              <a:defRPr sz="2000">
                <a:solidFill>
                  <a:schemeClr val="lt1"/>
                </a:solidFill>
              </a:defRPr>
            </a:lvl6pPr>
            <a:lvl7pPr lvl="6" algn="ctr" rtl="0">
              <a:spcBef>
                <a:spcPts val="375"/>
              </a:spcBef>
              <a:spcAft>
                <a:spcPts val="0"/>
              </a:spcAft>
              <a:buClr>
                <a:schemeClr val="lt1"/>
              </a:buClr>
              <a:buSzPts val="2000"/>
              <a:buNone/>
              <a:defRPr sz="2000">
                <a:solidFill>
                  <a:schemeClr val="lt1"/>
                </a:solidFill>
              </a:defRPr>
            </a:lvl7pPr>
            <a:lvl8pPr lvl="7" algn="ctr" rtl="0">
              <a:spcBef>
                <a:spcPts val="375"/>
              </a:spcBef>
              <a:spcAft>
                <a:spcPts val="0"/>
              </a:spcAft>
              <a:buClr>
                <a:schemeClr val="lt1"/>
              </a:buClr>
              <a:buSzPts val="2000"/>
              <a:buNone/>
              <a:defRPr sz="2000">
                <a:solidFill>
                  <a:schemeClr val="lt1"/>
                </a:solidFill>
              </a:defRPr>
            </a:lvl8pPr>
            <a:lvl9pPr lvl="8" algn="ctr" rtl="0">
              <a:spcBef>
                <a:spcPts val="375"/>
              </a:spcBef>
              <a:spcAft>
                <a:spcPts val="0"/>
              </a:spcAft>
              <a:buClr>
                <a:schemeClr val="lt1"/>
              </a:buClr>
              <a:buSzPts val="2000"/>
              <a:buNone/>
              <a:defRPr sz="2000">
                <a:solidFill>
                  <a:schemeClr val="lt1"/>
                </a:solidFill>
              </a:defRPr>
            </a:lvl9pPr>
          </a:lstStyle>
          <a:p>
            <a:endParaRPr dirty="0"/>
          </a:p>
        </p:txBody>
      </p:sp>
      <p:sp>
        <p:nvSpPr>
          <p:cNvPr id="66" name="Google Shape;66;p10"/>
          <p:cNvSpPr txBox="1">
            <a:spLocks noGrp="1"/>
          </p:cNvSpPr>
          <p:nvPr>
            <p:ph type="subTitle" idx="3"/>
          </p:nvPr>
        </p:nvSpPr>
        <p:spPr>
          <a:xfrm>
            <a:off x="542924" y="1076100"/>
            <a:ext cx="4044200" cy="705000"/>
          </a:xfrm>
          <a:prstGeom prst="rect">
            <a:avLst/>
          </a:prstGeom>
        </p:spPr>
        <p:txBody>
          <a:bodyPr spcFirstLastPara="1" wrap="square" lIns="91425" tIns="45700" rIns="91425" bIns="45700" anchor="t" anchorCtr="0">
            <a:noAutofit/>
          </a:bodyPr>
          <a:lstStyle>
            <a:lvl1pPr marL="0" lvl="0" indent="0">
              <a:spcBef>
                <a:spcPts val="750"/>
              </a:spcBef>
              <a:spcAft>
                <a:spcPts val="0"/>
              </a:spcAft>
              <a:buClr>
                <a:schemeClr val="accent1"/>
              </a:buClr>
              <a:buSzPts val="3200"/>
              <a:buNone/>
              <a:defRPr sz="2400" b="0">
                <a:solidFill>
                  <a:schemeClr val="accent1"/>
                </a:solidFill>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pPr lvl="0"/>
            <a:endParaRPr dirty="0"/>
          </a:p>
        </p:txBody>
      </p:sp>
      <p:sp>
        <p:nvSpPr>
          <p:cNvPr id="67" name="Google Shape;67;p10"/>
          <p:cNvSpPr txBox="1">
            <a:spLocks noGrp="1"/>
          </p:cNvSpPr>
          <p:nvPr>
            <p:ph type="subTitle" idx="4"/>
          </p:nvPr>
        </p:nvSpPr>
        <p:spPr>
          <a:xfrm>
            <a:off x="542924" y="2019300"/>
            <a:ext cx="4044199" cy="2628900"/>
          </a:xfrm>
          <a:prstGeom prst="rect">
            <a:avLst/>
          </a:prstGeom>
        </p:spPr>
        <p:txBody>
          <a:bodyPr spcFirstLastPara="1" wrap="square" lIns="91425" tIns="45700" rIns="91425" bIns="45700" anchor="t" anchorCtr="0">
            <a:normAutofit/>
          </a:bodyPr>
          <a:lstStyle>
            <a:lvl1pPr marL="0" lvl="0" indent="0">
              <a:spcBef>
                <a:spcPts val="750"/>
              </a:spcBef>
              <a:spcAft>
                <a:spcPts val="0"/>
              </a:spcAft>
              <a:buSzPts val="2100"/>
              <a:buNone/>
              <a:defRPr sz="1600"/>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dirty="0"/>
          </a:p>
        </p:txBody>
      </p:sp>
      <p:sp>
        <p:nvSpPr>
          <p:cNvPr id="68" name="Google Shape;68;p10"/>
          <p:cNvSpPr txBox="1">
            <a:spLocks noGrp="1"/>
          </p:cNvSpPr>
          <p:nvPr>
            <p:ph type="subTitle" idx="5"/>
          </p:nvPr>
        </p:nvSpPr>
        <p:spPr>
          <a:xfrm>
            <a:off x="1074325" y="218996"/>
            <a:ext cx="3907800" cy="535541"/>
          </a:xfrm>
          <a:prstGeom prst="rect">
            <a:avLst/>
          </a:prstGeom>
          <a:noFill/>
        </p:spPr>
        <p:txBody>
          <a:bodyPr spcFirstLastPara="1" wrap="square" lIns="91425" tIns="0" rIns="91425" bIns="0" anchor="ctr" anchorCtr="0">
            <a:noAutofit/>
          </a:bodyPr>
          <a:lstStyle>
            <a:lvl1pPr lvl="0">
              <a:spcBef>
                <a:spcPts val="0"/>
              </a:spcBef>
              <a:spcAft>
                <a:spcPts val="0"/>
              </a:spcAft>
              <a:buClr>
                <a:schemeClr val="accent1"/>
              </a:buClr>
              <a:buSzPts val="2000"/>
              <a:buNone/>
              <a:defRPr sz="2800" b="0">
                <a:solidFill>
                  <a:schemeClr val="accent1"/>
                </a:solidFill>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9494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9494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hollandbloorview.ca/IHTR"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150.statcan.gc.ca/n1/pub/11-627-m/11-627-m2023063-eng.ht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accessibilitycanada.ca/get-help/resources/business-benefits-of-accessibility-infographic/"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linkedin.com/pulse/unconscious-bias-3-great-exercises-use-your-training-debra-steven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s://www.linkedin.com/pulse/unconscious-bias-3-great-exercises-use-your-training-debra-steven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video" Target="https://www.youtube.com/embed/3_MrAO4Hf5g?feature=oembed"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hyperlink" Target="https://www.supportedemployment.ca/hrtoolkit/job-descriptions/"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hyperlink" Target="https://aced.iwh.on.ca/jdapt/organization-e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video" Target="https://www.youtube.com/embed/mhyQuZdRp0U?feature=oembed" TargetMode="External"/><Relationship Id="rId5" Type="http://schemas.openxmlformats.org/officeDocument/2006/relationships/image" Target="../media/image43.jpe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hyperlink" Target="https://accessibleemployers.ca/resource/interviews-what-you-can-cannot-ask/"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hirefortalent.ca/toolkit/hiring/item/6-1-hiring-intentions-and-best-practices"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publications.gc.ca/collections/collection_2015/trc/IR4-7-2015-eng.pdf"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s://toolkit.ccrw.org/onboarding/#a-managers-checklist-for-accessible-onboarding"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hyperlink" Target="https://hirefortalent.ca/toolkit/hiring/item/6-2-employee-onboarding-checklis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hyperlink" Target="https://toolkit.ccrw.org/accommoda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ideo" Target="https://www.youtube.com/embed/lqwhYizbZyc?feature=oembed" TargetMode="External"/><Relationship Id="rId5" Type="http://schemas.openxmlformats.org/officeDocument/2006/relationships/image" Target="../media/image61.jpeg"/><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49.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hollandbloorview.ca/IHTR" TargetMode="Externa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hyperlink" Target="https://toolkit.ccrw.org/performance-management/#unpacking-performance-discrimination-and-poor-performanc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hyperlink" Target="https://toolkit.ccrw.org/career-development/"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 Id="rId5" Type="http://schemas.openxmlformats.org/officeDocument/2006/relationships/image" Target="../media/image67.png"/><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9.xml"/><Relationship Id="rId5" Type="http://schemas.openxmlformats.org/officeDocument/2006/relationships/image" Target="../media/image71.png"/><Relationship Id="rId4" Type="http://schemas.openxmlformats.org/officeDocument/2006/relationships/hyperlink" Target="https://www.learningtoendabuse.ca/research/national_survey_on_harassment_and_violence_at_work_in_canada/pdf/230522_Ableism-in-Canadian-Workplaces-EN.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3.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www.ontariotrainingcentre.com" TargetMode="External"/><Relationship Id="rId5" Type="http://schemas.openxmlformats.org/officeDocument/2006/relationships/image" Target="../media/image70.png"/><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title" idx="4294967295"/>
          </p:nvPr>
        </p:nvSpPr>
        <p:spPr>
          <a:xfrm>
            <a:off x="490250" y="312575"/>
            <a:ext cx="8023500" cy="906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800"/>
              <a:buFont typeface="Arial"/>
              <a:buNone/>
            </a:pPr>
            <a:r>
              <a:rPr lang="en" sz="3400" b="1" i="0" u="none" strike="noStrike" cap="none" dirty="0">
                <a:solidFill>
                  <a:srgbClr val="000000"/>
                </a:solidFill>
              </a:rPr>
              <a:t>Disclaimer and Use</a:t>
            </a:r>
            <a:endParaRPr sz="3400" b="1" dirty="0">
              <a:solidFill>
                <a:srgbClr val="000000"/>
              </a:solidFill>
            </a:endParaRPr>
          </a:p>
        </p:txBody>
      </p:sp>
      <p:sp>
        <p:nvSpPr>
          <p:cNvPr id="109" name="Google Shape;109;p21"/>
          <p:cNvSpPr txBox="1">
            <a:spLocks noGrp="1"/>
          </p:cNvSpPr>
          <p:nvPr>
            <p:ph type="body" idx="4294967295"/>
          </p:nvPr>
        </p:nvSpPr>
        <p:spPr>
          <a:xfrm>
            <a:off x="490250" y="1160700"/>
            <a:ext cx="8293500" cy="141105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750"/>
              </a:spcBef>
              <a:spcAft>
                <a:spcPts val="0"/>
              </a:spcAft>
              <a:buSzPts val="2100"/>
              <a:buNone/>
            </a:pPr>
            <a:r>
              <a:rPr lang="en" sz="1700" dirty="0">
                <a:solidFill>
                  <a:srgbClr val="000000"/>
                </a:solidFill>
              </a:rPr>
              <a:t>Information contained in this resource is available for free use and sharing. Areas that can be adapted to your organizational or local context are identified with the following symbol:</a:t>
            </a:r>
          </a:p>
          <a:p>
            <a:pPr marL="0" lvl="0" indent="0" algn="l" rtl="0">
              <a:lnSpc>
                <a:spcPct val="115000"/>
              </a:lnSpc>
              <a:spcBef>
                <a:spcPts val="750"/>
              </a:spcBef>
              <a:spcAft>
                <a:spcPts val="0"/>
              </a:spcAft>
              <a:buSzPts val="2100"/>
              <a:buNone/>
            </a:pPr>
            <a:endParaRPr lang="en" sz="2026" dirty="0">
              <a:solidFill>
                <a:srgbClr val="000000"/>
              </a:solidFill>
            </a:endParaRPr>
          </a:p>
        </p:txBody>
      </p:sp>
      <p:sp>
        <p:nvSpPr>
          <p:cNvPr id="111" name="Google Shape;111;p21" descr="Star - Insert organizational info or local context "/>
          <p:cNvSpPr/>
          <p:nvPr/>
        </p:nvSpPr>
        <p:spPr>
          <a:xfrm>
            <a:off x="2355857" y="1884300"/>
            <a:ext cx="327600" cy="3660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 name="Google Shape;109;p21">
            <a:extLst>
              <a:ext uri="{FF2B5EF4-FFF2-40B4-BE49-F238E27FC236}">
                <a16:creationId xmlns:a16="http://schemas.microsoft.com/office/drawing/2014/main" id="{4C8C5D2A-4CED-E37E-7D96-A6F28641972B}"/>
              </a:ext>
            </a:extLst>
          </p:cNvPr>
          <p:cNvSpPr txBox="1">
            <a:spLocks/>
          </p:cNvSpPr>
          <p:nvPr/>
        </p:nvSpPr>
        <p:spPr>
          <a:xfrm>
            <a:off x="490250" y="2433269"/>
            <a:ext cx="8293500" cy="216340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0" indent="0">
              <a:lnSpc>
                <a:spcPct val="115000"/>
              </a:lnSpc>
              <a:buFont typeface="Arial"/>
              <a:buNone/>
            </a:pPr>
            <a:r>
              <a:rPr lang="en-US" sz="1700" dirty="0">
                <a:solidFill>
                  <a:srgbClr val="000000"/>
                </a:solidFill>
              </a:rPr>
              <a:t>No part of this training should be made available for profit.</a:t>
            </a:r>
          </a:p>
          <a:p>
            <a:pPr marL="0" indent="0">
              <a:lnSpc>
                <a:spcPct val="115000"/>
              </a:lnSpc>
              <a:spcBef>
                <a:spcPts val="1000"/>
              </a:spcBef>
              <a:buFont typeface="Arial"/>
              <a:buNone/>
            </a:pPr>
            <a:r>
              <a:rPr lang="en-US" sz="1700" dirty="0">
                <a:solidFill>
                  <a:srgbClr val="000000"/>
                </a:solidFill>
              </a:rPr>
              <a:t>Information in this training is meant to provide general information on disability-inclusive employment practices and must be implemented with consideration of the context in which it is delivered. </a:t>
            </a:r>
          </a:p>
          <a:p>
            <a:pPr marL="0" indent="0">
              <a:lnSpc>
                <a:spcPct val="115000"/>
              </a:lnSpc>
              <a:spcBef>
                <a:spcPts val="1000"/>
              </a:spcBef>
              <a:spcAft>
                <a:spcPts val="1000"/>
              </a:spcAft>
              <a:buFont typeface="Arial"/>
              <a:buNone/>
            </a:pPr>
            <a:r>
              <a:rPr lang="en-US" sz="1700" dirty="0">
                <a:solidFill>
                  <a:srgbClr val="000000"/>
                </a:solidFill>
              </a:rPr>
              <a:t>Delete this slide once you have prepared the slide deck for your organization. </a:t>
            </a:r>
          </a:p>
        </p:txBody>
      </p:sp>
      <p:sp>
        <p:nvSpPr>
          <p:cNvPr id="110" name="Google Shape;110;p21"/>
          <p:cNvSpPr txBox="1"/>
          <p:nvPr/>
        </p:nvSpPr>
        <p:spPr>
          <a:xfrm>
            <a:off x="3093350" y="4596675"/>
            <a:ext cx="3498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a:solidFill>
                  <a:srgbClr val="F16122"/>
                </a:solidFill>
              </a:rPr>
              <a:t>– </a:t>
            </a:r>
            <a:r>
              <a:rPr lang="en" sz="1300" b="1" i="0" u="none" strike="noStrike" cap="none">
                <a:solidFill>
                  <a:srgbClr val="F16122"/>
                </a:solidFill>
              </a:rPr>
              <a:t>Delete this slide before presenting </a:t>
            </a:r>
            <a:r>
              <a:rPr lang="en" sz="1300" b="1">
                <a:solidFill>
                  <a:srgbClr val="F16122"/>
                </a:solidFill>
              </a:rPr>
              <a:t>–</a:t>
            </a:r>
            <a:endParaRPr sz="1300" b="1" i="0" u="none" strike="noStrike" cap="none">
              <a:solidFill>
                <a:srgbClr val="F1612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8"/>
        <p:cNvGrpSpPr/>
        <p:nvPr/>
      </p:nvGrpSpPr>
      <p:grpSpPr>
        <a:xfrm>
          <a:off x="0" y="0"/>
          <a:ext cx="0" cy="0"/>
          <a:chOff x="0" y="0"/>
          <a:chExt cx="0" cy="0"/>
        </a:xfrm>
      </p:grpSpPr>
      <p:sp>
        <p:nvSpPr>
          <p:cNvPr id="179" name="Google Shape;179;p27">
            <a:extLst>
              <a:ext uri="{C183D7F6-B498-43B3-948B-1728B52AA6E4}">
                <adec:decorative xmlns:adec="http://schemas.microsoft.com/office/drawing/2017/decorative" val="1"/>
              </a:ext>
            </a:extLst>
          </p:cNvPr>
          <p:cNvSpPr/>
          <p:nvPr/>
        </p:nvSpPr>
        <p:spPr>
          <a:xfrm>
            <a:off x="6847300" y="3742125"/>
            <a:ext cx="3658800" cy="36588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0" name="Google Shape;180;p27">
            <a:extLst>
              <a:ext uri="{C183D7F6-B498-43B3-948B-1728B52AA6E4}">
                <adec:decorative xmlns:adec="http://schemas.microsoft.com/office/drawing/2017/decorative" val="1"/>
              </a:ext>
            </a:extLst>
          </p:cNvPr>
          <p:cNvPicPr preferRelativeResize="0"/>
          <p:nvPr/>
        </p:nvPicPr>
        <p:blipFill>
          <a:blip r:embed="rId3">
            <a:alphaModFix amt="45000"/>
          </a:blip>
          <a:stretch>
            <a:fillRect/>
          </a:stretch>
        </p:blipFill>
        <p:spPr>
          <a:xfrm>
            <a:off x="7972800" y="4038600"/>
            <a:ext cx="863876" cy="863876"/>
          </a:xfrm>
          <a:prstGeom prst="rect">
            <a:avLst/>
          </a:prstGeom>
          <a:noFill/>
          <a:ln>
            <a:noFill/>
          </a:ln>
        </p:spPr>
      </p:pic>
      <p:sp>
        <p:nvSpPr>
          <p:cNvPr id="181" name="Google Shape;181;p27">
            <a:extLst>
              <a:ext uri="{C183D7F6-B498-43B3-948B-1728B52AA6E4}">
                <adec:decorative xmlns:adec="http://schemas.microsoft.com/office/drawing/2017/decorative" val="1"/>
              </a:ext>
            </a:extLst>
          </p:cNvPr>
          <p:cNvSpPr/>
          <p:nvPr/>
        </p:nvSpPr>
        <p:spPr>
          <a:xfrm>
            <a:off x="-1047750" y="-2500575"/>
            <a:ext cx="3762300" cy="37623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7"/>
          <p:cNvSpPr txBox="1">
            <a:spLocks noGrp="1"/>
          </p:cNvSpPr>
          <p:nvPr>
            <p:ph type="title" idx="4294967295"/>
          </p:nvPr>
        </p:nvSpPr>
        <p:spPr>
          <a:xfrm>
            <a:off x="2537550" y="699050"/>
            <a:ext cx="4068900" cy="7488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en" sz="3600" dirty="0">
                <a:solidFill>
                  <a:schemeClr val="lt1"/>
                </a:solidFill>
              </a:rPr>
              <a:t>Session Goal</a:t>
            </a:r>
            <a:endParaRPr sz="3600" dirty="0">
              <a:solidFill>
                <a:schemeClr val="lt1"/>
              </a:solidFill>
            </a:endParaRPr>
          </a:p>
        </p:txBody>
      </p:sp>
      <p:sp>
        <p:nvSpPr>
          <p:cNvPr id="183" name="Google Shape;183;p27"/>
          <p:cNvSpPr txBox="1">
            <a:spLocks noGrp="1"/>
          </p:cNvSpPr>
          <p:nvPr>
            <p:ph type="body" idx="4294967295"/>
          </p:nvPr>
        </p:nvSpPr>
        <p:spPr>
          <a:xfrm>
            <a:off x="1171188" y="1819763"/>
            <a:ext cx="6801600" cy="1483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100"/>
              <a:buNone/>
            </a:pPr>
            <a:r>
              <a:rPr lang="en" sz="2800" dirty="0">
                <a:solidFill>
                  <a:schemeClr val="lt1"/>
                </a:solidFill>
              </a:rPr>
              <a:t>Prepare healthcare </a:t>
            </a:r>
            <a:r>
              <a:rPr lang="en" sz="2800" b="1" dirty="0">
                <a:solidFill>
                  <a:schemeClr val="lt1"/>
                </a:solidFill>
              </a:rPr>
              <a:t>people-leaders</a:t>
            </a:r>
            <a:r>
              <a:rPr lang="en" sz="2800" dirty="0">
                <a:solidFill>
                  <a:schemeClr val="lt1"/>
                </a:solidFill>
              </a:rPr>
              <a:t> </a:t>
            </a:r>
            <a:br>
              <a:rPr lang="en" sz="2800" dirty="0">
                <a:solidFill>
                  <a:schemeClr val="lt1"/>
                </a:solidFill>
              </a:rPr>
            </a:br>
            <a:r>
              <a:rPr lang="en" sz="2800" dirty="0">
                <a:solidFill>
                  <a:schemeClr val="lt1"/>
                </a:solidFill>
              </a:rPr>
              <a:t>to</a:t>
            </a:r>
            <a:r>
              <a:rPr lang="en" sz="2800" b="1" dirty="0">
                <a:solidFill>
                  <a:schemeClr val="lt1"/>
                </a:solidFill>
              </a:rPr>
              <a:t> hire</a:t>
            </a:r>
            <a:r>
              <a:rPr lang="en" sz="2800" dirty="0">
                <a:solidFill>
                  <a:schemeClr val="lt1"/>
                </a:solidFill>
              </a:rPr>
              <a:t>, </a:t>
            </a:r>
            <a:r>
              <a:rPr lang="en" sz="2800" b="1" dirty="0">
                <a:solidFill>
                  <a:schemeClr val="lt1"/>
                </a:solidFill>
              </a:rPr>
              <a:t>engage,</a:t>
            </a:r>
            <a:r>
              <a:rPr lang="en" sz="2800" i="1" dirty="0">
                <a:solidFill>
                  <a:schemeClr val="lt1"/>
                </a:solidFill>
              </a:rPr>
              <a:t> </a:t>
            </a:r>
            <a:r>
              <a:rPr lang="en" sz="2800" dirty="0">
                <a:solidFill>
                  <a:schemeClr val="lt1"/>
                </a:solidFill>
              </a:rPr>
              <a:t>and </a:t>
            </a:r>
            <a:r>
              <a:rPr lang="en" sz="2800" b="1" dirty="0">
                <a:solidFill>
                  <a:schemeClr val="lt1"/>
                </a:solidFill>
              </a:rPr>
              <a:t>retain</a:t>
            </a:r>
            <a:r>
              <a:rPr lang="en" sz="2800" dirty="0">
                <a:solidFill>
                  <a:schemeClr val="lt1"/>
                </a:solidFill>
              </a:rPr>
              <a:t> </a:t>
            </a:r>
            <a:br>
              <a:rPr lang="en" sz="2800" dirty="0">
                <a:solidFill>
                  <a:schemeClr val="lt1"/>
                </a:solidFill>
              </a:rPr>
            </a:br>
            <a:r>
              <a:rPr lang="en" sz="2800" dirty="0">
                <a:solidFill>
                  <a:schemeClr val="lt1"/>
                </a:solidFill>
              </a:rPr>
              <a:t>workers with disabilities by increasing</a:t>
            </a:r>
            <a:r>
              <a:rPr lang="en" sz="2800" b="1" dirty="0">
                <a:solidFill>
                  <a:schemeClr val="lt1"/>
                </a:solidFill>
              </a:rPr>
              <a:t> </a:t>
            </a:r>
            <a:endParaRPr sz="2800" b="1" i="1" dirty="0">
              <a:solidFill>
                <a:schemeClr val="lt1"/>
              </a:solidFill>
            </a:endParaRPr>
          </a:p>
        </p:txBody>
      </p:sp>
      <p:sp>
        <p:nvSpPr>
          <p:cNvPr id="182" name="Google Shape;182;p27"/>
          <p:cNvSpPr txBox="1">
            <a:spLocks noGrp="1"/>
          </p:cNvSpPr>
          <p:nvPr>
            <p:ph type="body" idx="4294967295"/>
          </p:nvPr>
        </p:nvSpPr>
        <p:spPr>
          <a:xfrm>
            <a:off x="498000" y="3152250"/>
            <a:ext cx="8148000" cy="109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100"/>
              <a:buNone/>
            </a:pPr>
            <a:r>
              <a:rPr lang="en" sz="3600" dirty="0">
                <a:solidFill>
                  <a:schemeClr val="lt1"/>
                </a:solidFill>
              </a:rPr>
              <a:t>knowledge on accessibility </a:t>
            </a:r>
          </a:p>
          <a:p>
            <a:pPr marL="0" lvl="0" indent="0" algn="ctr" rtl="0">
              <a:lnSpc>
                <a:spcPct val="90000"/>
              </a:lnSpc>
              <a:spcBef>
                <a:spcPts val="0"/>
              </a:spcBef>
              <a:spcAft>
                <a:spcPts val="0"/>
              </a:spcAft>
              <a:buSzPts val="2100"/>
              <a:buNone/>
            </a:pPr>
            <a:r>
              <a:rPr lang="en" sz="2800" dirty="0">
                <a:solidFill>
                  <a:schemeClr val="lt1"/>
                </a:solidFill>
              </a:rPr>
              <a:t>and</a:t>
            </a:r>
            <a:br>
              <a:rPr lang="en" sz="3600" dirty="0">
                <a:solidFill>
                  <a:schemeClr val="lt1"/>
                </a:solidFill>
              </a:rPr>
            </a:br>
            <a:r>
              <a:rPr lang="en" sz="3600" dirty="0">
                <a:solidFill>
                  <a:schemeClr val="lt1"/>
                </a:solidFill>
              </a:rPr>
              <a:t>confidence for inclusion</a:t>
            </a:r>
            <a:endParaRPr sz="3600" dirty="0">
              <a:solidFill>
                <a:schemeClr val="lt1"/>
              </a:solidFill>
            </a:endParaRPr>
          </a:p>
        </p:txBody>
      </p:sp>
      <p:cxnSp>
        <p:nvCxnSpPr>
          <p:cNvPr id="185" name="Google Shape;185;p27">
            <a:extLst>
              <a:ext uri="{C183D7F6-B498-43B3-948B-1728B52AA6E4}">
                <adec:decorative xmlns:adec="http://schemas.microsoft.com/office/drawing/2017/decorative" val="1"/>
              </a:ext>
            </a:extLst>
          </p:cNvPr>
          <p:cNvCxnSpPr/>
          <p:nvPr/>
        </p:nvCxnSpPr>
        <p:spPr>
          <a:xfrm>
            <a:off x="4029075" y="1447850"/>
            <a:ext cx="9906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13"/>
          <p:cNvSpPr txBox="1">
            <a:spLocks noGrp="1"/>
          </p:cNvSpPr>
          <p:nvPr>
            <p:ph type="title" idx="4294967295"/>
          </p:nvPr>
        </p:nvSpPr>
        <p:spPr>
          <a:xfrm>
            <a:off x="533400" y="1162050"/>
            <a:ext cx="2752725" cy="1409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lt1"/>
              </a:buClr>
              <a:buSzPts val="5200"/>
              <a:buFont typeface="Arial"/>
              <a:buNone/>
              <a:tabLst/>
              <a:defRPr/>
            </a:pPr>
            <a:r>
              <a:rPr kumimoji="0" lang="en-CA" sz="5400" b="0" i="0" u="none" strike="noStrike" kern="0" cap="none" spc="0" normalizeH="0" baseline="0" noProof="0" dirty="0">
                <a:ln>
                  <a:noFill/>
                </a:ln>
                <a:solidFill>
                  <a:schemeClr val="lt1"/>
                </a:solidFill>
                <a:effectLst/>
                <a:uLnTx/>
                <a:uFillTx/>
                <a:latin typeface="Arial"/>
                <a:ea typeface="Arial"/>
                <a:cs typeface="Arial"/>
                <a:sym typeface="Arial"/>
              </a:rPr>
              <a:t>Thank you!</a:t>
            </a:r>
          </a:p>
        </p:txBody>
      </p:sp>
      <p:sp>
        <p:nvSpPr>
          <p:cNvPr id="1209" name="Google Shape;1209;p113"/>
          <p:cNvSpPr txBox="1">
            <a:spLocks noGrp="1"/>
          </p:cNvSpPr>
          <p:nvPr>
            <p:ph type="subTitle" idx="2"/>
          </p:nvPr>
        </p:nvSpPr>
        <p:spPr>
          <a:xfrm>
            <a:off x="4114800" y="1162050"/>
            <a:ext cx="5029200" cy="211455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400" dirty="0">
                <a:solidFill>
                  <a:schemeClr val="accent4"/>
                </a:solidFill>
              </a:rPr>
              <a:t>For information contact:</a:t>
            </a:r>
            <a:endParaRPr sz="2400" dirty="0">
              <a:solidFill>
                <a:schemeClr val="accent4"/>
              </a:solidFill>
            </a:endParaRPr>
          </a:p>
          <a:p>
            <a:pPr marL="0" lvl="0" indent="0" algn="l" rtl="0">
              <a:spcBef>
                <a:spcPts val="750"/>
              </a:spcBef>
              <a:spcAft>
                <a:spcPts val="0"/>
              </a:spcAft>
              <a:buNone/>
            </a:pPr>
            <a:r>
              <a:rPr lang="en" b="1" dirty="0">
                <a:solidFill>
                  <a:schemeClr val="accent6"/>
                </a:solidFill>
              </a:rPr>
              <a:t>[Enter info]</a:t>
            </a:r>
            <a:endParaRPr b="1" dirty="0">
              <a:solidFill>
                <a:schemeClr val="accent6"/>
              </a:solidFill>
            </a:endParaRPr>
          </a:p>
        </p:txBody>
      </p:sp>
      <p:sp>
        <p:nvSpPr>
          <p:cNvPr id="1212" name="Google Shape;1212;p113" descr="Star - Insert organizational info or local context "/>
          <p:cNvSpPr/>
          <p:nvPr/>
        </p:nvSpPr>
        <p:spPr>
          <a:xfrm>
            <a:off x="5816300" y="1551300"/>
            <a:ext cx="412200" cy="4608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10" name="Google Shape;1210;p113"/>
          <p:cNvSpPr txBox="1"/>
          <p:nvPr/>
        </p:nvSpPr>
        <p:spPr>
          <a:xfrm>
            <a:off x="4229375" y="4272825"/>
            <a:ext cx="1390500" cy="523200"/>
          </a:xfrm>
          <a:prstGeom prst="rect">
            <a:avLst/>
          </a:prstGeom>
          <a:noFill/>
          <a:ln w="9525" cap="flat" cmpd="sng">
            <a:solidFill>
              <a:schemeClr val="accent3"/>
            </a:solidFill>
            <a:prstDash val="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F16122"/>
                </a:solidFill>
                <a:latin typeface="Arial"/>
                <a:ea typeface="Arial"/>
                <a:cs typeface="Arial"/>
                <a:sym typeface="Arial"/>
              </a:rPr>
              <a:t>[Organization to insert own Logo]</a:t>
            </a:r>
            <a:endParaRPr sz="1100" b="0" i="0" u="none" strike="noStrike" cap="none">
              <a:solidFill>
                <a:srgbClr val="F16122"/>
              </a:solidFill>
              <a:latin typeface="Arial"/>
              <a:ea typeface="Arial"/>
              <a:cs typeface="Arial"/>
              <a:sym typeface="Arial"/>
            </a:endParaRPr>
          </a:p>
        </p:txBody>
      </p:sp>
      <p:sp>
        <p:nvSpPr>
          <p:cNvPr id="1211" name="Google Shape;1211;p113" descr="Star - Insert organizational info or local context "/>
          <p:cNvSpPr/>
          <p:nvPr/>
        </p:nvSpPr>
        <p:spPr>
          <a:xfrm>
            <a:off x="5404100" y="4304025"/>
            <a:ext cx="412200" cy="4608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A20D9-2086-02FF-E723-73888B7D6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0632E-0415-90E2-2EF7-430295330C4E}"/>
              </a:ext>
            </a:extLst>
          </p:cNvPr>
          <p:cNvSpPr>
            <a:spLocks noGrp="1"/>
          </p:cNvSpPr>
          <p:nvPr>
            <p:ph type="title"/>
          </p:nvPr>
        </p:nvSpPr>
        <p:spPr>
          <a:xfrm>
            <a:off x="381927" y="1201470"/>
            <a:ext cx="4671300" cy="2170800"/>
          </a:xfrm>
        </p:spPr>
        <p:txBody>
          <a:bodyPr/>
          <a:lstStyle/>
          <a:p>
            <a:r>
              <a:rPr lang="en-US" dirty="0"/>
              <a:t>To access our materials visit:</a:t>
            </a:r>
            <a:endParaRPr lang="en-CA" dirty="0"/>
          </a:p>
        </p:txBody>
      </p:sp>
      <p:sp>
        <p:nvSpPr>
          <p:cNvPr id="4" name="TextBox 3">
            <a:extLst>
              <a:ext uri="{FF2B5EF4-FFF2-40B4-BE49-F238E27FC236}">
                <a16:creationId xmlns:a16="http://schemas.microsoft.com/office/drawing/2014/main" id="{3DB8E1EB-BE32-AE53-7D66-539E179998C3}"/>
              </a:ext>
            </a:extLst>
          </p:cNvPr>
          <p:cNvSpPr txBox="1"/>
          <p:nvPr/>
        </p:nvSpPr>
        <p:spPr>
          <a:xfrm>
            <a:off x="230925" y="3540154"/>
            <a:ext cx="3946914" cy="400110"/>
          </a:xfrm>
          <a:prstGeom prst="rect">
            <a:avLst/>
          </a:prstGeom>
          <a:noFill/>
        </p:spPr>
        <p:txBody>
          <a:bodyPr wrap="none" rtlCol="0">
            <a:spAutoFit/>
          </a:bodyPr>
          <a:lstStyle/>
          <a:p>
            <a:r>
              <a:rPr lang="en-US" sz="2000" dirty="0">
                <a:solidFill>
                  <a:schemeClr val="bg1"/>
                </a:solidFill>
                <a:hlinkClick r:id="rId2">
                  <a:extLst>
                    <a:ext uri="{A12FA001-AC4F-418D-AE19-62706E023703}">
                      <ahyp:hlinkClr xmlns:ahyp="http://schemas.microsoft.com/office/drawing/2018/hyperlinkcolor" val="tx"/>
                    </a:ext>
                  </a:extLst>
                </a:hlinkClick>
              </a:rPr>
              <a:t>https://hollandbloorview.ca/IHTR</a:t>
            </a:r>
            <a:r>
              <a:rPr lang="en-US" sz="2000" dirty="0">
                <a:solidFill>
                  <a:schemeClr val="bg1"/>
                </a:solidFill>
              </a:rPr>
              <a:t> </a:t>
            </a:r>
            <a:endParaRPr lang="en-CA" sz="2000" dirty="0">
              <a:solidFill>
                <a:schemeClr val="bg1"/>
              </a:solidFill>
            </a:endParaRPr>
          </a:p>
        </p:txBody>
      </p:sp>
      <p:sp>
        <p:nvSpPr>
          <p:cNvPr id="7" name="Rectangle 6">
            <a:extLst>
              <a:ext uri="{FF2B5EF4-FFF2-40B4-BE49-F238E27FC236}">
                <a16:creationId xmlns:a16="http://schemas.microsoft.com/office/drawing/2014/main" id="{F2AFDF71-5DBB-14F7-8141-AB02C485C2C1}"/>
              </a:ext>
              <a:ext uri="{C183D7F6-B498-43B3-948B-1728B52AA6E4}">
                <adec:decorative xmlns:adec="http://schemas.microsoft.com/office/drawing/2017/decorative" val="1"/>
              </a:ext>
            </a:extLst>
          </p:cNvPr>
          <p:cNvSpPr/>
          <p:nvPr/>
        </p:nvSpPr>
        <p:spPr>
          <a:xfrm>
            <a:off x="6536247" y="2860646"/>
            <a:ext cx="2381250" cy="21559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QR Code for the IHTR website with text saying &quot;scan me&quot; and an arrow pointing to the code">
            <a:extLst>
              <a:ext uri="{FF2B5EF4-FFF2-40B4-BE49-F238E27FC236}">
                <a16:creationId xmlns:a16="http://schemas.microsoft.com/office/drawing/2014/main" id="{B9A26F69-9FE0-AAFD-3A78-EE34F3184CEE}"/>
              </a:ext>
            </a:extLst>
          </p:cNvPr>
          <p:cNvPicPr>
            <a:picLocks noChangeAspect="1"/>
          </p:cNvPicPr>
          <p:nvPr/>
        </p:nvPicPr>
        <p:blipFill>
          <a:blip r:embed="rId3"/>
          <a:stretch>
            <a:fillRect/>
          </a:stretch>
        </p:blipFill>
        <p:spPr>
          <a:xfrm>
            <a:off x="5688348" y="1670808"/>
            <a:ext cx="2381250" cy="3009900"/>
          </a:xfrm>
          <a:prstGeom prst="rect">
            <a:avLst/>
          </a:prstGeom>
        </p:spPr>
      </p:pic>
    </p:spTree>
    <p:extLst>
      <p:ext uri="{BB962C8B-B14F-4D97-AF65-F5344CB8AC3E}">
        <p14:creationId xmlns:p14="http://schemas.microsoft.com/office/powerpoint/2010/main" val="3769340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solidFill>
                  <a:schemeClr val="accent4"/>
                </a:solidFill>
              </a:rPr>
              <a:t>Learning objectives</a:t>
            </a:r>
            <a:endParaRPr sz="3600" b="0" dirty="0">
              <a:solidFill>
                <a:schemeClr val="accent4"/>
              </a:solidFill>
            </a:endParaRPr>
          </a:p>
        </p:txBody>
      </p:sp>
      <p:sp>
        <p:nvSpPr>
          <p:cNvPr id="191" name="Google Shape;191;p28">
            <a:extLst>
              <a:ext uri="{C183D7F6-B498-43B3-948B-1728B52AA6E4}">
                <adec:decorative xmlns:adec="http://schemas.microsoft.com/office/drawing/2017/decorative" val="1"/>
              </a:ext>
            </a:extLst>
          </p:cNvPr>
          <p:cNvSpPr/>
          <p:nvPr/>
        </p:nvSpPr>
        <p:spPr>
          <a:xfrm>
            <a:off x="3212325" y="440030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p28">
            <a:extLst>
              <a:ext uri="{C183D7F6-B498-43B3-948B-1728B52AA6E4}">
                <adec:decorative xmlns:adec="http://schemas.microsoft.com/office/drawing/2017/decorative" val="1"/>
              </a:ext>
            </a:extLst>
          </p:cNvPr>
          <p:cNvSpPr/>
          <p:nvPr/>
        </p:nvSpPr>
        <p:spPr>
          <a:xfrm>
            <a:off x="6678225" y="-3022225"/>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28"/>
          <p:cNvSpPr txBox="1">
            <a:spLocks noGrp="1"/>
          </p:cNvSpPr>
          <p:nvPr>
            <p:ph type="body" idx="1"/>
          </p:nvPr>
        </p:nvSpPr>
        <p:spPr>
          <a:xfrm>
            <a:off x="476249" y="1158970"/>
            <a:ext cx="7093987" cy="3435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750"/>
              </a:spcBef>
              <a:spcAft>
                <a:spcPts val="0"/>
              </a:spcAft>
              <a:buSzPts val="2270"/>
              <a:buNone/>
            </a:pPr>
            <a:r>
              <a:rPr lang="en" sz="2400" dirty="0"/>
              <a:t>After today’s training, you should be able to…</a:t>
            </a:r>
            <a:endParaRPr sz="2400" dirty="0"/>
          </a:p>
        </p:txBody>
      </p:sp>
      <p:sp>
        <p:nvSpPr>
          <p:cNvPr id="197" name="Google Shape;197;p28"/>
          <p:cNvSpPr/>
          <p:nvPr/>
        </p:nvSpPr>
        <p:spPr>
          <a:xfrm flipH="1">
            <a:off x="616068" y="1724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1</a:t>
            </a:r>
            <a:endParaRPr sz="1900" b="1">
              <a:solidFill>
                <a:schemeClr val="lt1"/>
              </a:solidFill>
            </a:endParaRPr>
          </a:p>
        </p:txBody>
      </p:sp>
      <p:sp>
        <p:nvSpPr>
          <p:cNvPr id="193" name="Google Shape;193;p28"/>
          <p:cNvSpPr txBox="1">
            <a:spLocks noGrp="1"/>
          </p:cNvSpPr>
          <p:nvPr>
            <p:ph type="body" idx="1"/>
          </p:nvPr>
        </p:nvSpPr>
        <p:spPr>
          <a:xfrm>
            <a:off x="476250" y="2313525"/>
            <a:ext cx="2695800" cy="23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1800" dirty="0"/>
              <a:t>Recognize at least two </a:t>
            </a:r>
            <a:r>
              <a:rPr lang="en" sz="1800" b="1" dirty="0">
                <a:solidFill>
                  <a:schemeClr val="accent4"/>
                </a:solidFill>
              </a:rPr>
              <a:t>best practices</a:t>
            </a:r>
            <a:r>
              <a:rPr lang="en" sz="1800" b="1" dirty="0"/>
              <a:t> </a:t>
            </a:r>
            <a:r>
              <a:rPr lang="en" sz="1800" dirty="0"/>
              <a:t>in inspiring, hiring, training, and/or retaining healthcare employees from a disability-inclusive employment lens.</a:t>
            </a:r>
            <a:endParaRPr sz="1800" dirty="0"/>
          </a:p>
        </p:txBody>
      </p:sp>
      <p:sp>
        <p:nvSpPr>
          <p:cNvPr id="198" name="Google Shape;198;p28"/>
          <p:cNvSpPr/>
          <p:nvPr/>
        </p:nvSpPr>
        <p:spPr>
          <a:xfrm flipH="1">
            <a:off x="3836411" y="1724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2</a:t>
            </a:r>
            <a:endParaRPr sz="1900" b="1">
              <a:solidFill>
                <a:schemeClr val="lt1"/>
              </a:solidFill>
            </a:endParaRPr>
          </a:p>
        </p:txBody>
      </p:sp>
      <p:sp>
        <p:nvSpPr>
          <p:cNvPr id="194" name="Google Shape;194;p28"/>
          <p:cNvSpPr txBox="1">
            <a:spLocks noGrp="1"/>
          </p:cNvSpPr>
          <p:nvPr>
            <p:ph type="body" idx="1"/>
          </p:nvPr>
        </p:nvSpPr>
        <p:spPr>
          <a:xfrm>
            <a:off x="3604996" y="2359995"/>
            <a:ext cx="2559427" cy="245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1800" dirty="0"/>
              <a:t>Identify </a:t>
            </a:r>
            <a:r>
              <a:rPr lang="en" sz="1800" b="1" dirty="0">
                <a:solidFill>
                  <a:schemeClr val="dk2"/>
                </a:solidFill>
              </a:rPr>
              <a:t>resources </a:t>
            </a:r>
            <a:r>
              <a:rPr lang="en" sz="1800" dirty="0"/>
              <a:t>that will facilitate your disability-inclusive employment practices (one external resource and one organizational resource).</a:t>
            </a:r>
            <a:endParaRPr sz="1800" dirty="0"/>
          </a:p>
        </p:txBody>
      </p:sp>
      <p:sp>
        <p:nvSpPr>
          <p:cNvPr id="199" name="Google Shape;199;p28"/>
          <p:cNvSpPr/>
          <p:nvPr/>
        </p:nvSpPr>
        <p:spPr>
          <a:xfrm flipH="1">
            <a:off x="6514525" y="1724054"/>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3</a:t>
            </a:r>
            <a:endParaRPr sz="1900" b="1">
              <a:solidFill>
                <a:schemeClr val="lt1"/>
              </a:solidFill>
            </a:endParaRPr>
          </a:p>
        </p:txBody>
      </p:sp>
      <p:sp>
        <p:nvSpPr>
          <p:cNvPr id="195" name="Google Shape;195;p28"/>
          <p:cNvSpPr txBox="1">
            <a:spLocks noGrp="1"/>
          </p:cNvSpPr>
          <p:nvPr>
            <p:ph type="body" idx="1"/>
          </p:nvPr>
        </p:nvSpPr>
        <p:spPr>
          <a:xfrm>
            <a:off x="6467475" y="2313525"/>
            <a:ext cx="2380200" cy="3073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750"/>
              </a:spcBef>
              <a:spcAft>
                <a:spcPts val="0"/>
              </a:spcAft>
              <a:buNone/>
            </a:pPr>
            <a:r>
              <a:rPr lang="en" sz="1800" dirty="0"/>
              <a:t>Determine </a:t>
            </a:r>
            <a:r>
              <a:rPr lang="en" sz="1800" b="1" dirty="0">
                <a:solidFill>
                  <a:schemeClr val="dk2"/>
                </a:solidFill>
              </a:rPr>
              <a:t>one realistic action</a:t>
            </a:r>
            <a:r>
              <a:rPr lang="en" sz="1800" dirty="0"/>
              <a:t> (a first step) towards a more disability-inclusive employment practice that you will take as a result of this training. </a:t>
            </a:r>
            <a:endParaRPr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a:extLst>
              <a:ext uri="{C183D7F6-B498-43B3-948B-1728B52AA6E4}">
                <adec:decorative xmlns:adec="http://schemas.microsoft.com/office/drawing/2017/decorative" val="1"/>
              </a:ext>
            </a:extLst>
          </p:cNvPr>
          <p:cNvSpPr/>
          <p:nvPr/>
        </p:nvSpPr>
        <p:spPr>
          <a:xfrm>
            <a:off x="4621762" y="-87569"/>
            <a:ext cx="4957578" cy="531863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9"/>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 sz="3600" b="0" dirty="0">
                <a:solidFill>
                  <a:schemeClr val="accent1"/>
                </a:solidFill>
              </a:rPr>
              <a:t>Group expectations </a:t>
            </a:r>
            <a:endParaRPr sz="3600" b="0" dirty="0">
              <a:solidFill>
                <a:schemeClr val="accent1"/>
              </a:solidFill>
            </a:endParaRPr>
          </a:p>
        </p:txBody>
      </p:sp>
      <p:sp>
        <p:nvSpPr>
          <p:cNvPr id="206" name="Google Shape;206;p29"/>
          <p:cNvSpPr txBox="1">
            <a:spLocks noGrp="1"/>
          </p:cNvSpPr>
          <p:nvPr>
            <p:ph type="body" idx="1"/>
          </p:nvPr>
        </p:nvSpPr>
        <p:spPr>
          <a:xfrm>
            <a:off x="476249" y="1240050"/>
            <a:ext cx="4145513" cy="3561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750"/>
              </a:spcBef>
              <a:spcAft>
                <a:spcPts val="0"/>
              </a:spcAft>
              <a:buSzPts val="1400"/>
              <a:buNone/>
            </a:pPr>
            <a:r>
              <a:rPr lang="en" sz="2400" dirty="0">
                <a:solidFill>
                  <a:schemeClr val="accent1"/>
                </a:solidFill>
              </a:rPr>
              <a:t>Interaction &amp; communication</a:t>
            </a:r>
            <a:endParaRPr sz="2400" dirty="0">
              <a:solidFill>
                <a:schemeClr val="accent1"/>
              </a:solidFill>
            </a:endParaRPr>
          </a:p>
          <a:p>
            <a:pPr marL="230188" lvl="0" indent="-223838" algn="l" rtl="0">
              <a:lnSpc>
                <a:spcPct val="100000"/>
              </a:lnSpc>
              <a:spcBef>
                <a:spcPts val="750"/>
              </a:spcBef>
              <a:spcAft>
                <a:spcPts val="0"/>
              </a:spcAft>
              <a:buSzPts val="1700"/>
              <a:buChar char="•"/>
            </a:pPr>
            <a:r>
              <a:rPr lang="en" sz="1800" dirty="0"/>
              <a:t>Recognize and value our diverse experiences, styles, and perspectives.</a:t>
            </a:r>
            <a:endParaRPr sz="1800" dirty="0"/>
          </a:p>
          <a:p>
            <a:pPr marL="230188" lvl="0" indent="-223838" algn="l" rtl="0">
              <a:lnSpc>
                <a:spcPct val="100000"/>
              </a:lnSpc>
              <a:spcBef>
                <a:spcPts val="1000"/>
              </a:spcBef>
              <a:spcAft>
                <a:spcPts val="0"/>
              </a:spcAft>
              <a:buSzPts val="1700"/>
              <a:buChar char="•"/>
            </a:pPr>
            <a:r>
              <a:rPr lang="en" sz="1800" dirty="0"/>
              <a:t>Encourage one another to share our points of view and listen respectfully.</a:t>
            </a:r>
            <a:endParaRPr sz="1800" dirty="0"/>
          </a:p>
          <a:p>
            <a:pPr marL="230188" lvl="0" indent="-223838" algn="l" rtl="0">
              <a:lnSpc>
                <a:spcPct val="100000"/>
              </a:lnSpc>
              <a:spcBef>
                <a:spcPts val="1000"/>
              </a:spcBef>
              <a:spcAft>
                <a:spcPts val="1000"/>
              </a:spcAft>
              <a:buSzPts val="1700"/>
              <a:buChar char="•"/>
            </a:pPr>
            <a:r>
              <a:rPr lang="en" sz="1800" dirty="0"/>
              <a:t>Come from a place of curiosity, not judgement. It’s okay not to have the right answers.</a:t>
            </a:r>
            <a:endParaRPr sz="1800" dirty="0"/>
          </a:p>
        </p:txBody>
      </p:sp>
      <p:sp>
        <p:nvSpPr>
          <p:cNvPr id="207" name="Google Shape;207;p29"/>
          <p:cNvSpPr txBox="1">
            <a:spLocks noGrp="1"/>
          </p:cNvSpPr>
          <p:nvPr>
            <p:ph type="body" idx="4294967295"/>
          </p:nvPr>
        </p:nvSpPr>
        <p:spPr>
          <a:xfrm>
            <a:off x="5400837" y="1218033"/>
            <a:ext cx="3455663" cy="302673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750"/>
              </a:spcBef>
              <a:spcAft>
                <a:spcPts val="0"/>
              </a:spcAft>
              <a:buSzPts val="1400"/>
              <a:buNone/>
            </a:pPr>
            <a:r>
              <a:rPr lang="en" sz="2400" b="1" dirty="0">
                <a:solidFill>
                  <a:schemeClr val="lt1"/>
                </a:solidFill>
              </a:rPr>
              <a:t>Logistical</a:t>
            </a:r>
            <a:endParaRPr sz="2400" b="1" dirty="0">
              <a:solidFill>
                <a:schemeClr val="lt1"/>
              </a:solidFill>
            </a:endParaRPr>
          </a:p>
          <a:p>
            <a:pPr marL="174625" lvl="0" indent="-171450" algn="l" rtl="0">
              <a:lnSpc>
                <a:spcPct val="100000"/>
              </a:lnSpc>
              <a:spcBef>
                <a:spcPts val="600"/>
              </a:spcBef>
              <a:spcAft>
                <a:spcPts val="600"/>
              </a:spcAft>
              <a:buClr>
                <a:schemeClr val="lt1"/>
              </a:buClr>
              <a:buSzPts val="1700"/>
              <a:buChar char="•"/>
            </a:pPr>
            <a:r>
              <a:rPr lang="en" sz="1800" dirty="0">
                <a:solidFill>
                  <a:schemeClr val="lt1"/>
                </a:solidFill>
              </a:rPr>
              <a:t>Take bio breaks as needed.</a:t>
            </a:r>
            <a:endParaRPr sz="1800" dirty="0">
              <a:solidFill>
                <a:schemeClr val="lt1"/>
              </a:solidFill>
            </a:endParaRPr>
          </a:p>
          <a:p>
            <a:pPr marL="174625" lvl="0" indent="-171450" algn="l" rtl="0">
              <a:lnSpc>
                <a:spcPct val="100000"/>
              </a:lnSpc>
              <a:spcBef>
                <a:spcPts val="600"/>
              </a:spcBef>
              <a:spcAft>
                <a:spcPts val="600"/>
              </a:spcAft>
              <a:buClr>
                <a:schemeClr val="lt1"/>
              </a:buClr>
              <a:buSzPts val="1700"/>
              <a:buChar char="•"/>
            </a:pPr>
            <a:r>
              <a:rPr lang="en" sz="1800" dirty="0">
                <a:solidFill>
                  <a:schemeClr val="lt1"/>
                </a:solidFill>
              </a:rPr>
              <a:t>If virtual, have the camera on or off as you’re comfortable.</a:t>
            </a:r>
          </a:p>
          <a:p>
            <a:pPr marL="174625" lvl="0" indent="-171450" algn="l" rtl="0">
              <a:lnSpc>
                <a:spcPct val="100000"/>
              </a:lnSpc>
              <a:spcBef>
                <a:spcPts val="600"/>
              </a:spcBef>
              <a:spcAft>
                <a:spcPts val="600"/>
              </a:spcAft>
              <a:buClr>
                <a:schemeClr val="lt1"/>
              </a:buClr>
              <a:buSzPts val="1700"/>
              <a:buChar char="•"/>
            </a:pPr>
            <a:r>
              <a:rPr lang="en" sz="1800" dirty="0">
                <a:solidFill>
                  <a:schemeClr val="lt1"/>
                </a:solidFill>
              </a:rPr>
              <a:t>Ask questions directly or enter them into the chat</a:t>
            </a:r>
            <a:r>
              <a:rPr lang="en" sz="1700" dirty="0">
                <a:solidFill>
                  <a:schemeClr val="lt1"/>
                </a:solidFill>
              </a:rPr>
              <a:t>.</a:t>
            </a:r>
            <a:endParaRPr sz="1700" dirty="0">
              <a:solidFill>
                <a:schemeClr val="lt1"/>
              </a:solidFill>
            </a:endParaRPr>
          </a:p>
        </p:txBody>
      </p:sp>
      <p:sp>
        <p:nvSpPr>
          <p:cNvPr id="210" name="Google Shape;210;p29">
            <a:extLst>
              <a:ext uri="{C183D7F6-B498-43B3-948B-1728B52AA6E4}">
                <adec:decorative xmlns:adec="http://schemas.microsoft.com/office/drawing/2017/decorative" val="1"/>
              </a:ext>
            </a:extLst>
          </p:cNvPr>
          <p:cNvSpPr/>
          <p:nvPr/>
        </p:nvSpPr>
        <p:spPr>
          <a:xfrm>
            <a:off x="4157300" y="-3318125"/>
            <a:ext cx="4699200" cy="46992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tabLst>
                <a:tab pos="1941513" algn="l"/>
              </a:tabLst>
            </a:pPr>
            <a:r>
              <a:rPr lang="en" sz="3600" b="0" dirty="0"/>
              <a:t>What does this mean to </a:t>
            </a:r>
            <a:r>
              <a:rPr lang="en" b="0" dirty="0">
                <a:solidFill>
                  <a:schemeClr val="accent6"/>
                </a:solidFill>
              </a:rPr>
              <a:t>[Organization]</a:t>
            </a:r>
            <a:endParaRPr b="0" dirty="0"/>
          </a:p>
        </p:txBody>
      </p:sp>
      <p:sp>
        <p:nvSpPr>
          <p:cNvPr id="217" name="Google Shape;217;p30" descr="Star - Insert organizational info or local context "/>
          <p:cNvSpPr/>
          <p:nvPr/>
        </p:nvSpPr>
        <p:spPr>
          <a:xfrm>
            <a:off x="8198300" y="296550"/>
            <a:ext cx="798600" cy="8928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16" name="Google Shape;216;p30"/>
          <p:cNvSpPr txBox="1">
            <a:spLocks noGrp="1"/>
          </p:cNvSpPr>
          <p:nvPr>
            <p:ph type="subTitle" idx="1"/>
          </p:nvPr>
        </p:nvSpPr>
        <p:spPr>
          <a:xfrm>
            <a:off x="475500" y="1240050"/>
            <a:ext cx="7636800" cy="34590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Clr>
                <a:srgbClr val="000000"/>
              </a:buClr>
              <a:buSzPts val="1400"/>
              <a:buFont typeface="Arial"/>
              <a:buNone/>
            </a:pPr>
            <a:r>
              <a:rPr lang="en" sz="1700" b="1" dirty="0">
                <a:solidFill>
                  <a:schemeClr val="accent6"/>
                </a:solidFill>
              </a:rPr>
              <a:t>[Insert video or written statement here:]</a:t>
            </a:r>
            <a:endParaRPr sz="1700" dirty="0"/>
          </a:p>
          <a:p>
            <a:pPr marL="0" lvl="0" indent="0" algn="l" rtl="0">
              <a:lnSpc>
                <a:spcPct val="115000"/>
              </a:lnSpc>
              <a:spcBef>
                <a:spcPts val="750"/>
              </a:spcBef>
              <a:spcAft>
                <a:spcPts val="0"/>
              </a:spcAft>
              <a:buNone/>
            </a:pPr>
            <a:r>
              <a:rPr lang="en" sz="1800" dirty="0"/>
              <a:t>“Lorem ipsum dolor sit amet, consectetur adipiscing elit, sed do eiusmod tempor incididunt ut labore et dolore magna aliqua. Ut enim ad minim veniam, quis nostrud exercitation ullamco laboris nisi ut aliquip ex ea commodo consequat. Excepteur sint occaecat cupidatat non proident, sunt in culpa qui officia deserunt mollit anim id est laborum”</a:t>
            </a:r>
            <a:endParaRPr sz="1800" dirty="0"/>
          </a:p>
          <a:p>
            <a:pPr marL="269875" lvl="0" indent="-269875" algn="l" rtl="0">
              <a:lnSpc>
                <a:spcPct val="150000"/>
              </a:lnSpc>
              <a:spcBef>
                <a:spcPts val="750"/>
              </a:spcBef>
              <a:spcAft>
                <a:spcPts val="0"/>
              </a:spcAft>
              <a:buClr>
                <a:srgbClr val="000000"/>
              </a:buClr>
              <a:buSzPts val="1400"/>
              <a:buFont typeface="Arial"/>
              <a:buNone/>
            </a:pPr>
            <a:r>
              <a:rPr lang="en" sz="1400" b="1" dirty="0"/>
              <a:t>Jane Doe,</a:t>
            </a:r>
            <a:r>
              <a:rPr lang="en" sz="1400" dirty="0"/>
              <a:t> CHRO, at Organization</a:t>
            </a:r>
            <a:endParaRPr dirty="0"/>
          </a:p>
          <a:p>
            <a:pPr marL="0" lvl="0" indent="0" algn="l" rtl="0">
              <a:spcBef>
                <a:spcPts val="75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366233" y="1318650"/>
            <a:ext cx="4671300" cy="217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800"/>
              <a:buNone/>
            </a:pPr>
            <a:r>
              <a:rPr lang="en" sz="5400" b="0" dirty="0">
                <a:solidFill>
                  <a:schemeClr val="lt1"/>
                </a:solidFill>
              </a:rPr>
              <a:t>Setting the stage</a:t>
            </a:r>
            <a:endParaRPr sz="5400" b="0" dirty="0">
              <a:solidFill>
                <a:schemeClr val="lt1"/>
              </a:solidFill>
            </a:endParaRPr>
          </a:p>
        </p:txBody>
      </p:sp>
      <p:sp>
        <p:nvSpPr>
          <p:cNvPr id="223" name="Google Shape;223;p31">
            <a:extLst>
              <a:ext uri="{C183D7F6-B498-43B3-948B-1728B52AA6E4}">
                <adec:decorative xmlns:adec="http://schemas.microsoft.com/office/drawing/2017/decorative" val="1"/>
              </a:ext>
            </a:extLst>
          </p:cNvPr>
          <p:cNvSpPr/>
          <p:nvPr/>
        </p:nvSpPr>
        <p:spPr>
          <a:xfrm>
            <a:off x="4276725" y="311850"/>
            <a:ext cx="6056700" cy="605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 name="Google Shape;224;p31">
            <a:extLst>
              <a:ext uri="{C183D7F6-B498-43B3-948B-1728B52AA6E4}">
                <adec:decorative xmlns:adec="http://schemas.microsoft.com/office/drawing/2017/decorative" val="1"/>
              </a:ext>
            </a:extLst>
          </p:cNvPr>
          <p:cNvSpPr/>
          <p:nvPr/>
        </p:nvSpPr>
        <p:spPr>
          <a:xfrm>
            <a:off x="3819400" y="-1727800"/>
            <a:ext cx="3177600" cy="3177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5" name="Google Shape;225;p31">
            <a:extLst>
              <a:ext uri="{C183D7F6-B498-43B3-948B-1728B52AA6E4}">
                <adec:decorative xmlns:adec="http://schemas.microsoft.com/office/drawing/2017/decorative" val="1"/>
              </a:ext>
            </a:extLst>
          </p:cNvPr>
          <p:cNvPicPr preferRelativeResize="0"/>
          <p:nvPr/>
        </p:nvPicPr>
        <p:blipFill rotWithShape="1">
          <a:blip r:embed="rId3">
            <a:alphaModFix amt="63000"/>
          </a:blip>
          <a:srcRect/>
          <a:stretch/>
        </p:blipFill>
        <p:spPr>
          <a:xfrm>
            <a:off x="7307025" y="3400425"/>
            <a:ext cx="1371075" cy="1371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300"/>
              <a:buNone/>
            </a:pPr>
            <a:r>
              <a:rPr lang="en" sz="3600" b="0" dirty="0"/>
              <a:t>Who are we talking about?</a:t>
            </a:r>
            <a:endParaRPr sz="3600" b="0" dirty="0">
              <a:solidFill>
                <a:schemeClr val="lt1"/>
              </a:solidFill>
            </a:endParaRPr>
          </a:p>
        </p:txBody>
      </p:sp>
      <p:sp>
        <p:nvSpPr>
          <p:cNvPr id="232" name="Google Shape;232;p32">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endParaRPr sz="6700" b="1" i="0" u="none" strike="noStrike" cap="none">
              <a:solidFill>
                <a:schemeClr val="lt1"/>
              </a:solidFill>
              <a:latin typeface="Comfortaa"/>
              <a:ea typeface="Comfortaa"/>
              <a:cs typeface="Comfortaa"/>
              <a:sym typeface="Comfortaa"/>
            </a:endParaRPr>
          </a:p>
        </p:txBody>
      </p:sp>
      <p:sp>
        <p:nvSpPr>
          <p:cNvPr id="233" name="Google Shape;233;p32"/>
          <p:cNvSpPr txBox="1"/>
          <p:nvPr/>
        </p:nvSpPr>
        <p:spPr>
          <a:xfrm>
            <a:off x="1968500" y="1540150"/>
            <a:ext cx="2521800" cy="12310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dk2"/>
                </a:solidFill>
                <a:latin typeface="Arial"/>
                <a:ea typeface="Arial"/>
                <a:cs typeface="Arial"/>
                <a:sym typeface="Arial"/>
              </a:rPr>
              <a:t>Job Seeker</a:t>
            </a:r>
            <a:endParaRPr sz="2000" b="1"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Person seeking employment, applicant, interviewee</a:t>
            </a:r>
            <a:endParaRPr sz="1600" b="0" u="none" strike="noStrike" cap="none" dirty="0">
              <a:solidFill>
                <a:schemeClr val="dk1"/>
              </a:solidFill>
              <a:latin typeface="Arial"/>
              <a:ea typeface="Arial"/>
              <a:cs typeface="Arial"/>
              <a:sym typeface="Arial"/>
            </a:endParaRPr>
          </a:p>
        </p:txBody>
      </p:sp>
      <p:grpSp>
        <p:nvGrpSpPr>
          <p:cNvPr id="234" name="Google Shape;234;p32">
            <a:extLst>
              <a:ext uri="{C183D7F6-B498-43B3-948B-1728B52AA6E4}">
                <adec:decorative xmlns:adec="http://schemas.microsoft.com/office/drawing/2017/decorative" val="1"/>
              </a:ext>
            </a:extLst>
          </p:cNvPr>
          <p:cNvGrpSpPr/>
          <p:nvPr/>
        </p:nvGrpSpPr>
        <p:grpSpPr>
          <a:xfrm>
            <a:off x="964170" y="1654941"/>
            <a:ext cx="510060" cy="906518"/>
            <a:chOff x="661650" y="-255125"/>
            <a:chExt cx="306600" cy="534000"/>
          </a:xfrm>
        </p:grpSpPr>
        <p:sp>
          <p:nvSpPr>
            <p:cNvPr id="235" name="Google Shape;235;p32"/>
            <p:cNvSpPr/>
            <p:nvPr/>
          </p:nvSpPr>
          <p:spPr>
            <a:xfrm>
              <a:off x="661650" y="-39125"/>
              <a:ext cx="306600" cy="318000"/>
            </a:xfrm>
            <a:prstGeom prst="round2SameRect">
              <a:avLst>
                <a:gd name="adj1" fmla="val 33738"/>
                <a:gd name="adj2" fmla="val 938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2"/>
            <p:cNvSpPr/>
            <p:nvPr/>
          </p:nvSpPr>
          <p:spPr>
            <a:xfrm>
              <a:off x="717150" y="-255125"/>
              <a:ext cx="195600" cy="188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 sz="3600" b="0" dirty="0"/>
              <a:t>Who are we talking about?</a:t>
            </a:r>
            <a:r>
              <a:rPr lang="en" sz="3600" b="0" dirty="0">
                <a:solidFill>
                  <a:schemeClr val="bg1"/>
                </a:solidFill>
              </a:rPr>
              <a:t>-2</a:t>
            </a:r>
            <a:endParaRPr sz="3600" b="0" dirty="0">
              <a:solidFill>
                <a:schemeClr val="lt1"/>
              </a:solidFill>
            </a:endParaRPr>
          </a:p>
        </p:txBody>
      </p:sp>
      <p:sp>
        <p:nvSpPr>
          <p:cNvPr id="243" name="Google Shape;243;p33">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endParaRPr sz="6700" b="1" i="0" u="none" strike="noStrike" cap="none">
              <a:solidFill>
                <a:schemeClr val="lt1"/>
              </a:solidFill>
              <a:latin typeface="Comfortaa"/>
              <a:ea typeface="Comfortaa"/>
              <a:cs typeface="Comfortaa"/>
              <a:sym typeface="Comfortaa"/>
            </a:endParaRPr>
          </a:p>
        </p:txBody>
      </p:sp>
      <p:sp>
        <p:nvSpPr>
          <p:cNvPr id="245" name="Google Shape;245;p33">
            <a:extLst>
              <a:ext uri="{C183D7F6-B498-43B3-948B-1728B52AA6E4}">
                <adec:decorative xmlns:adec="http://schemas.microsoft.com/office/drawing/2017/decorative" val="1"/>
              </a:ext>
            </a:extLst>
          </p:cNvPr>
          <p:cNvSpPr txBox="1"/>
          <p:nvPr/>
        </p:nvSpPr>
        <p:spPr>
          <a:xfrm>
            <a:off x="1968500" y="1540150"/>
            <a:ext cx="2521800" cy="12310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dk2"/>
                </a:solidFill>
                <a:latin typeface="Arial"/>
                <a:ea typeface="Arial"/>
                <a:cs typeface="Arial"/>
                <a:sym typeface="Arial"/>
              </a:rPr>
              <a:t>Job Seeker</a:t>
            </a:r>
            <a:endParaRPr sz="2000" b="1"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Person seeking employment, applicant, interviewee</a:t>
            </a:r>
            <a:endParaRPr sz="1600" b="0" u="none" strike="noStrike" cap="none" dirty="0">
              <a:solidFill>
                <a:schemeClr val="dk1"/>
              </a:solidFill>
              <a:latin typeface="Arial"/>
              <a:ea typeface="Arial"/>
              <a:cs typeface="Arial"/>
              <a:sym typeface="Arial"/>
            </a:endParaRPr>
          </a:p>
        </p:txBody>
      </p:sp>
      <p:sp>
        <p:nvSpPr>
          <p:cNvPr id="244" name="Google Shape;244;p33">
            <a:extLst>
              <a:ext uri="{C183D7F6-B498-43B3-948B-1728B52AA6E4}">
                <adec:decorative xmlns:adec="http://schemas.microsoft.com/office/drawing/2017/decorative" val="1"/>
              </a:ext>
            </a:extLst>
          </p:cNvPr>
          <p:cNvSpPr/>
          <p:nvPr/>
        </p:nvSpPr>
        <p:spPr>
          <a:xfrm>
            <a:off x="571500" y="3263900"/>
            <a:ext cx="1295400" cy="1295400"/>
          </a:xfrm>
          <a:prstGeom prst="ellipse">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246" name="Google Shape;246;p33"/>
          <p:cNvSpPr txBox="1"/>
          <p:nvPr/>
        </p:nvSpPr>
        <p:spPr>
          <a:xfrm>
            <a:off x="1968500" y="3140939"/>
            <a:ext cx="2209800" cy="17235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rgbClr val="3E8B3C"/>
                </a:solidFill>
                <a:latin typeface="Arial"/>
                <a:ea typeface="Arial"/>
                <a:cs typeface="Arial"/>
                <a:sym typeface="Arial"/>
              </a:rPr>
              <a:t>Employee</a:t>
            </a:r>
            <a:endParaRPr sz="2000" b="1" i="0" u="none" strike="noStrike" cap="none" dirty="0">
              <a:solidFill>
                <a:srgbClr val="3E8B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Person working for the organization in a full-time, part-time, casual, training, or volunteer basis</a:t>
            </a:r>
            <a:endParaRPr sz="1600" b="1" u="none" strike="noStrike" cap="none" dirty="0">
              <a:solidFill>
                <a:srgbClr val="3E8B3C"/>
              </a:solidFill>
              <a:latin typeface="Arial"/>
              <a:ea typeface="Arial"/>
              <a:cs typeface="Arial"/>
              <a:sym typeface="Arial"/>
            </a:endParaRPr>
          </a:p>
        </p:txBody>
      </p:sp>
      <p:pic>
        <p:nvPicPr>
          <p:cNvPr id="247" name="Google Shape;247;p3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07275" y="3508824"/>
            <a:ext cx="823850" cy="823850"/>
          </a:xfrm>
          <a:prstGeom prst="rect">
            <a:avLst/>
          </a:prstGeom>
          <a:noFill/>
          <a:ln>
            <a:noFill/>
          </a:ln>
        </p:spPr>
      </p:pic>
      <p:grpSp>
        <p:nvGrpSpPr>
          <p:cNvPr id="248" name="Google Shape;248;p33">
            <a:extLst>
              <a:ext uri="{C183D7F6-B498-43B3-948B-1728B52AA6E4}">
                <adec:decorative xmlns:adec="http://schemas.microsoft.com/office/drawing/2017/decorative" val="1"/>
              </a:ext>
            </a:extLst>
          </p:cNvPr>
          <p:cNvGrpSpPr/>
          <p:nvPr/>
        </p:nvGrpSpPr>
        <p:grpSpPr>
          <a:xfrm>
            <a:off x="964170" y="1654941"/>
            <a:ext cx="510060" cy="906518"/>
            <a:chOff x="661650" y="-255125"/>
            <a:chExt cx="306600" cy="534000"/>
          </a:xfrm>
        </p:grpSpPr>
        <p:sp>
          <p:nvSpPr>
            <p:cNvPr id="249" name="Google Shape;249;p33"/>
            <p:cNvSpPr/>
            <p:nvPr/>
          </p:nvSpPr>
          <p:spPr>
            <a:xfrm>
              <a:off x="661650" y="-39125"/>
              <a:ext cx="306600" cy="318000"/>
            </a:xfrm>
            <a:prstGeom prst="round2SameRect">
              <a:avLst>
                <a:gd name="adj1" fmla="val 33738"/>
                <a:gd name="adj2" fmla="val 938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3"/>
            <p:cNvSpPr/>
            <p:nvPr/>
          </p:nvSpPr>
          <p:spPr>
            <a:xfrm>
              <a:off x="717150" y="-255125"/>
              <a:ext cx="195600" cy="188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65" name="Google Shape;265;p34">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Who are we talking about?</a:t>
            </a:r>
            <a:r>
              <a:rPr lang="en" sz="3600" b="0" dirty="0">
                <a:solidFill>
                  <a:schemeClr val="bg1"/>
                </a:solidFill>
              </a:rPr>
              <a:t>-3</a:t>
            </a:r>
            <a:endParaRPr sz="3600" b="0" dirty="0"/>
          </a:p>
        </p:txBody>
      </p:sp>
      <p:sp>
        <p:nvSpPr>
          <p:cNvPr id="256" name="Google Shape;256;p34">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endParaRPr sz="6700" b="1" i="0" u="none" strike="noStrike" cap="none">
              <a:solidFill>
                <a:schemeClr val="lt1"/>
              </a:solidFill>
              <a:latin typeface="Comfortaa"/>
              <a:ea typeface="Comfortaa"/>
              <a:cs typeface="Comfortaa"/>
              <a:sym typeface="Comfortaa"/>
            </a:endParaRPr>
          </a:p>
        </p:txBody>
      </p:sp>
      <p:sp>
        <p:nvSpPr>
          <p:cNvPr id="258" name="Google Shape;258;p34">
            <a:extLst>
              <a:ext uri="{C183D7F6-B498-43B3-948B-1728B52AA6E4}">
                <adec:decorative xmlns:adec="http://schemas.microsoft.com/office/drawing/2017/decorative" val="1"/>
              </a:ext>
            </a:extLst>
          </p:cNvPr>
          <p:cNvSpPr txBox="1"/>
          <p:nvPr/>
        </p:nvSpPr>
        <p:spPr>
          <a:xfrm>
            <a:off x="1968500" y="1540150"/>
            <a:ext cx="2521800" cy="12310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dk2"/>
                </a:solidFill>
                <a:latin typeface="Arial"/>
                <a:ea typeface="Arial"/>
                <a:cs typeface="Arial"/>
                <a:sym typeface="Arial"/>
              </a:rPr>
              <a:t>Job Seeker</a:t>
            </a:r>
            <a:endParaRPr sz="2000" b="1"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Person seeking employment, applicant, interviewee</a:t>
            </a:r>
            <a:endParaRPr sz="1600" b="0" u="none" strike="noStrike" cap="none" dirty="0">
              <a:solidFill>
                <a:schemeClr val="dk1"/>
              </a:solidFill>
              <a:latin typeface="Arial"/>
              <a:ea typeface="Arial"/>
              <a:cs typeface="Arial"/>
              <a:sym typeface="Arial"/>
            </a:endParaRPr>
          </a:p>
        </p:txBody>
      </p:sp>
      <p:sp>
        <p:nvSpPr>
          <p:cNvPr id="257" name="Google Shape;257;p34">
            <a:extLst>
              <a:ext uri="{C183D7F6-B498-43B3-948B-1728B52AA6E4}">
                <adec:decorative xmlns:adec="http://schemas.microsoft.com/office/drawing/2017/decorative" val="1"/>
              </a:ext>
            </a:extLst>
          </p:cNvPr>
          <p:cNvSpPr/>
          <p:nvPr/>
        </p:nvSpPr>
        <p:spPr>
          <a:xfrm>
            <a:off x="571500" y="3263900"/>
            <a:ext cx="1295400" cy="1295400"/>
          </a:xfrm>
          <a:prstGeom prst="ellipse">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260" name="Google Shape;260;p34">
            <a:extLst>
              <a:ext uri="{C183D7F6-B498-43B3-948B-1728B52AA6E4}">
                <adec:decorative xmlns:adec="http://schemas.microsoft.com/office/drawing/2017/decorative" val="0"/>
              </a:ext>
            </a:extLst>
          </p:cNvPr>
          <p:cNvSpPr txBox="1"/>
          <p:nvPr/>
        </p:nvSpPr>
        <p:spPr>
          <a:xfrm>
            <a:off x="6260700" y="1293929"/>
            <a:ext cx="2521800" cy="17235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accent5"/>
                </a:solidFill>
                <a:latin typeface="Arial"/>
                <a:ea typeface="Arial"/>
                <a:cs typeface="Arial"/>
                <a:sym typeface="Arial"/>
              </a:rPr>
              <a:t>People Leader</a:t>
            </a:r>
            <a:endParaRPr sz="2000" b="1" i="0" u="none" strike="noStrike" cap="none" dirty="0">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Managers or leaders within your organization who have impact on the hiring, training, and retention of employees</a:t>
            </a:r>
            <a:endParaRPr sz="1600" b="1" u="none" strike="noStrike" cap="none" dirty="0">
              <a:solidFill>
                <a:schemeClr val="accent5"/>
              </a:solidFill>
              <a:latin typeface="Arial"/>
              <a:ea typeface="Arial"/>
              <a:cs typeface="Arial"/>
              <a:sym typeface="Arial"/>
            </a:endParaRPr>
          </a:p>
        </p:txBody>
      </p:sp>
      <p:grpSp>
        <p:nvGrpSpPr>
          <p:cNvPr id="266" name="Google Shape;266;p34">
            <a:extLst>
              <a:ext uri="{C183D7F6-B498-43B3-948B-1728B52AA6E4}">
                <adec:decorative xmlns:adec="http://schemas.microsoft.com/office/drawing/2017/decorative" val="1"/>
              </a:ext>
            </a:extLst>
          </p:cNvPr>
          <p:cNvGrpSpPr/>
          <p:nvPr/>
        </p:nvGrpSpPr>
        <p:grpSpPr>
          <a:xfrm>
            <a:off x="4898200" y="1460500"/>
            <a:ext cx="1295400" cy="1295400"/>
            <a:chOff x="4898200" y="1460500"/>
            <a:chExt cx="1295400" cy="1295400"/>
          </a:xfrm>
        </p:grpSpPr>
        <p:sp>
          <p:nvSpPr>
            <p:cNvPr id="267" name="Google Shape;267;p34"/>
            <p:cNvSpPr/>
            <p:nvPr/>
          </p:nvSpPr>
          <p:spPr>
            <a:xfrm>
              <a:off x="4898200" y="1460500"/>
              <a:ext cx="1295400" cy="12954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68" name="Google Shape;268;p34"/>
            <p:cNvPicPr preferRelativeResize="0"/>
            <p:nvPr/>
          </p:nvPicPr>
          <p:blipFill>
            <a:blip r:embed="rId3">
              <a:alphaModFix/>
            </a:blip>
            <a:stretch>
              <a:fillRect/>
            </a:stretch>
          </p:blipFill>
          <p:spPr>
            <a:xfrm>
              <a:off x="5111076" y="1673362"/>
              <a:ext cx="869674" cy="869674"/>
            </a:xfrm>
            <a:prstGeom prst="rect">
              <a:avLst/>
            </a:prstGeom>
            <a:noFill/>
            <a:ln>
              <a:noFill/>
            </a:ln>
          </p:spPr>
        </p:pic>
      </p:grpSp>
      <p:pic>
        <p:nvPicPr>
          <p:cNvPr id="261" name="Google Shape;261;p3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07275" y="3508824"/>
            <a:ext cx="823850" cy="823850"/>
          </a:xfrm>
          <a:prstGeom prst="rect">
            <a:avLst/>
          </a:prstGeom>
          <a:noFill/>
          <a:ln>
            <a:noFill/>
          </a:ln>
        </p:spPr>
      </p:pic>
      <p:grpSp>
        <p:nvGrpSpPr>
          <p:cNvPr id="262" name="Google Shape;262;p34">
            <a:extLst>
              <a:ext uri="{C183D7F6-B498-43B3-948B-1728B52AA6E4}">
                <adec:decorative xmlns:adec="http://schemas.microsoft.com/office/drawing/2017/decorative" val="1"/>
              </a:ext>
            </a:extLst>
          </p:cNvPr>
          <p:cNvGrpSpPr/>
          <p:nvPr/>
        </p:nvGrpSpPr>
        <p:grpSpPr>
          <a:xfrm>
            <a:off x="964170" y="1654941"/>
            <a:ext cx="510060" cy="906518"/>
            <a:chOff x="661650" y="-255125"/>
            <a:chExt cx="306600" cy="534000"/>
          </a:xfrm>
        </p:grpSpPr>
        <p:sp>
          <p:nvSpPr>
            <p:cNvPr id="263" name="Google Shape;263;p34"/>
            <p:cNvSpPr/>
            <p:nvPr/>
          </p:nvSpPr>
          <p:spPr>
            <a:xfrm>
              <a:off x="661650" y="-39125"/>
              <a:ext cx="306600" cy="318000"/>
            </a:xfrm>
            <a:prstGeom prst="round2SameRect">
              <a:avLst>
                <a:gd name="adj1" fmla="val 33738"/>
                <a:gd name="adj2" fmla="val 938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34"/>
            <p:cNvSpPr/>
            <p:nvPr/>
          </p:nvSpPr>
          <p:spPr>
            <a:xfrm>
              <a:off x="717150" y="-255125"/>
              <a:ext cx="195600" cy="188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 name="Google Shape;279;p35">
            <a:extLst>
              <a:ext uri="{FF2B5EF4-FFF2-40B4-BE49-F238E27FC236}">
                <a16:creationId xmlns:a16="http://schemas.microsoft.com/office/drawing/2014/main" id="{891F5B77-F452-EE70-0115-6EF49D6A076B}"/>
              </a:ext>
              <a:ext uri="{C183D7F6-B498-43B3-948B-1728B52AA6E4}">
                <adec:decorative xmlns:adec="http://schemas.microsoft.com/office/drawing/2017/decorative" val="1"/>
              </a:ext>
            </a:extLst>
          </p:cNvPr>
          <p:cNvSpPr txBox="1"/>
          <p:nvPr/>
        </p:nvSpPr>
        <p:spPr>
          <a:xfrm>
            <a:off x="1968500" y="3140789"/>
            <a:ext cx="2197100" cy="17235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rgbClr val="3E8B3C"/>
                </a:solidFill>
                <a:latin typeface="Arial"/>
                <a:ea typeface="Arial"/>
                <a:cs typeface="Arial"/>
                <a:sym typeface="Arial"/>
              </a:rPr>
              <a:t>Employee</a:t>
            </a:r>
            <a:endParaRPr sz="2000" b="1" i="0" u="none" strike="noStrike" cap="none" dirty="0">
              <a:solidFill>
                <a:srgbClr val="3E8B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Person working for the organization in a full-time, part-time, casual, training, or volunteer basis</a:t>
            </a:r>
            <a:endParaRPr sz="1600" b="1" u="none" strike="noStrike" cap="none" dirty="0">
              <a:solidFill>
                <a:srgbClr val="3E8B3C"/>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Who are we talking about?</a:t>
            </a:r>
            <a:r>
              <a:rPr lang="en" sz="3600" b="0" dirty="0">
                <a:solidFill>
                  <a:schemeClr val="bg1"/>
                </a:solidFill>
              </a:rPr>
              <a:t>-4</a:t>
            </a:r>
            <a:endParaRPr sz="3600" b="0" dirty="0"/>
          </a:p>
        </p:txBody>
      </p:sp>
      <p:sp>
        <p:nvSpPr>
          <p:cNvPr id="275" name="Google Shape;275;p35">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endParaRPr sz="6700" b="1" i="0" u="none" strike="noStrike" cap="none">
              <a:solidFill>
                <a:schemeClr val="lt1"/>
              </a:solidFill>
              <a:latin typeface="Comfortaa"/>
              <a:ea typeface="Comfortaa"/>
              <a:cs typeface="Comfortaa"/>
              <a:sym typeface="Comfortaa"/>
            </a:endParaRPr>
          </a:p>
        </p:txBody>
      </p:sp>
      <p:sp>
        <p:nvSpPr>
          <p:cNvPr id="278" name="Google Shape;278;p35">
            <a:extLst>
              <a:ext uri="{C183D7F6-B498-43B3-948B-1728B52AA6E4}">
                <adec:decorative xmlns:adec="http://schemas.microsoft.com/office/drawing/2017/decorative" val="1"/>
              </a:ext>
            </a:extLst>
          </p:cNvPr>
          <p:cNvSpPr txBox="1"/>
          <p:nvPr/>
        </p:nvSpPr>
        <p:spPr>
          <a:xfrm>
            <a:off x="1968500" y="1536192"/>
            <a:ext cx="2521800" cy="12310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dk2"/>
                </a:solidFill>
                <a:latin typeface="Arial"/>
                <a:ea typeface="Arial"/>
                <a:cs typeface="Arial"/>
                <a:sym typeface="Arial"/>
              </a:rPr>
              <a:t>Job Seeker</a:t>
            </a:r>
            <a:endParaRPr sz="2000" b="1"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Person seeking employment, applicant, interviewee</a:t>
            </a:r>
            <a:endParaRPr sz="1600" b="0" u="none" strike="noStrike" cap="none" dirty="0">
              <a:solidFill>
                <a:schemeClr val="dk1"/>
              </a:solidFill>
              <a:latin typeface="Arial"/>
              <a:ea typeface="Arial"/>
              <a:cs typeface="Arial"/>
              <a:sym typeface="Arial"/>
            </a:endParaRPr>
          </a:p>
        </p:txBody>
      </p:sp>
      <p:sp>
        <p:nvSpPr>
          <p:cNvPr id="276" name="Google Shape;276;p35">
            <a:extLst>
              <a:ext uri="{C183D7F6-B498-43B3-948B-1728B52AA6E4}">
                <adec:decorative xmlns:adec="http://schemas.microsoft.com/office/drawing/2017/decorative" val="1"/>
              </a:ext>
            </a:extLst>
          </p:cNvPr>
          <p:cNvSpPr/>
          <p:nvPr/>
        </p:nvSpPr>
        <p:spPr>
          <a:xfrm>
            <a:off x="571500" y="3263900"/>
            <a:ext cx="1295400" cy="1295400"/>
          </a:xfrm>
          <a:prstGeom prst="ellipse">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279" name="Google Shape;279;p35">
            <a:extLst>
              <a:ext uri="{C183D7F6-B498-43B3-948B-1728B52AA6E4}">
                <adec:decorative xmlns:adec="http://schemas.microsoft.com/office/drawing/2017/decorative" val="1"/>
              </a:ext>
            </a:extLst>
          </p:cNvPr>
          <p:cNvSpPr txBox="1"/>
          <p:nvPr/>
        </p:nvSpPr>
        <p:spPr>
          <a:xfrm>
            <a:off x="1968501" y="3140789"/>
            <a:ext cx="2209800" cy="17235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rgbClr val="3E8B3C"/>
                </a:solidFill>
                <a:latin typeface="Arial"/>
                <a:ea typeface="Arial"/>
                <a:cs typeface="Arial"/>
                <a:sym typeface="Arial"/>
              </a:rPr>
              <a:t>Employee</a:t>
            </a:r>
            <a:endParaRPr sz="2000" b="1" i="0" u="none" strike="noStrike" cap="none" dirty="0">
              <a:solidFill>
                <a:srgbClr val="3E8B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Person working for the organization in a full-time, part-time, casual, training, or volunteer basis</a:t>
            </a:r>
            <a:endParaRPr sz="1600" b="1" u="none" strike="noStrike" cap="none" dirty="0">
              <a:solidFill>
                <a:srgbClr val="3E8B3C"/>
              </a:solidFill>
              <a:latin typeface="Arial"/>
              <a:ea typeface="Arial"/>
              <a:cs typeface="Arial"/>
              <a:sym typeface="Arial"/>
            </a:endParaRPr>
          </a:p>
        </p:txBody>
      </p:sp>
      <p:grpSp>
        <p:nvGrpSpPr>
          <p:cNvPr id="287" name="Google Shape;287;p35">
            <a:extLst>
              <a:ext uri="{C183D7F6-B498-43B3-948B-1728B52AA6E4}">
                <adec:decorative xmlns:adec="http://schemas.microsoft.com/office/drawing/2017/decorative" val="1"/>
              </a:ext>
            </a:extLst>
          </p:cNvPr>
          <p:cNvGrpSpPr/>
          <p:nvPr/>
        </p:nvGrpSpPr>
        <p:grpSpPr>
          <a:xfrm>
            <a:off x="4898200" y="1460500"/>
            <a:ext cx="1295400" cy="1295400"/>
            <a:chOff x="4898200" y="1460500"/>
            <a:chExt cx="1295400" cy="1295400"/>
          </a:xfrm>
        </p:grpSpPr>
        <p:sp>
          <p:nvSpPr>
            <p:cNvPr id="288" name="Google Shape;288;p35"/>
            <p:cNvSpPr/>
            <p:nvPr/>
          </p:nvSpPr>
          <p:spPr>
            <a:xfrm>
              <a:off x="4898200" y="1460500"/>
              <a:ext cx="1295400" cy="12954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89" name="Google Shape;289;p35"/>
            <p:cNvPicPr preferRelativeResize="0"/>
            <p:nvPr/>
          </p:nvPicPr>
          <p:blipFill>
            <a:blip r:embed="rId3">
              <a:alphaModFix/>
            </a:blip>
            <a:stretch>
              <a:fillRect/>
            </a:stretch>
          </p:blipFill>
          <p:spPr>
            <a:xfrm>
              <a:off x="5111076" y="1673362"/>
              <a:ext cx="869674" cy="869674"/>
            </a:xfrm>
            <a:prstGeom prst="rect">
              <a:avLst/>
            </a:prstGeom>
            <a:noFill/>
            <a:ln>
              <a:noFill/>
            </a:ln>
          </p:spPr>
        </p:pic>
      </p:grpSp>
      <p:sp>
        <p:nvSpPr>
          <p:cNvPr id="280" name="Google Shape;280;p35">
            <a:extLst>
              <a:ext uri="{C183D7F6-B498-43B3-948B-1728B52AA6E4}">
                <adec:decorative xmlns:adec="http://schemas.microsoft.com/office/drawing/2017/decorative" val="1"/>
              </a:ext>
            </a:extLst>
          </p:cNvPr>
          <p:cNvSpPr txBox="1"/>
          <p:nvPr/>
        </p:nvSpPr>
        <p:spPr>
          <a:xfrm>
            <a:off x="6263640" y="1298448"/>
            <a:ext cx="2521800" cy="17235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accent5"/>
                </a:solidFill>
                <a:latin typeface="Arial"/>
                <a:ea typeface="Arial"/>
                <a:cs typeface="Arial"/>
                <a:sym typeface="Arial"/>
              </a:rPr>
              <a:t>People Leader</a:t>
            </a:r>
            <a:endParaRPr sz="2000" b="1" i="0" u="none" strike="noStrike" cap="none" dirty="0">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b="0" u="none" strike="noStrike" cap="none" dirty="0">
                <a:solidFill>
                  <a:schemeClr val="dk1"/>
                </a:solidFill>
                <a:latin typeface="Arial"/>
                <a:ea typeface="Arial"/>
                <a:cs typeface="Arial"/>
                <a:sym typeface="Arial"/>
              </a:rPr>
              <a:t>Managers or leaders within your organization who have impact on the hiring, training, and retention of employees</a:t>
            </a:r>
            <a:endParaRPr sz="1600" b="1" u="none" strike="noStrike" cap="none" dirty="0">
              <a:solidFill>
                <a:schemeClr val="accent5"/>
              </a:solidFill>
              <a:latin typeface="Arial"/>
              <a:ea typeface="Arial"/>
              <a:cs typeface="Arial"/>
              <a:sym typeface="Arial"/>
            </a:endParaRPr>
          </a:p>
        </p:txBody>
      </p:sp>
      <p:sp>
        <p:nvSpPr>
          <p:cNvPr id="277" name="Google Shape;277;p35">
            <a:extLst>
              <a:ext uri="{C183D7F6-B498-43B3-948B-1728B52AA6E4}">
                <adec:decorative xmlns:adec="http://schemas.microsoft.com/office/drawing/2017/decorative" val="1"/>
              </a:ext>
            </a:extLst>
          </p:cNvPr>
          <p:cNvSpPr/>
          <p:nvPr/>
        </p:nvSpPr>
        <p:spPr>
          <a:xfrm>
            <a:off x="4898200" y="3263900"/>
            <a:ext cx="1295400" cy="12954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281" name="Google Shape;281;p35"/>
          <p:cNvSpPr txBox="1"/>
          <p:nvPr/>
        </p:nvSpPr>
        <p:spPr>
          <a:xfrm>
            <a:off x="6310863" y="3210961"/>
            <a:ext cx="2209800" cy="12310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accent1"/>
                </a:solidFill>
                <a:latin typeface="Arial"/>
                <a:ea typeface="Arial"/>
                <a:cs typeface="Arial"/>
                <a:sym typeface="Arial"/>
              </a:rPr>
              <a:t>Organization</a:t>
            </a:r>
            <a:endParaRPr sz="2000" b="1" i="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600" dirty="0">
                <a:solidFill>
                  <a:schemeClr val="dk1"/>
                </a:solidFill>
              </a:rPr>
              <a:t>E</a:t>
            </a:r>
            <a:r>
              <a:rPr lang="en" sz="1600" b="0" u="none" strike="noStrike" cap="none" dirty="0">
                <a:solidFill>
                  <a:schemeClr val="dk1"/>
                </a:solidFill>
                <a:latin typeface="Arial"/>
                <a:ea typeface="Arial"/>
                <a:cs typeface="Arial"/>
                <a:sym typeface="Arial"/>
              </a:rPr>
              <a:t>mployer or governing body of the employees in question</a:t>
            </a:r>
            <a:endParaRPr sz="1600" b="1" u="none" strike="noStrike" cap="none" dirty="0">
              <a:solidFill>
                <a:schemeClr val="accent1"/>
              </a:solidFill>
              <a:latin typeface="Arial"/>
              <a:ea typeface="Arial"/>
              <a:cs typeface="Arial"/>
              <a:sym typeface="Arial"/>
            </a:endParaRPr>
          </a:p>
        </p:txBody>
      </p:sp>
      <p:pic>
        <p:nvPicPr>
          <p:cNvPr id="282" name="Google Shape;282;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15463" y="3381162"/>
            <a:ext cx="1060875" cy="1060875"/>
          </a:xfrm>
          <a:prstGeom prst="rect">
            <a:avLst/>
          </a:prstGeom>
          <a:noFill/>
          <a:ln>
            <a:noFill/>
          </a:ln>
        </p:spPr>
      </p:pic>
      <p:pic>
        <p:nvPicPr>
          <p:cNvPr id="283" name="Google Shape;283;p3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07275" y="3508824"/>
            <a:ext cx="823850" cy="823850"/>
          </a:xfrm>
          <a:prstGeom prst="rect">
            <a:avLst/>
          </a:prstGeom>
          <a:noFill/>
          <a:ln>
            <a:noFill/>
          </a:ln>
        </p:spPr>
      </p:pic>
      <p:grpSp>
        <p:nvGrpSpPr>
          <p:cNvPr id="284" name="Google Shape;284;p35">
            <a:extLst>
              <a:ext uri="{C183D7F6-B498-43B3-948B-1728B52AA6E4}">
                <adec:decorative xmlns:adec="http://schemas.microsoft.com/office/drawing/2017/decorative" val="1"/>
              </a:ext>
            </a:extLst>
          </p:cNvPr>
          <p:cNvGrpSpPr/>
          <p:nvPr/>
        </p:nvGrpSpPr>
        <p:grpSpPr>
          <a:xfrm>
            <a:off x="964170" y="1654941"/>
            <a:ext cx="510060" cy="906518"/>
            <a:chOff x="661650" y="-255125"/>
            <a:chExt cx="306600" cy="534000"/>
          </a:xfrm>
        </p:grpSpPr>
        <p:sp>
          <p:nvSpPr>
            <p:cNvPr id="285" name="Google Shape;285;p35"/>
            <p:cNvSpPr/>
            <p:nvPr/>
          </p:nvSpPr>
          <p:spPr>
            <a:xfrm>
              <a:off x="661650" y="-39125"/>
              <a:ext cx="306600" cy="318000"/>
            </a:xfrm>
            <a:prstGeom prst="round2SameRect">
              <a:avLst>
                <a:gd name="adj1" fmla="val 33738"/>
                <a:gd name="adj2" fmla="val 938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35"/>
            <p:cNvSpPr/>
            <p:nvPr/>
          </p:nvSpPr>
          <p:spPr>
            <a:xfrm>
              <a:off x="717150" y="-255125"/>
              <a:ext cx="195600" cy="188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What are we talking about?</a:t>
            </a:r>
            <a:endParaRPr sz="3600" b="0" dirty="0"/>
          </a:p>
        </p:txBody>
      </p:sp>
      <p:sp>
        <p:nvSpPr>
          <p:cNvPr id="296" name="Google Shape;296;p36">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dirty="0">
                <a:solidFill>
                  <a:schemeClr val="lt1"/>
                </a:solidFill>
                <a:latin typeface="Comfortaa"/>
                <a:ea typeface="Comfortaa"/>
                <a:cs typeface="Comfortaa"/>
                <a:sym typeface="Comfortaa"/>
              </a:rPr>
              <a:t>?</a:t>
            </a:r>
            <a:endParaRPr sz="7000" b="1" i="0" u="none" strike="noStrike" cap="none" dirty="0">
              <a:solidFill>
                <a:schemeClr val="lt1"/>
              </a:solidFill>
              <a:latin typeface="Comfortaa"/>
              <a:ea typeface="Comfortaa"/>
              <a:cs typeface="Comfortaa"/>
              <a:sym typeface="Comfortaa"/>
            </a:endParaRPr>
          </a:p>
        </p:txBody>
      </p:sp>
      <p:sp>
        <p:nvSpPr>
          <p:cNvPr id="2" name="Google Shape;342;p40">
            <a:extLst>
              <a:ext uri="{FF2B5EF4-FFF2-40B4-BE49-F238E27FC236}">
                <a16:creationId xmlns:a16="http://schemas.microsoft.com/office/drawing/2014/main" id="{3CF5D295-32AA-F052-C06E-BF1AA62E1502}"/>
              </a:ext>
            </a:extLst>
          </p:cNvPr>
          <p:cNvSpPr txBox="1"/>
          <p:nvPr/>
        </p:nvSpPr>
        <p:spPr>
          <a:xfrm>
            <a:off x="1344138" y="3571813"/>
            <a:ext cx="25218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dirty="0">
                <a:solidFill>
                  <a:srgbClr val="595959"/>
                </a:solidFill>
                <a:latin typeface="Arial"/>
                <a:ea typeface="Arial"/>
                <a:cs typeface="Arial"/>
                <a:sym typeface="Arial"/>
              </a:rPr>
              <a:t>Disability in the work context</a:t>
            </a:r>
            <a:endParaRPr sz="2100" b="1" dirty="0">
              <a:solidFill>
                <a:srgbClr val="59595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7">
          <a:extLst>
            <a:ext uri="{FF2B5EF4-FFF2-40B4-BE49-F238E27FC236}">
              <a16:creationId xmlns:a16="http://schemas.microsoft.com/office/drawing/2014/main" id="{7601B074-A5A8-89B4-7E46-1D561068017C}"/>
            </a:ext>
          </a:extLst>
        </p:cNvPr>
        <p:cNvGrpSpPr/>
        <p:nvPr/>
      </p:nvGrpSpPr>
      <p:grpSpPr>
        <a:xfrm>
          <a:off x="0" y="0"/>
          <a:ext cx="0" cy="0"/>
          <a:chOff x="0" y="0"/>
          <a:chExt cx="0" cy="0"/>
        </a:xfrm>
      </p:grpSpPr>
      <p:sp>
        <p:nvSpPr>
          <p:cNvPr id="108" name="Google Shape;108;p21">
            <a:extLst>
              <a:ext uri="{FF2B5EF4-FFF2-40B4-BE49-F238E27FC236}">
                <a16:creationId xmlns:a16="http://schemas.microsoft.com/office/drawing/2014/main" id="{5334F3EA-A26D-B7CA-CAB4-2495598822F4}"/>
              </a:ext>
            </a:extLst>
          </p:cNvPr>
          <p:cNvSpPr txBox="1">
            <a:spLocks noGrp="1"/>
          </p:cNvSpPr>
          <p:nvPr>
            <p:ph type="title" idx="4294967295"/>
          </p:nvPr>
        </p:nvSpPr>
        <p:spPr>
          <a:xfrm>
            <a:off x="490250" y="312575"/>
            <a:ext cx="8023500" cy="906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800"/>
              <a:buFont typeface="Arial"/>
              <a:buNone/>
            </a:pPr>
            <a:r>
              <a:rPr lang="en" sz="3400" b="1" i="0" u="none" strike="noStrike" cap="none" dirty="0">
                <a:solidFill>
                  <a:srgbClr val="000000"/>
                </a:solidFill>
              </a:rPr>
              <a:t>How to use this presentation</a:t>
            </a:r>
            <a:endParaRPr sz="3400" b="1" dirty="0">
              <a:solidFill>
                <a:srgbClr val="000000"/>
              </a:solidFill>
            </a:endParaRPr>
          </a:p>
        </p:txBody>
      </p:sp>
      <p:sp>
        <p:nvSpPr>
          <p:cNvPr id="109" name="Google Shape;109;p21">
            <a:extLst>
              <a:ext uri="{FF2B5EF4-FFF2-40B4-BE49-F238E27FC236}">
                <a16:creationId xmlns:a16="http://schemas.microsoft.com/office/drawing/2014/main" id="{4FF99C39-08B7-7744-A3C6-C409CE8243B1}"/>
              </a:ext>
            </a:extLst>
          </p:cNvPr>
          <p:cNvSpPr txBox="1">
            <a:spLocks noGrp="1"/>
          </p:cNvSpPr>
          <p:nvPr>
            <p:ph type="body" idx="4294967295"/>
          </p:nvPr>
        </p:nvSpPr>
        <p:spPr>
          <a:xfrm>
            <a:off x="850900" y="1160463"/>
            <a:ext cx="8293100" cy="348456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15000"/>
              </a:lnSpc>
              <a:spcBef>
                <a:spcPts val="750"/>
              </a:spcBef>
              <a:spcAft>
                <a:spcPts val="0"/>
              </a:spcAft>
              <a:buSzPts val="2100"/>
              <a:buFontTx/>
              <a:buChar char="-"/>
            </a:pPr>
            <a:r>
              <a:rPr lang="en-US" sz="2026" dirty="0">
                <a:solidFill>
                  <a:srgbClr val="000000"/>
                </a:solidFill>
              </a:rPr>
              <a:t>Note that the slide deck is not guaranteed “remediated for accessibility” after being edited</a:t>
            </a:r>
          </a:p>
          <a:p>
            <a:pPr marL="342900" lvl="0" indent="-342900" algn="l" rtl="0">
              <a:lnSpc>
                <a:spcPct val="115000"/>
              </a:lnSpc>
              <a:spcBef>
                <a:spcPts val="750"/>
              </a:spcBef>
              <a:spcAft>
                <a:spcPts val="0"/>
              </a:spcAft>
              <a:buSzPts val="2100"/>
              <a:buFontTx/>
              <a:buChar char="-"/>
            </a:pPr>
            <a:r>
              <a:rPr lang="en-US" sz="2026" dirty="0">
                <a:solidFill>
                  <a:srgbClr val="000000"/>
                </a:solidFill>
              </a:rPr>
              <a:t>Please put in your logos and organizational language</a:t>
            </a:r>
          </a:p>
          <a:p>
            <a:pPr marL="342900" lvl="0" indent="-342900" algn="l" rtl="0">
              <a:lnSpc>
                <a:spcPct val="115000"/>
              </a:lnSpc>
              <a:spcBef>
                <a:spcPts val="750"/>
              </a:spcBef>
              <a:spcAft>
                <a:spcPts val="0"/>
              </a:spcAft>
              <a:buSzPts val="2100"/>
              <a:buFontTx/>
              <a:buChar char="-"/>
            </a:pPr>
            <a:r>
              <a:rPr lang="en-US" sz="2026" dirty="0">
                <a:solidFill>
                  <a:srgbClr val="000000"/>
                </a:solidFill>
              </a:rPr>
              <a:t>To add slides, please use the “layout” options provided in this PowerPoint template</a:t>
            </a:r>
          </a:p>
          <a:p>
            <a:pPr marL="342900" lvl="0" indent="-342900" algn="l" rtl="0">
              <a:lnSpc>
                <a:spcPct val="115000"/>
              </a:lnSpc>
              <a:spcBef>
                <a:spcPts val="750"/>
              </a:spcBef>
              <a:spcAft>
                <a:spcPts val="0"/>
              </a:spcAft>
              <a:buSzPts val="2100"/>
              <a:buFontTx/>
              <a:buChar char="-"/>
            </a:pPr>
            <a:r>
              <a:rPr lang="en-US" sz="2026" dirty="0">
                <a:solidFill>
                  <a:srgbClr val="000000"/>
                </a:solidFill>
              </a:rPr>
              <a:t>Please feel free to add examples from your organization, move lived experience examples, and add videos from our YouTube library, accessible from the website.</a:t>
            </a:r>
          </a:p>
          <a:p>
            <a:pPr marL="342900" lvl="0" indent="-342900" algn="l" rtl="0">
              <a:lnSpc>
                <a:spcPct val="115000"/>
              </a:lnSpc>
              <a:spcBef>
                <a:spcPts val="750"/>
              </a:spcBef>
              <a:spcAft>
                <a:spcPts val="0"/>
              </a:spcAft>
              <a:buSzPts val="2100"/>
              <a:buFontTx/>
              <a:buChar char="-"/>
            </a:pPr>
            <a:r>
              <a:rPr lang="en-US" sz="2026" dirty="0">
                <a:solidFill>
                  <a:srgbClr val="000000"/>
                </a:solidFill>
              </a:rPr>
              <a:t>For more information and tips, see our Facilitator’s Guide on the website.</a:t>
            </a:r>
            <a:endParaRPr sz="2026" dirty="0">
              <a:solidFill>
                <a:srgbClr val="000000"/>
              </a:solidFill>
            </a:endParaRPr>
          </a:p>
        </p:txBody>
      </p:sp>
      <p:sp>
        <p:nvSpPr>
          <p:cNvPr id="110" name="Google Shape;110;p21">
            <a:extLst>
              <a:ext uri="{FF2B5EF4-FFF2-40B4-BE49-F238E27FC236}">
                <a16:creationId xmlns:a16="http://schemas.microsoft.com/office/drawing/2014/main" id="{74165611-B0A8-6CA9-31E2-9F2139155DBB}"/>
              </a:ext>
            </a:extLst>
          </p:cNvPr>
          <p:cNvSpPr txBox="1"/>
          <p:nvPr/>
        </p:nvSpPr>
        <p:spPr>
          <a:xfrm>
            <a:off x="3093350" y="4596675"/>
            <a:ext cx="3498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a:solidFill>
                  <a:srgbClr val="F16122"/>
                </a:solidFill>
              </a:rPr>
              <a:t>– </a:t>
            </a:r>
            <a:r>
              <a:rPr lang="en" sz="1300" b="1" i="0" u="none" strike="noStrike" cap="none">
                <a:solidFill>
                  <a:srgbClr val="F16122"/>
                </a:solidFill>
              </a:rPr>
              <a:t>Delete this slide before presenting </a:t>
            </a:r>
            <a:r>
              <a:rPr lang="en" sz="1300" b="1">
                <a:solidFill>
                  <a:srgbClr val="F16122"/>
                </a:solidFill>
              </a:rPr>
              <a:t>–</a:t>
            </a:r>
            <a:endParaRPr sz="1300" b="1" i="0" u="none" strike="noStrike" cap="none">
              <a:solidFill>
                <a:srgbClr val="F16122"/>
              </a:solidFill>
            </a:endParaRPr>
          </a:p>
        </p:txBody>
      </p:sp>
    </p:spTree>
    <p:extLst>
      <p:ext uri="{BB962C8B-B14F-4D97-AF65-F5344CB8AC3E}">
        <p14:creationId xmlns:p14="http://schemas.microsoft.com/office/powerpoint/2010/main" val="394273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6">
          <a:extLst>
            <a:ext uri="{FF2B5EF4-FFF2-40B4-BE49-F238E27FC236}">
              <a16:creationId xmlns:a16="http://schemas.microsoft.com/office/drawing/2014/main" id="{995D885E-8477-89B7-F703-F45CB2384F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4C2D47-A569-3152-8C8D-D83B384CB1F6}"/>
              </a:ext>
            </a:extLst>
          </p:cNvPr>
          <p:cNvSpPr>
            <a:spLocks noGrp="1"/>
          </p:cNvSpPr>
          <p:nvPr>
            <p:ph type="title"/>
          </p:nvPr>
        </p:nvSpPr>
        <p:spPr/>
        <p:txBody>
          <a:bodyPr/>
          <a:lstStyle/>
          <a:p>
            <a:r>
              <a:rPr lang="en-US" b="1" i="1" dirty="0"/>
              <a:t>Maggie</a:t>
            </a:r>
            <a:endParaRPr lang="en-CA" b="1" i="1" dirty="0"/>
          </a:p>
        </p:txBody>
      </p:sp>
      <p:sp>
        <p:nvSpPr>
          <p:cNvPr id="1158" name="Google Shape;1158;p112">
            <a:extLst>
              <a:ext uri="{FF2B5EF4-FFF2-40B4-BE49-F238E27FC236}">
                <a16:creationId xmlns:a16="http://schemas.microsoft.com/office/drawing/2014/main" id="{A74560DE-205D-325D-FE78-05808BDD3725}"/>
              </a:ext>
            </a:extLst>
          </p:cNvPr>
          <p:cNvSpPr txBox="1">
            <a:spLocks noGrp="1"/>
          </p:cNvSpPr>
          <p:nvPr>
            <p:ph type="body" idx="1"/>
          </p:nvPr>
        </p:nvSpPr>
        <p:spPr>
          <a:xfrm>
            <a:off x="311700" y="1240050"/>
            <a:ext cx="4922151" cy="3416400"/>
          </a:xfrm>
          <a:prstGeom prst="rect">
            <a:avLst/>
          </a:prstGeom>
        </p:spPr>
        <p:txBody>
          <a:bodyPr spcFirstLastPara="1" wrap="square" lIns="91425" tIns="45700" rIns="91425" bIns="45700" anchor="ctr" anchorCtr="0">
            <a:noAutofit/>
          </a:bodyPr>
          <a:lstStyle/>
          <a:p>
            <a:pPr marL="0" lvl="0" indent="0">
              <a:lnSpc>
                <a:spcPct val="80000"/>
              </a:lnSpc>
              <a:spcBef>
                <a:spcPts val="1200"/>
              </a:spcBef>
            </a:pPr>
            <a:r>
              <a:rPr lang="en-US" sz="1800" b="1" dirty="0"/>
              <a:t>One suggestion to increase accessibility and employment inclusion in healthcare is </a:t>
            </a:r>
            <a:r>
              <a:rPr lang="en-US" sz="1800" dirty="0"/>
              <a:t>to have more education and awareness that not all disabilities are visible or fit into the "cookie cutter" norm. </a:t>
            </a:r>
          </a:p>
          <a:p>
            <a:pPr marL="0" lvl="0" indent="0" algn="l" rtl="0">
              <a:lnSpc>
                <a:spcPct val="80000"/>
              </a:lnSpc>
              <a:spcBef>
                <a:spcPts val="1200"/>
              </a:spcBef>
              <a:spcAft>
                <a:spcPts val="0"/>
              </a:spcAft>
              <a:buNone/>
            </a:pPr>
            <a:endParaRPr lang="en-US" sz="1400" dirty="0"/>
          </a:p>
          <a:p>
            <a:pPr marL="0" lvl="0" indent="0" algn="l" rtl="0">
              <a:lnSpc>
                <a:spcPct val="80000"/>
              </a:lnSpc>
              <a:spcBef>
                <a:spcPts val="1200"/>
              </a:spcBef>
              <a:spcAft>
                <a:spcPts val="0"/>
              </a:spcAft>
              <a:buNone/>
            </a:pPr>
            <a:r>
              <a:rPr lang="en-US" sz="1400" dirty="0"/>
              <a:t>Maggie works in an acute care hospital and has visible and </a:t>
            </a:r>
            <a:br>
              <a:rPr lang="en-US" sz="1400" dirty="0"/>
            </a:br>
            <a:r>
              <a:rPr lang="en-US" sz="1400" dirty="0"/>
              <a:t>invisible disabilities</a:t>
            </a:r>
          </a:p>
        </p:txBody>
      </p:sp>
      <p:sp>
        <p:nvSpPr>
          <p:cNvPr id="2" name="Oval 1" descr="A picture of a woman sitting at a computer desk with a supervisor standing beside her, both pointing at the computer screen.">
            <a:extLst>
              <a:ext uri="{FF2B5EF4-FFF2-40B4-BE49-F238E27FC236}">
                <a16:creationId xmlns:a16="http://schemas.microsoft.com/office/drawing/2014/main" id="{88131700-5EC0-808F-C4E4-D9F4180ABFC7}"/>
              </a:ext>
            </a:extLst>
          </p:cNvPr>
          <p:cNvSpPr/>
          <p:nvPr/>
        </p:nvSpPr>
        <p:spPr>
          <a:xfrm>
            <a:off x="5400675" y="-135150"/>
            <a:ext cx="4114800" cy="3954675"/>
          </a:xfrm>
          <a:prstGeom prst="ellipse">
            <a:avLst/>
          </a:prstGeom>
          <a:blipFill dpi="0" rotWithShape="1">
            <a:blip r:embed="rId3">
              <a:extLst>
                <a:ext uri="{28A0092B-C50C-407E-A947-70E740481C1C}">
                  <a14:useLocalDpi xmlns:a14="http://schemas.microsoft.com/office/drawing/2010/main" val="0"/>
                </a:ext>
              </a:extLst>
            </a:blip>
            <a:srcRect/>
            <a:stretch>
              <a:fillRect l="131" t="-31929" r="131" b="-31929"/>
            </a:stretch>
          </a:bli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04711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7">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What are we talking about?</a:t>
            </a:r>
            <a:r>
              <a:rPr lang="en" sz="3600" b="0" dirty="0">
                <a:solidFill>
                  <a:schemeClr val="bg1"/>
                </a:solidFill>
              </a:rPr>
              <a:t>-6</a:t>
            </a:r>
            <a:endParaRPr sz="3600" b="0" dirty="0"/>
          </a:p>
        </p:txBody>
      </p:sp>
      <p:sp>
        <p:nvSpPr>
          <p:cNvPr id="304" name="Google Shape;304;p37">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a:solidFill>
                  <a:schemeClr val="lt1"/>
                </a:solidFill>
                <a:latin typeface="Comfortaa"/>
                <a:ea typeface="Comfortaa"/>
                <a:cs typeface="Comfortaa"/>
                <a:sym typeface="Comfortaa"/>
              </a:rPr>
              <a:t>?</a:t>
            </a:r>
            <a:endParaRPr sz="7000" b="1" i="0" u="none" strike="noStrike" cap="none">
              <a:solidFill>
                <a:schemeClr val="lt1"/>
              </a:solidFill>
              <a:latin typeface="Comfortaa"/>
              <a:ea typeface="Comfortaa"/>
              <a:cs typeface="Comfortaa"/>
              <a:sym typeface="Comfortaa"/>
            </a:endParaRPr>
          </a:p>
        </p:txBody>
      </p:sp>
      <p:sp>
        <p:nvSpPr>
          <p:cNvPr id="305" name="Google Shape;305;p37">
            <a:extLst>
              <a:ext uri="{C183D7F6-B498-43B3-948B-1728B52AA6E4}">
                <adec:decorative xmlns:adec="http://schemas.microsoft.com/office/drawing/2017/decorative" val="1"/>
              </a:ext>
            </a:extLst>
          </p:cNvPr>
          <p:cNvSpPr txBox="1"/>
          <p:nvPr/>
        </p:nvSpPr>
        <p:spPr>
          <a:xfrm>
            <a:off x="1344138" y="3571813"/>
            <a:ext cx="25218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595959"/>
                </a:solidFill>
                <a:latin typeface="Arial"/>
                <a:ea typeface="Arial"/>
                <a:cs typeface="Arial"/>
                <a:sym typeface="Arial"/>
              </a:rPr>
              <a:t>Disability in the work context</a:t>
            </a:r>
            <a:endParaRPr sz="2100" b="1">
              <a:solidFill>
                <a:srgbClr val="595959"/>
              </a:solidFill>
            </a:endParaRPr>
          </a:p>
        </p:txBody>
      </p:sp>
      <p:sp>
        <p:nvSpPr>
          <p:cNvPr id="306" name="Google Shape;306;p37"/>
          <p:cNvSpPr/>
          <p:nvPr/>
        </p:nvSpPr>
        <p:spPr>
          <a:xfrm>
            <a:off x="4685225" y="1240050"/>
            <a:ext cx="2457432" cy="647676"/>
          </a:xfrm>
          <a:prstGeom prst="flowChartTerminator">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Social model</a:t>
            </a:r>
            <a:endParaRPr sz="1800" b="1" i="0" u="none" strike="noStrike" cap="none">
              <a:solidFill>
                <a:schemeClr val="lt1"/>
              </a:solidFill>
              <a:latin typeface="Arial"/>
              <a:ea typeface="Arial"/>
              <a:cs typeface="Arial"/>
              <a:sym typeface="Arial"/>
            </a:endParaRPr>
          </a:p>
        </p:txBody>
      </p:sp>
      <p:cxnSp>
        <p:nvCxnSpPr>
          <p:cNvPr id="307" name="Google Shape;307;p37">
            <a:extLst>
              <a:ext uri="{C183D7F6-B498-43B3-948B-1728B52AA6E4}">
                <adec:decorative xmlns:adec="http://schemas.microsoft.com/office/drawing/2017/decorative" val="1"/>
              </a:ext>
            </a:extLst>
          </p:cNvPr>
          <p:cNvCxnSpPr>
            <a:stCxn id="304" idx="6"/>
            <a:endCxn id="306" idx="1"/>
          </p:cNvCxnSpPr>
          <p:nvPr/>
        </p:nvCxnSpPr>
        <p:spPr>
          <a:xfrm rot="10800000" flipH="1">
            <a:off x="3468163" y="1563775"/>
            <a:ext cx="1217100" cy="1174200"/>
          </a:xfrm>
          <a:prstGeom prst="straightConnector1">
            <a:avLst/>
          </a:prstGeom>
          <a:noFill/>
          <a:ln w="28575" cap="flat" cmpd="sng">
            <a:solidFill>
              <a:srgbClr val="999999"/>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8">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What are we talking about?</a:t>
            </a:r>
            <a:r>
              <a:rPr lang="en" sz="3600" b="0" dirty="0">
                <a:solidFill>
                  <a:schemeClr val="bg1"/>
                </a:solidFill>
              </a:rPr>
              <a:t>-7</a:t>
            </a:r>
            <a:endParaRPr sz="3600" b="0" dirty="0"/>
          </a:p>
        </p:txBody>
      </p:sp>
      <p:sp>
        <p:nvSpPr>
          <p:cNvPr id="315" name="Google Shape;315;p38">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a:solidFill>
                  <a:schemeClr val="lt1"/>
                </a:solidFill>
                <a:latin typeface="Comfortaa"/>
                <a:ea typeface="Comfortaa"/>
                <a:cs typeface="Comfortaa"/>
                <a:sym typeface="Comfortaa"/>
              </a:rPr>
              <a:t>?</a:t>
            </a:r>
            <a:endParaRPr sz="7000" b="1" i="0" u="none" strike="noStrike" cap="none">
              <a:solidFill>
                <a:schemeClr val="lt1"/>
              </a:solidFill>
              <a:latin typeface="Comfortaa"/>
              <a:ea typeface="Comfortaa"/>
              <a:cs typeface="Comfortaa"/>
              <a:sym typeface="Comfortaa"/>
            </a:endParaRPr>
          </a:p>
        </p:txBody>
      </p:sp>
      <p:sp>
        <p:nvSpPr>
          <p:cNvPr id="2" name="Google Shape;342;p40">
            <a:extLst>
              <a:ext uri="{FF2B5EF4-FFF2-40B4-BE49-F238E27FC236}">
                <a16:creationId xmlns:a16="http://schemas.microsoft.com/office/drawing/2014/main" id="{EE003933-4DBE-5887-6A71-E8B860CA34F3}"/>
              </a:ext>
              <a:ext uri="{C183D7F6-B498-43B3-948B-1728B52AA6E4}">
                <adec:decorative xmlns:adec="http://schemas.microsoft.com/office/drawing/2017/decorative" val="1"/>
              </a:ext>
            </a:extLst>
          </p:cNvPr>
          <p:cNvSpPr txBox="1"/>
          <p:nvPr/>
        </p:nvSpPr>
        <p:spPr>
          <a:xfrm>
            <a:off x="1344138" y="3571813"/>
            <a:ext cx="25218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dirty="0">
                <a:solidFill>
                  <a:srgbClr val="595959"/>
                </a:solidFill>
                <a:latin typeface="Arial"/>
                <a:ea typeface="Arial"/>
                <a:cs typeface="Arial"/>
                <a:sym typeface="Arial"/>
              </a:rPr>
              <a:t>Disability in the work context</a:t>
            </a:r>
            <a:endParaRPr sz="2100" b="1" dirty="0">
              <a:solidFill>
                <a:srgbClr val="595959"/>
              </a:solidFill>
            </a:endParaRPr>
          </a:p>
        </p:txBody>
      </p:sp>
      <p:sp>
        <p:nvSpPr>
          <p:cNvPr id="317" name="Google Shape;317;p38">
            <a:extLst>
              <a:ext uri="{C183D7F6-B498-43B3-948B-1728B52AA6E4}">
                <adec:decorative xmlns:adec="http://schemas.microsoft.com/office/drawing/2017/decorative" val="1"/>
              </a:ext>
            </a:extLst>
          </p:cNvPr>
          <p:cNvSpPr/>
          <p:nvPr/>
        </p:nvSpPr>
        <p:spPr>
          <a:xfrm>
            <a:off x="4685225" y="1240050"/>
            <a:ext cx="2457432" cy="647676"/>
          </a:xfrm>
          <a:prstGeom prst="flowChartTerminator">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Social model</a:t>
            </a:r>
            <a:endParaRPr sz="1800" b="1" i="0" u="none" strike="noStrike" cap="none">
              <a:solidFill>
                <a:schemeClr val="lt1"/>
              </a:solidFill>
              <a:latin typeface="Arial"/>
              <a:ea typeface="Arial"/>
              <a:cs typeface="Arial"/>
              <a:sym typeface="Arial"/>
            </a:endParaRPr>
          </a:p>
        </p:txBody>
      </p:sp>
      <p:sp>
        <p:nvSpPr>
          <p:cNvPr id="318" name="Google Shape;318;p38"/>
          <p:cNvSpPr/>
          <p:nvPr/>
        </p:nvSpPr>
        <p:spPr>
          <a:xfrm>
            <a:off x="5342438" y="2064946"/>
            <a:ext cx="2457432" cy="766044"/>
          </a:xfrm>
          <a:prstGeom prst="flowChartTerminator">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Disability types: presentation</a:t>
            </a:r>
            <a:endParaRPr sz="1800" b="1" i="0" u="none" strike="noStrike" cap="none">
              <a:solidFill>
                <a:schemeClr val="lt1"/>
              </a:solidFill>
              <a:latin typeface="Arial"/>
              <a:ea typeface="Arial"/>
              <a:cs typeface="Arial"/>
              <a:sym typeface="Arial"/>
            </a:endParaRPr>
          </a:p>
        </p:txBody>
      </p:sp>
      <p:cxnSp>
        <p:nvCxnSpPr>
          <p:cNvPr id="319" name="Google Shape;319;p38">
            <a:extLst>
              <a:ext uri="{C183D7F6-B498-43B3-948B-1728B52AA6E4}">
                <adec:decorative xmlns:adec="http://schemas.microsoft.com/office/drawing/2017/decorative" val="1"/>
              </a:ext>
            </a:extLst>
          </p:cNvPr>
          <p:cNvCxnSpPr>
            <a:stCxn id="315" idx="6"/>
            <a:endCxn id="317" idx="1"/>
          </p:cNvCxnSpPr>
          <p:nvPr/>
        </p:nvCxnSpPr>
        <p:spPr>
          <a:xfrm rot="10800000" flipH="1">
            <a:off x="3468163" y="1563775"/>
            <a:ext cx="1217100" cy="1174200"/>
          </a:xfrm>
          <a:prstGeom prst="straightConnector1">
            <a:avLst/>
          </a:prstGeom>
          <a:noFill/>
          <a:ln w="28575" cap="flat" cmpd="sng">
            <a:solidFill>
              <a:srgbClr val="999999"/>
            </a:solidFill>
            <a:prstDash val="solid"/>
            <a:round/>
            <a:headEnd type="none" w="sm" len="sm"/>
            <a:tailEnd type="none" w="sm" len="sm"/>
          </a:ln>
        </p:spPr>
      </p:cxnSp>
      <p:cxnSp>
        <p:nvCxnSpPr>
          <p:cNvPr id="320" name="Google Shape;320;p38">
            <a:extLst>
              <a:ext uri="{C183D7F6-B498-43B3-948B-1728B52AA6E4}">
                <adec:decorative xmlns:adec="http://schemas.microsoft.com/office/drawing/2017/decorative" val="1"/>
              </a:ext>
            </a:extLst>
          </p:cNvPr>
          <p:cNvCxnSpPr>
            <a:stCxn id="315" idx="6"/>
            <a:endCxn id="318" idx="1"/>
          </p:cNvCxnSpPr>
          <p:nvPr/>
        </p:nvCxnSpPr>
        <p:spPr>
          <a:xfrm rot="10800000" flipH="1">
            <a:off x="3468163" y="2447875"/>
            <a:ext cx="1874400" cy="290100"/>
          </a:xfrm>
          <a:prstGeom prst="straightConnector1">
            <a:avLst/>
          </a:prstGeom>
          <a:noFill/>
          <a:ln w="28575" cap="flat" cmpd="sng">
            <a:solidFill>
              <a:srgbClr val="999999"/>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9">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What are we talking about?</a:t>
            </a:r>
            <a:r>
              <a:rPr lang="en" sz="3600" b="0" dirty="0">
                <a:solidFill>
                  <a:schemeClr val="bg1"/>
                </a:solidFill>
              </a:rPr>
              <a:t>-8</a:t>
            </a:r>
            <a:endParaRPr sz="3600" b="0" dirty="0"/>
          </a:p>
        </p:txBody>
      </p:sp>
      <p:sp>
        <p:nvSpPr>
          <p:cNvPr id="327" name="Google Shape;327;p39">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a:solidFill>
                  <a:schemeClr val="lt1"/>
                </a:solidFill>
                <a:latin typeface="Comfortaa"/>
                <a:ea typeface="Comfortaa"/>
                <a:cs typeface="Comfortaa"/>
                <a:sym typeface="Comfortaa"/>
              </a:rPr>
              <a:t>?</a:t>
            </a:r>
            <a:endParaRPr sz="7000" b="1" i="0" u="none" strike="noStrike" cap="none">
              <a:solidFill>
                <a:schemeClr val="lt1"/>
              </a:solidFill>
              <a:latin typeface="Comfortaa"/>
              <a:ea typeface="Comfortaa"/>
              <a:cs typeface="Comfortaa"/>
              <a:sym typeface="Comfortaa"/>
            </a:endParaRPr>
          </a:p>
        </p:txBody>
      </p:sp>
      <p:sp>
        <p:nvSpPr>
          <p:cNvPr id="2" name="Google Shape;342;p40">
            <a:extLst>
              <a:ext uri="{FF2B5EF4-FFF2-40B4-BE49-F238E27FC236}">
                <a16:creationId xmlns:a16="http://schemas.microsoft.com/office/drawing/2014/main" id="{99A32ECB-A7A1-D7C6-89EC-CFA84B062E9F}"/>
              </a:ext>
              <a:ext uri="{C183D7F6-B498-43B3-948B-1728B52AA6E4}">
                <adec:decorative xmlns:adec="http://schemas.microsoft.com/office/drawing/2017/decorative" val="1"/>
              </a:ext>
            </a:extLst>
          </p:cNvPr>
          <p:cNvSpPr txBox="1"/>
          <p:nvPr/>
        </p:nvSpPr>
        <p:spPr>
          <a:xfrm>
            <a:off x="1344138" y="3571813"/>
            <a:ext cx="25218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dirty="0">
                <a:solidFill>
                  <a:srgbClr val="595959"/>
                </a:solidFill>
                <a:latin typeface="Arial"/>
                <a:ea typeface="Arial"/>
                <a:cs typeface="Arial"/>
                <a:sym typeface="Arial"/>
              </a:rPr>
              <a:t>Disability in the work context</a:t>
            </a:r>
            <a:endParaRPr sz="2100" b="1" dirty="0">
              <a:solidFill>
                <a:srgbClr val="595959"/>
              </a:solidFill>
            </a:endParaRPr>
          </a:p>
        </p:txBody>
      </p:sp>
      <p:sp>
        <p:nvSpPr>
          <p:cNvPr id="329" name="Google Shape;329;p39">
            <a:extLst>
              <a:ext uri="{C183D7F6-B498-43B3-948B-1728B52AA6E4}">
                <adec:decorative xmlns:adec="http://schemas.microsoft.com/office/drawing/2017/decorative" val="1"/>
              </a:ext>
            </a:extLst>
          </p:cNvPr>
          <p:cNvSpPr/>
          <p:nvPr/>
        </p:nvSpPr>
        <p:spPr>
          <a:xfrm>
            <a:off x="4685225" y="1240050"/>
            <a:ext cx="2457432" cy="647676"/>
          </a:xfrm>
          <a:prstGeom prst="flowChartTerminator">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Social model</a:t>
            </a:r>
            <a:endParaRPr sz="1800" b="1" i="0" u="none" strike="noStrike" cap="none">
              <a:solidFill>
                <a:schemeClr val="lt1"/>
              </a:solidFill>
              <a:latin typeface="Arial"/>
              <a:ea typeface="Arial"/>
              <a:cs typeface="Arial"/>
              <a:sym typeface="Arial"/>
            </a:endParaRPr>
          </a:p>
        </p:txBody>
      </p:sp>
      <p:sp>
        <p:nvSpPr>
          <p:cNvPr id="330" name="Google Shape;330;p39">
            <a:extLst>
              <a:ext uri="{C183D7F6-B498-43B3-948B-1728B52AA6E4}">
                <adec:decorative xmlns:adec="http://schemas.microsoft.com/office/drawing/2017/decorative" val="1"/>
              </a:ext>
            </a:extLst>
          </p:cNvPr>
          <p:cNvSpPr/>
          <p:nvPr/>
        </p:nvSpPr>
        <p:spPr>
          <a:xfrm>
            <a:off x="5342438" y="2064946"/>
            <a:ext cx="2457432" cy="766044"/>
          </a:xfrm>
          <a:prstGeom prst="flowChartTerminator">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Disability types: presentation</a:t>
            </a:r>
            <a:endParaRPr sz="1800" b="1" i="0" u="none" strike="noStrike" cap="none">
              <a:solidFill>
                <a:schemeClr val="lt1"/>
              </a:solidFill>
              <a:latin typeface="Arial"/>
              <a:ea typeface="Arial"/>
              <a:cs typeface="Arial"/>
              <a:sym typeface="Arial"/>
            </a:endParaRPr>
          </a:p>
        </p:txBody>
      </p:sp>
      <p:sp>
        <p:nvSpPr>
          <p:cNvPr id="331" name="Google Shape;331;p39"/>
          <p:cNvSpPr/>
          <p:nvPr/>
        </p:nvSpPr>
        <p:spPr>
          <a:xfrm>
            <a:off x="5342438" y="3008211"/>
            <a:ext cx="2457432" cy="766044"/>
          </a:xfrm>
          <a:prstGeom prst="flowChartTerminator">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Disability types: </a:t>
            </a:r>
            <a:br>
              <a:rPr lang="en" sz="1800" b="1" i="0" u="none" strike="noStrike" cap="none">
                <a:solidFill>
                  <a:schemeClr val="lt1"/>
                </a:solidFill>
                <a:latin typeface="Arial"/>
                <a:ea typeface="Arial"/>
                <a:cs typeface="Arial"/>
                <a:sym typeface="Arial"/>
              </a:rPr>
            </a:br>
            <a:r>
              <a:rPr lang="en" sz="1800" b="1" i="0" u="none" strike="noStrike" cap="none">
                <a:solidFill>
                  <a:schemeClr val="lt1"/>
                </a:solidFill>
                <a:latin typeface="Arial"/>
                <a:ea typeface="Arial"/>
                <a:cs typeface="Arial"/>
                <a:sym typeface="Arial"/>
              </a:rPr>
              <a:t>timing</a:t>
            </a:r>
            <a:endParaRPr sz="1800" b="1" i="0" u="none" strike="noStrike" cap="none">
              <a:solidFill>
                <a:schemeClr val="lt1"/>
              </a:solidFill>
              <a:latin typeface="Arial"/>
              <a:ea typeface="Arial"/>
              <a:cs typeface="Arial"/>
              <a:sym typeface="Arial"/>
            </a:endParaRPr>
          </a:p>
        </p:txBody>
      </p:sp>
      <p:cxnSp>
        <p:nvCxnSpPr>
          <p:cNvPr id="332" name="Google Shape;332;p39">
            <a:extLst>
              <a:ext uri="{C183D7F6-B498-43B3-948B-1728B52AA6E4}">
                <adec:decorative xmlns:adec="http://schemas.microsoft.com/office/drawing/2017/decorative" val="1"/>
              </a:ext>
            </a:extLst>
          </p:cNvPr>
          <p:cNvCxnSpPr>
            <a:stCxn id="327" idx="6"/>
            <a:endCxn id="329" idx="1"/>
          </p:cNvCxnSpPr>
          <p:nvPr/>
        </p:nvCxnSpPr>
        <p:spPr>
          <a:xfrm rot="10800000" flipH="1">
            <a:off x="3468163" y="1563775"/>
            <a:ext cx="1217100" cy="1174200"/>
          </a:xfrm>
          <a:prstGeom prst="straightConnector1">
            <a:avLst/>
          </a:prstGeom>
          <a:noFill/>
          <a:ln w="28575" cap="flat" cmpd="sng">
            <a:solidFill>
              <a:srgbClr val="999999"/>
            </a:solidFill>
            <a:prstDash val="solid"/>
            <a:round/>
            <a:headEnd type="none" w="sm" len="sm"/>
            <a:tailEnd type="none" w="sm" len="sm"/>
          </a:ln>
        </p:spPr>
      </p:cxnSp>
      <p:cxnSp>
        <p:nvCxnSpPr>
          <p:cNvPr id="333" name="Google Shape;333;p39">
            <a:extLst>
              <a:ext uri="{C183D7F6-B498-43B3-948B-1728B52AA6E4}">
                <adec:decorative xmlns:adec="http://schemas.microsoft.com/office/drawing/2017/decorative" val="1"/>
              </a:ext>
            </a:extLst>
          </p:cNvPr>
          <p:cNvCxnSpPr>
            <a:stCxn id="327" idx="6"/>
            <a:endCxn id="330" idx="1"/>
          </p:cNvCxnSpPr>
          <p:nvPr/>
        </p:nvCxnSpPr>
        <p:spPr>
          <a:xfrm rot="10800000" flipH="1">
            <a:off x="3468163" y="2447875"/>
            <a:ext cx="1874400" cy="290100"/>
          </a:xfrm>
          <a:prstGeom prst="straightConnector1">
            <a:avLst/>
          </a:prstGeom>
          <a:noFill/>
          <a:ln w="28575" cap="flat" cmpd="sng">
            <a:solidFill>
              <a:srgbClr val="999999"/>
            </a:solidFill>
            <a:prstDash val="solid"/>
            <a:round/>
            <a:headEnd type="none" w="sm" len="sm"/>
            <a:tailEnd type="none" w="sm" len="sm"/>
          </a:ln>
        </p:spPr>
      </p:cxnSp>
      <p:cxnSp>
        <p:nvCxnSpPr>
          <p:cNvPr id="334" name="Google Shape;334;p39">
            <a:extLst>
              <a:ext uri="{C183D7F6-B498-43B3-948B-1728B52AA6E4}">
                <adec:decorative xmlns:adec="http://schemas.microsoft.com/office/drawing/2017/decorative" val="1"/>
              </a:ext>
            </a:extLst>
          </p:cNvPr>
          <p:cNvCxnSpPr>
            <a:stCxn id="327" idx="6"/>
            <a:endCxn id="331" idx="1"/>
          </p:cNvCxnSpPr>
          <p:nvPr/>
        </p:nvCxnSpPr>
        <p:spPr>
          <a:xfrm>
            <a:off x="3468163" y="2737975"/>
            <a:ext cx="1874400" cy="653400"/>
          </a:xfrm>
          <a:prstGeom prst="straightConnector1">
            <a:avLst/>
          </a:prstGeom>
          <a:noFill/>
          <a:ln w="28575" cap="flat" cmpd="sng">
            <a:solidFill>
              <a:srgbClr val="999999"/>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0">
            <a:extLst>
              <a:ext uri="{C183D7F6-B498-43B3-948B-1728B52AA6E4}">
                <adec:decorative xmlns:adec="http://schemas.microsoft.com/office/drawing/2017/decorative" val="1"/>
              </a:ext>
            </a:extLst>
          </p:cNvPr>
          <p:cNvSpPr txBox="1">
            <a:spLocks noGrp="1"/>
          </p:cNvSpPr>
          <p:nvPr>
            <p:ph type="title"/>
          </p:nvPr>
        </p:nvSpPr>
        <p:spPr>
          <a:xfrm>
            <a:off x="476250" y="253665"/>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What are we talking about?</a:t>
            </a:r>
            <a:r>
              <a:rPr lang="en" sz="3600" b="0" dirty="0">
                <a:solidFill>
                  <a:schemeClr val="bg1"/>
                </a:solidFill>
              </a:rPr>
              <a:t>-9</a:t>
            </a:r>
            <a:endParaRPr sz="3600" b="0" dirty="0"/>
          </a:p>
        </p:txBody>
      </p:sp>
      <p:sp>
        <p:nvSpPr>
          <p:cNvPr id="341" name="Google Shape;341;p40">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a:solidFill>
                  <a:schemeClr val="lt1"/>
                </a:solidFill>
                <a:latin typeface="Comfortaa"/>
                <a:ea typeface="Comfortaa"/>
                <a:cs typeface="Comfortaa"/>
                <a:sym typeface="Comfortaa"/>
              </a:rPr>
              <a:t>?</a:t>
            </a:r>
            <a:endParaRPr sz="7000" b="1" i="0" u="none" strike="noStrike" cap="none">
              <a:solidFill>
                <a:schemeClr val="lt1"/>
              </a:solidFill>
              <a:latin typeface="Comfortaa"/>
              <a:ea typeface="Comfortaa"/>
              <a:cs typeface="Comfortaa"/>
              <a:sym typeface="Comfortaa"/>
            </a:endParaRPr>
          </a:p>
        </p:txBody>
      </p:sp>
      <p:sp>
        <p:nvSpPr>
          <p:cNvPr id="342" name="Google Shape;342;p40">
            <a:extLst>
              <a:ext uri="{C183D7F6-B498-43B3-948B-1728B52AA6E4}">
                <adec:decorative xmlns:adec="http://schemas.microsoft.com/office/drawing/2017/decorative" val="1"/>
              </a:ext>
            </a:extLst>
          </p:cNvPr>
          <p:cNvSpPr txBox="1"/>
          <p:nvPr/>
        </p:nvSpPr>
        <p:spPr>
          <a:xfrm>
            <a:off x="1344138" y="3571813"/>
            <a:ext cx="25218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dirty="0">
                <a:solidFill>
                  <a:srgbClr val="595959"/>
                </a:solidFill>
                <a:latin typeface="Arial"/>
                <a:ea typeface="Arial"/>
                <a:cs typeface="Arial"/>
                <a:sym typeface="Arial"/>
              </a:rPr>
              <a:t>Disability in the work context</a:t>
            </a:r>
            <a:endParaRPr sz="2100" b="1" dirty="0">
              <a:solidFill>
                <a:srgbClr val="595959"/>
              </a:solidFill>
            </a:endParaRPr>
          </a:p>
        </p:txBody>
      </p:sp>
      <p:sp>
        <p:nvSpPr>
          <p:cNvPr id="343" name="Google Shape;343;p40">
            <a:extLst>
              <a:ext uri="{C183D7F6-B498-43B3-948B-1728B52AA6E4}">
                <adec:decorative xmlns:adec="http://schemas.microsoft.com/office/drawing/2017/decorative" val="1"/>
              </a:ext>
            </a:extLst>
          </p:cNvPr>
          <p:cNvSpPr/>
          <p:nvPr/>
        </p:nvSpPr>
        <p:spPr>
          <a:xfrm>
            <a:off x="4685225" y="1240050"/>
            <a:ext cx="2457432" cy="647676"/>
          </a:xfrm>
          <a:prstGeom prst="flowChartTerminator">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Social model</a:t>
            </a:r>
            <a:endParaRPr sz="1800" b="1" i="0" u="none" strike="noStrike" cap="none">
              <a:solidFill>
                <a:schemeClr val="lt1"/>
              </a:solidFill>
              <a:latin typeface="Arial"/>
              <a:ea typeface="Arial"/>
              <a:cs typeface="Arial"/>
              <a:sym typeface="Arial"/>
            </a:endParaRPr>
          </a:p>
        </p:txBody>
      </p:sp>
      <p:sp>
        <p:nvSpPr>
          <p:cNvPr id="344" name="Google Shape;344;p40">
            <a:extLst>
              <a:ext uri="{C183D7F6-B498-43B3-948B-1728B52AA6E4}">
                <adec:decorative xmlns:adec="http://schemas.microsoft.com/office/drawing/2017/decorative" val="1"/>
              </a:ext>
            </a:extLst>
          </p:cNvPr>
          <p:cNvSpPr/>
          <p:nvPr/>
        </p:nvSpPr>
        <p:spPr>
          <a:xfrm>
            <a:off x="5342438" y="2064946"/>
            <a:ext cx="2457432" cy="766044"/>
          </a:xfrm>
          <a:prstGeom prst="flowChartTerminator">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Disability types: presentation</a:t>
            </a:r>
            <a:endParaRPr sz="1800" b="1" i="0" u="none" strike="noStrike" cap="none">
              <a:solidFill>
                <a:schemeClr val="lt1"/>
              </a:solidFill>
              <a:latin typeface="Arial"/>
              <a:ea typeface="Arial"/>
              <a:cs typeface="Arial"/>
              <a:sym typeface="Arial"/>
            </a:endParaRPr>
          </a:p>
        </p:txBody>
      </p:sp>
      <p:sp>
        <p:nvSpPr>
          <p:cNvPr id="345" name="Google Shape;345;p40">
            <a:extLst>
              <a:ext uri="{C183D7F6-B498-43B3-948B-1728B52AA6E4}">
                <adec:decorative xmlns:adec="http://schemas.microsoft.com/office/drawing/2017/decorative" val="1"/>
              </a:ext>
            </a:extLst>
          </p:cNvPr>
          <p:cNvSpPr/>
          <p:nvPr/>
        </p:nvSpPr>
        <p:spPr>
          <a:xfrm>
            <a:off x="5342438" y="3008211"/>
            <a:ext cx="2457432" cy="766044"/>
          </a:xfrm>
          <a:prstGeom prst="flowChartTerminator">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Disability types: </a:t>
            </a:r>
            <a:br>
              <a:rPr lang="en" sz="1800" b="1" i="0" u="none" strike="noStrike" cap="none">
                <a:solidFill>
                  <a:schemeClr val="lt1"/>
                </a:solidFill>
                <a:latin typeface="Arial"/>
                <a:ea typeface="Arial"/>
                <a:cs typeface="Arial"/>
                <a:sym typeface="Arial"/>
              </a:rPr>
            </a:br>
            <a:r>
              <a:rPr lang="en" sz="1800" b="1" i="0" u="none" strike="noStrike" cap="none">
                <a:solidFill>
                  <a:schemeClr val="lt1"/>
                </a:solidFill>
                <a:latin typeface="Arial"/>
                <a:ea typeface="Arial"/>
                <a:cs typeface="Arial"/>
                <a:sym typeface="Arial"/>
              </a:rPr>
              <a:t>timing</a:t>
            </a:r>
            <a:endParaRPr sz="1800" b="1" i="0" u="none" strike="noStrike" cap="none">
              <a:solidFill>
                <a:schemeClr val="lt1"/>
              </a:solidFill>
              <a:latin typeface="Arial"/>
              <a:ea typeface="Arial"/>
              <a:cs typeface="Arial"/>
              <a:sym typeface="Arial"/>
            </a:endParaRPr>
          </a:p>
        </p:txBody>
      </p:sp>
      <p:sp>
        <p:nvSpPr>
          <p:cNvPr id="346" name="Google Shape;346;p40"/>
          <p:cNvSpPr/>
          <p:nvPr/>
        </p:nvSpPr>
        <p:spPr>
          <a:xfrm>
            <a:off x="4685225" y="3951475"/>
            <a:ext cx="2457432" cy="647676"/>
          </a:xfrm>
          <a:prstGeom prst="flowChartTerminator">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00" b="1" i="0" u="none" strike="noStrike" cap="none">
                <a:solidFill>
                  <a:schemeClr val="lt1"/>
                </a:solidFill>
                <a:latin typeface="Arial"/>
                <a:ea typeface="Arial"/>
                <a:cs typeface="Arial"/>
                <a:sym typeface="Arial"/>
              </a:rPr>
              <a:t>Employer role</a:t>
            </a:r>
            <a:endParaRPr sz="1800" b="1" i="0" u="none" strike="noStrike" cap="none">
              <a:solidFill>
                <a:schemeClr val="lt1"/>
              </a:solidFill>
              <a:latin typeface="Arial"/>
              <a:ea typeface="Arial"/>
              <a:cs typeface="Arial"/>
              <a:sym typeface="Arial"/>
            </a:endParaRPr>
          </a:p>
        </p:txBody>
      </p:sp>
      <p:cxnSp>
        <p:nvCxnSpPr>
          <p:cNvPr id="347" name="Google Shape;347;p40">
            <a:extLst>
              <a:ext uri="{C183D7F6-B498-43B3-948B-1728B52AA6E4}">
                <adec:decorative xmlns:adec="http://schemas.microsoft.com/office/drawing/2017/decorative" val="1"/>
              </a:ext>
            </a:extLst>
          </p:cNvPr>
          <p:cNvCxnSpPr>
            <a:stCxn id="341" idx="6"/>
            <a:endCxn id="343" idx="1"/>
          </p:cNvCxnSpPr>
          <p:nvPr/>
        </p:nvCxnSpPr>
        <p:spPr>
          <a:xfrm rot="10800000" flipH="1">
            <a:off x="3468163" y="1563775"/>
            <a:ext cx="1217100" cy="1174200"/>
          </a:xfrm>
          <a:prstGeom prst="straightConnector1">
            <a:avLst/>
          </a:prstGeom>
          <a:noFill/>
          <a:ln w="28575" cap="flat" cmpd="sng">
            <a:solidFill>
              <a:srgbClr val="999999"/>
            </a:solidFill>
            <a:prstDash val="solid"/>
            <a:round/>
            <a:headEnd type="none" w="sm" len="sm"/>
            <a:tailEnd type="none" w="sm" len="sm"/>
          </a:ln>
        </p:spPr>
      </p:cxnSp>
      <p:cxnSp>
        <p:nvCxnSpPr>
          <p:cNvPr id="348" name="Google Shape;348;p40">
            <a:extLst>
              <a:ext uri="{C183D7F6-B498-43B3-948B-1728B52AA6E4}">
                <adec:decorative xmlns:adec="http://schemas.microsoft.com/office/drawing/2017/decorative" val="1"/>
              </a:ext>
            </a:extLst>
          </p:cNvPr>
          <p:cNvCxnSpPr>
            <a:stCxn id="341" idx="6"/>
            <a:endCxn id="344" idx="1"/>
          </p:cNvCxnSpPr>
          <p:nvPr/>
        </p:nvCxnSpPr>
        <p:spPr>
          <a:xfrm rot="10800000" flipH="1">
            <a:off x="3468163" y="2447875"/>
            <a:ext cx="1874400" cy="290100"/>
          </a:xfrm>
          <a:prstGeom prst="straightConnector1">
            <a:avLst/>
          </a:prstGeom>
          <a:noFill/>
          <a:ln w="28575" cap="flat" cmpd="sng">
            <a:solidFill>
              <a:srgbClr val="999999"/>
            </a:solidFill>
            <a:prstDash val="solid"/>
            <a:round/>
            <a:headEnd type="none" w="sm" len="sm"/>
            <a:tailEnd type="none" w="sm" len="sm"/>
          </a:ln>
        </p:spPr>
      </p:cxnSp>
      <p:cxnSp>
        <p:nvCxnSpPr>
          <p:cNvPr id="349" name="Google Shape;349;p40">
            <a:extLst>
              <a:ext uri="{C183D7F6-B498-43B3-948B-1728B52AA6E4}">
                <adec:decorative xmlns:adec="http://schemas.microsoft.com/office/drawing/2017/decorative" val="1"/>
              </a:ext>
            </a:extLst>
          </p:cNvPr>
          <p:cNvCxnSpPr>
            <a:stCxn id="341" idx="6"/>
            <a:endCxn id="345" idx="1"/>
          </p:cNvCxnSpPr>
          <p:nvPr/>
        </p:nvCxnSpPr>
        <p:spPr>
          <a:xfrm>
            <a:off x="3468163" y="2737975"/>
            <a:ext cx="1874400" cy="653400"/>
          </a:xfrm>
          <a:prstGeom prst="straightConnector1">
            <a:avLst/>
          </a:prstGeom>
          <a:noFill/>
          <a:ln w="28575" cap="flat" cmpd="sng">
            <a:solidFill>
              <a:srgbClr val="999999"/>
            </a:solidFill>
            <a:prstDash val="solid"/>
            <a:round/>
            <a:headEnd type="none" w="sm" len="sm"/>
            <a:tailEnd type="none" w="sm" len="sm"/>
          </a:ln>
        </p:spPr>
      </p:cxnSp>
      <p:cxnSp>
        <p:nvCxnSpPr>
          <p:cNvPr id="350" name="Google Shape;350;p40">
            <a:extLst>
              <a:ext uri="{C183D7F6-B498-43B3-948B-1728B52AA6E4}">
                <adec:decorative xmlns:adec="http://schemas.microsoft.com/office/drawing/2017/decorative" val="1"/>
              </a:ext>
            </a:extLst>
          </p:cNvPr>
          <p:cNvCxnSpPr>
            <a:stCxn id="341" idx="6"/>
            <a:endCxn id="346" idx="1"/>
          </p:cNvCxnSpPr>
          <p:nvPr/>
        </p:nvCxnSpPr>
        <p:spPr>
          <a:xfrm>
            <a:off x="3468163" y="2737975"/>
            <a:ext cx="1217100" cy="1537200"/>
          </a:xfrm>
          <a:prstGeom prst="straightConnector1">
            <a:avLst/>
          </a:prstGeom>
          <a:noFill/>
          <a:ln w="28575" cap="flat" cmpd="sng">
            <a:solidFill>
              <a:srgbClr val="999999"/>
            </a:solidFill>
            <a:prstDash val="solid"/>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41"/>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Who is this for?</a:t>
            </a:r>
            <a:endParaRPr sz="3600" b="0" dirty="0"/>
          </a:p>
        </p:txBody>
      </p:sp>
      <p:sp>
        <p:nvSpPr>
          <p:cNvPr id="357" name="Google Shape;357;p41">
            <a:extLst>
              <a:ext uri="{C183D7F6-B498-43B3-948B-1728B52AA6E4}">
                <adec:decorative xmlns:adec="http://schemas.microsoft.com/office/drawing/2017/decorative" val="1"/>
              </a:ext>
            </a:extLst>
          </p:cNvPr>
          <p:cNvSpPr/>
          <p:nvPr/>
        </p:nvSpPr>
        <p:spPr>
          <a:xfrm>
            <a:off x="3384125" y="1534250"/>
            <a:ext cx="2457600" cy="24576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359" name="Google Shape;359;p41"/>
          <p:cNvSpPr txBox="1"/>
          <p:nvPr/>
        </p:nvSpPr>
        <p:spPr>
          <a:xfrm>
            <a:off x="3166463" y="3014912"/>
            <a:ext cx="28929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Arial"/>
                <a:ea typeface="Arial"/>
                <a:cs typeface="Arial"/>
                <a:sym typeface="Arial"/>
              </a:rPr>
              <a:t>People Leader</a:t>
            </a:r>
            <a:endParaRPr sz="2100" b="1" u="none" strike="noStrike" cap="none">
              <a:solidFill>
                <a:schemeClr val="lt1"/>
              </a:solidFill>
              <a:latin typeface="Arial"/>
              <a:ea typeface="Arial"/>
              <a:cs typeface="Arial"/>
              <a:sym typeface="Arial"/>
            </a:endParaRPr>
          </a:p>
        </p:txBody>
      </p:sp>
      <p:sp>
        <p:nvSpPr>
          <p:cNvPr id="360" name="Google Shape;360;p41">
            <a:extLst>
              <a:ext uri="{C183D7F6-B498-43B3-948B-1728B52AA6E4}">
                <adec:decorative xmlns:adec="http://schemas.microsoft.com/office/drawing/2017/decorative" val="1"/>
              </a:ext>
            </a:extLst>
          </p:cNvPr>
          <p:cNvSpPr/>
          <p:nvPr/>
        </p:nvSpPr>
        <p:spPr>
          <a:xfrm rot="1800017">
            <a:off x="2926522" y="1089357"/>
            <a:ext cx="3347371" cy="3347371"/>
          </a:xfrm>
          <a:prstGeom prst="blockArc">
            <a:avLst>
              <a:gd name="adj1" fmla="val 14414370"/>
              <a:gd name="adj2" fmla="val 694"/>
              <a:gd name="adj3" fmla="val 9562"/>
            </a:avLst>
          </a:prstGeom>
          <a:solidFill>
            <a:srgbClr val="999999"/>
          </a:solidFill>
          <a:ln>
            <a:noFill/>
          </a:ln>
          <a:effectLst>
            <a:outerShdw blurRad="71438" dist="9525" dir="54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a:extLst>
              <a:ext uri="{C183D7F6-B498-43B3-948B-1728B52AA6E4}">
                <adec:decorative xmlns:adec="http://schemas.microsoft.com/office/drawing/2017/decorative" val="1"/>
              </a:ext>
            </a:extLst>
          </p:cNvPr>
          <p:cNvSpPr/>
          <p:nvPr/>
        </p:nvSpPr>
        <p:spPr>
          <a:xfrm rot="-1800017" flipH="1">
            <a:off x="2913456" y="1089357"/>
            <a:ext cx="3347371" cy="3347371"/>
          </a:xfrm>
          <a:prstGeom prst="blockArc">
            <a:avLst>
              <a:gd name="adj1" fmla="val 14348563"/>
              <a:gd name="adj2" fmla="val 21472873"/>
              <a:gd name="adj3" fmla="val 9381"/>
            </a:avLst>
          </a:prstGeom>
          <a:solidFill>
            <a:srgbClr val="CCCCCC"/>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a:extLst>
              <a:ext uri="{C183D7F6-B498-43B3-948B-1728B52AA6E4}">
                <adec:decorative xmlns:adec="http://schemas.microsoft.com/office/drawing/2017/decorative" val="1"/>
              </a:ext>
            </a:extLst>
          </p:cNvPr>
          <p:cNvSpPr/>
          <p:nvPr/>
        </p:nvSpPr>
        <p:spPr>
          <a:xfrm rot="-8100000">
            <a:off x="4317874" y="983053"/>
            <a:ext cx="451841" cy="451841"/>
          </a:xfrm>
          <a:prstGeom prst="rtTriangle">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1">
            <a:extLst>
              <a:ext uri="{C183D7F6-B498-43B3-948B-1728B52AA6E4}">
                <adec:decorative xmlns:adec="http://schemas.microsoft.com/office/drawing/2017/decorative" val="1"/>
              </a:ext>
            </a:extLst>
          </p:cNvPr>
          <p:cNvSpPr/>
          <p:nvPr/>
        </p:nvSpPr>
        <p:spPr>
          <a:xfrm rot="-9000896" flipH="1">
            <a:off x="2912265" y="1087445"/>
            <a:ext cx="3346511" cy="3346252"/>
          </a:xfrm>
          <a:prstGeom prst="blockArc">
            <a:avLst>
              <a:gd name="adj1" fmla="val 14316164"/>
              <a:gd name="adj2" fmla="val 21502663"/>
              <a:gd name="adj3" fmla="val 9415"/>
            </a:avLst>
          </a:prstGeom>
          <a:solidFill>
            <a:srgbClr val="B7B7B7"/>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a:extLst>
              <a:ext uri="{C183D7F6-B498-43B3-948B-1728B52AA6E4}">
                <adec:decorative xmlns:adec="http://schemas.microsoft.com/office/drawing/2017/decorative" val="1"/>
              </a:ext>
            </a:extLst>
          </p:cNvPr>
          <p:cNvSpPr/>
          <p:nvPr/>
        </p:nvSpPr>
        <p:spPr>
          <a:xfrm rot="-1028113">
            <a:off x="5729665" y="3282843"/>
            <a:ext cx="388965" cy="388965"/>
          </a:xfrm>
          <a:prstGeom prst="rtTriangl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a:extLst>
              <a:ext uri="{C183D7F6-B498-43B3-948B-1728B52AA6E4}">
                <adec:decorative xmlns:adec="http://schemas.microsoft.com/office/drawing/2017/decorative" val="1"/>
              </a:ext>
            </a:extLst>
          </p:cNvPr>
          <p:cNvSpPr/>
          <p:nvPr/>
        </p:nvSpPr>
        <p:spPr>
          <a:xfrm rot="6358917">
            <a:off x="3030395" y="3280378"/>
            <a:ext cx="452177" cy="452177"/>
          </a:xfrm>
          <a:prstGeom prst="rtTriangle">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p:cNvSpPr txBox="1"/>
          <p:nvPr/>
        </p:nvSpPr>
        <p:spPr>
          <a:xfrm>
            <a:off x="777488" y="2091825"/>
            <a:ext cx="20427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accent5"/>
                </a:solidFill>
              </a:rPr>
              <a:t>Organizational leadership</a:t>
            </a:r>
            <a:endParaRPr sz="2000" dirty="0">
              <a:solidFill>
                <a:srgbClr val="FFFFFF"/>
              </a:solidFill>
              <a:latin typeface="Roboto"/>
              <a:ea typeface="Roboto"/>
              <a:cs typeface="Roboto"/>
              <a:sym typeface="Roboto"/>
            </a:endParaRPr>
          </a:p>
        </p:txBody>
      </p:sp>
      <p:sp>
        <p:nvSpPr>
          <p:cNvPr id="366" name="Google Shape;366;p41"/>
          <p:cNvSpPr txBox="1"/>
          <p:nvPr/>
        </p:nvSpPr>
        <p:spPr>
          <a:xfrm>
            <a:off x="5953514" y="1534250"/>
            <a:ext cx="21660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accent5"/>
                </a:solidFill>
              </a:rPr>
              <a:t>Direct team leaders</a:t>
            </a:r>
            <a:endParaRPr sz="2000" dirty="0">
              <a:solidFill>
                <a:srgbClr val="FFFFFF"/>
              </a:solidFill>
              <a:latin typeface="Roboto"/>
              <a:ea typeface="Roboto"/>
              <a:cs typeface="Roboto"/>
              <a:sym typeface="Roboto"/>
            </a:endParaRPr>
          </a:p>
        </p:txBody>
      </p:sp>
      <p:sp>
        <p:nvSpPr>
          <p:cNvPr id="367" name="Google Shape;367;p41"/>
          <p:cNvSpPr txBox="1"/>
          <p:nvPr/>
        </p:nvSpPr>
        <p:spPr>
          <a:xfrm>
            <a:off x="5011440" y="4218600"/>
            <a:ext cx="25392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accent5"/>
                </a:solidFill>
              </a:rPr>
              <a:t>Leaderful practice</a:t>
            </a:r>
            <a:endParaRPr sz="2000" dirty="0">
              <a:solidFill>
                <a:srgbClr val="FFFFFF"/>
              </a:solidFill>
              <a:latin typeface="Roboto"/>
              <a:ea typeface="Roboto"/>
              <a:cs typeface="Roboto"/>
              <a:sym typeface="Roboto"/>
            </a:endParaRPr>
          </a:p>
        </p:txBody>
      </p:sp>
      <p:pic>
        <p:nvPicPr>
          <p:cNvPr id="369" name="Google Shape;369;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941024" y="1771375"/>
            <a:ext cx="1343799" cy="13437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8" name="Google Shape;378;p42"/>
          <p:cNvSpPr txBox="1">
            <a:spLocks noGrp="1"/>
          </p:cNvSpPr>
          <p:nvPr>
            <p:ph type="title"/>
          </p:nvPr>
        </p:nvSpPr>
        <p:spPr>
          <a:xfrm>
            <a:off x="1345150" y="2194725"/>
            <a:ext cx="6103500" cy="13938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rgbClr val="000000"/>
              </a:buClr>
              <a:buSzPct val="28530"/>
              <a:buFont typeface="Arial"/>
              <a:buNone/>
            </a:pPr>
            <a:r>
              <a:rPr lang="en" sz="3600" b="0" dirty="0"/>
              <a:t>What does inclusion at work mean to you?</a:t>
            </a:r>
            <a:r>
              <a:rPr lang="en" sz="3600" b="0" dirty="0">
                <a:solidFill>
                  <a:schemeClr val="dk1"/>
                </a:solidFill>
              </a:rPr>
              <a:t> </a:t>
            </a:r>
            <a:endParaRPr sz="3600" b="0" dirty="0">
              <a:solidFill>
                <a:schemeClr val="dk1"/>
              </a:solidFill>
            </a:endParaRPr>
          </a:p>
          <a:p>
            <a:pPr marL="0" lvl="0" indent="0" algn="ctr" rtl="0">
              <a:spcBef>
                <a:spcPts val="0"/>
              </a:spcBef>
              <a:spcAft>
                <a:spcPts val="0"/>
              </a:spcAft>
              <a:buNone/>
            </a:pPr>
            <a:endParaRPr dirty="0"/>
          </a:p>
        </p:txBody>
      </p:sp>
      <p:grpSp>
        <p:nvGrpSpPr>
          <p:cNvPr id="375" name="Google Shape;375;p42" descr="1 minute activity"/>
          <p:cNvGrpSpPr/>
          <p:nvPr/>
        </p:nvGrpSpPr>
        <p:grpSpPr>
          <a:xfrm>
            <a:off x="7515300" y="4452863"/>
            <a:ext cx="1493725" cy="504348"/>
            <a:chOff x="7490975" y="4567163"/>
            <a:chExt cx="1493725" cy="504348"/>
          </a:xfrm>
        </p:grpSpPr>
        <p:sp>
          <p:nvSpPr>
            <p:cNvPr id="376" name="Google Shape;376;p42"/>
            <p:cNvSpPr txBox="1"/>
            <p:nvPr/>
          </p:nvSpPr>
          <p:spPr>
            <a:xfrm>
              <a:off x="7995300" y="4567163"/>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1 min</a:t>
              </a:r>
              <a:r>
                <a:rPr lang="en" sz="2100" b="0" i="0" u="none" strike="noStrike" cap="none">
                  <a:solidFill>
                    <a:schemeClr val="dk1"/>
                  </a:solidFill>
                  <a:latin typeface="Arial"/>
                  <a:ea typeface="Arial"/>
                  <a:cs typeface="Arial"/>
                  <a:sym typeface="Arial"/>
                </a:rPr>
                <a:t> </a:t>
              </a:r>
              <a:endParaRPr sz="2100" b="0" i="0" u="none" strike="noStrike" cap="none">
                <a:solidFill>
                  <a:schemeClr val="dk1"/>
                </a:solidFill>
                <a:latin typeface="Arial"/>
                <a:ea typeface="Arial"/>
                <a:cs typeface="Arial"/>
                <a:sym typeface="Arial"/>
              </a:endParaRPr>
            </a:p>
          </p:txBody>
        </p:sp>
        <p:pic>
          <p:nvPicPr>
            <p:cNvPr id="377" name="Google Shape;377;p42"/>
            <p:cNvPicPr preferRelativeResize="0"/>
            <p:nvPr/>
          </p:nvPicPr>
          <p:blipFill rotWithShape="1">
            <a:blip r:embed="rId3">
              <a:alphaModFix/>
            </a:blip>
            <a:srcRect/>
            <a:stretch/>
          </p:blipFill>
          <p:spPr>
            <a:xfrm>
              <a:off x="7490975" y="4567187"/>
              <a:ext cx="504324" cy="504324"/>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2"/>
        <p:cNvGrpSpPr/>
        <p:nvPr/>
      </p:nvGrpSpPr>
      <p:grpSpPr>
        <a:xfrm>
          <a:off x="0" y="0"/>
          <a:ext cx="0" cy="0"/>
          <a:chOff x="0" y="0"/>
          <a:chExt cx="0" cy="0"/>
        </a:xfrm>
      </p:grpSpPr>
      <p:sp>
        <p:nvSpPr>
          <p:cNvPr id="384" name="Google Shape;384;p43">
            <a:extLst>
              <a:ext uri="{C183D7F6-B498-43B3-948B-1728B52AA6E4}">
                <adec:decorative xmlns:adec="http://schemas.microsoft.com/office/drawing/2017/decorative" val="1"/>
              </a:ext>
            </a:extLst>
          </p:cNvPr>
          <p:cNvSpPr/>
          <p:nvPr/>
        </p:nvSpPr>
        <p:spPr>
          <a:xfrm>
            <a:off x="3819400" y="-1727800"/>
            <a:ext cx="3177600" cy="3177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5" name="Google Shape;385;p43">
            <a:extLst>
              <a:ext uri="{C183D7F6-B498-43B3-948B-1728B52AA6E4}">
                <adec:decorative xmlns:adec="http://schemas.microsoft.com/office/drawing/2017/decorative" val="1"/>
              </a:ext>
            </a:extLst>
          </p:cNvPr>
          <p:cNvPicPr preferRelativeResize="0"/>
          <p:nvPr/>
        </p:nvPicPr>
        <p:blipFill rotWithShape="1">
          <a:blip r:embed="rId3">
            <a:alphaModFix amt="63000"/>
          </a:blip>
          <a:srcRect/>
          <a:stretch/>
        </p:blipFill>
        <p:spPr>
          <a:xfrm>
            <a:off x="7307025" y="3400425"/>
            <a:ext cx="1371075" cy="1371075"/>
          </a:xfrm>
          <a:prstGeom prst="rect">
            <a:avLst/>
          </a:prstGeom>
          <a:noFill/>
          <a:ln>
            <a:noFill/>
          </a:ln>
        </p:spPr>
      </p:pic>
      <p:sp>
        <p:nvSpPr>
          <p:cNvPr id="386" name="Google Shape;386;p43">
            <a:extLst>
              <a:ext uri="{C183D7F6-B498-43B3-948B-1728B52AA6E4}">
                <adec:decorative xmlns:adec="http://schemas.microsoft.com/office/drawing/2017/decorative" val="0"/>
              </a:ext>
            </a:extLst>
          </p:cNvPr>
          <p:cNvSpPr txBox="1">
            <a:spLocks noGrp="1"/>
          </p:cNvSpPr>
          <p:nvPr>
            <p:ph type="title"/>
          </p:nvPr>
        </p:nvSpPr>
        <p:spPr>
          <a:xfrm>
            <a:off x="408900" y="1678676"/>
            <a:ext cx="4671300" cy="2170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990"/>
              <a:buNone/>
            </a:pPr>
            <a:r>
              <a:rPr lang="en" sz="5400" b="0" dirty="0">
                <a:solidFill>
                  <a:schemeClr val="lt1"/>
                </a:solidFill>
              </a:rPr>
              <a:t>Inspiring knowledge: </a:t>
            </a:r>
            <a:r>
              <a:rPr lang="en" sz="2800" b="0" dirty="0">
                <a:solidFill>
                  <a:schemeClr val="lt1"/>
                </a:solidFill>
              </a:rPr>
              <a:t>Introduction to inclusive employment practices</a:t>
            </a:r>
            <a:endParaRPr sz="2800" b="0" dirty="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1"/>
        <p:cNvGrpSpPr/>
        <p:nvPr/>
      </p:nvGrpSpPr>
      <p:grpSpPr>
        <a:xfrm>
          <a:off x="0" y="0"/>
          <a:ext cx="0" cy="0"/>
          <a:chOff x="0" y="0"/>
          <a:chExt cx="0" cy="0"/>
        </a:xfrm>
      </p:grpSpPr>
      <p:sp>
        <p:nvSpPr>
          <p:cNvPr id="410" name="Google Shape;410;p44"/>
          <p:cNvSpPr txBox="1">
            <a:spLocks noGrp="1"/>
          </p:cNvSpPr>
          <p:nvPr>
            <p:ph type="title"/>
          </p:nvPr>
        </p:nvSpPr>
        <p:spPr>
          <a:xfrm>
            <a:off x="476250" y="245850"/>
            <a:ext cx="81915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The business case</a:t>
            </a:r>
            <a:endParaRPr sz="3600" b="0" dirty="0"/>
          </a:p>
        </p:txBody>
      </p:sp>
      <p:grpSp>
        <p:nvGrpSpPr>
          <p:cNvPr id="395" name="Google Shape;395;p44">
            <a:extLst>
              <a:ext uri="{C183D7F6-B498-43B3-948B-1728B52AA6E4}">
                <adec:decorative xmlns:adec="http://schemas.microsoft.com/office/drawing/2017/decorative" val="1"/>
              </a:ext>
            </a:extLst>
          </p:cNvPr>
          <p:cNvGrpSpPr/>
          <p:nvPr/>
        </p:nvGrpSpPr>
        <p:grpSpPr>
          <a:xfrm>
            <a:off x="1207698" y="1518435"/>
            <a:ext cx="1049700" cy="665061"/>
            <a:chOff x="-312050" y="3505063"/>
            <a:chExt cx="1324001" cy="962311"/>
          </a:xfrm>
        </p:grpSpPr>
        <p:grpSp>
          <p:nvGrpSpPr>
            <p:cNvPr id="396" name="Google Shape;396;p44"/>
            <p:cNvGrpSpPr/>
            <p:nvPr/>
          </p:nvGrpSpPr>
          <p:grpSpPr>
            <a:xfrm>
              <a:off x="-62100" y="3505063"/>
              <a:ext cx="1074051" cy="962311"/>
              <a:chOff x="-62100" y="3505063"/>
              <a:chExt cx="1074051" cy="962311"/>
            </a:xfrm>
          </p:grpSpPr>
          <p:pic>
            <p:nvPicPr>
              <p:cNvPr id="397" name="Google Shape;397;p44"/>
              <p:cNvPicPr preferRelativeResize="0"/>
              <p:nvPr/>
            </p:nvPicPr>
            <p:blipFill rotWithShape="1">
              <a:blip r:embed="rId3">
                <a:alphaModFix/>
              </a:blip>
              <a:srcRect l="49912"/>
              <a:stretch/>
            </p:blipFill>
            <p:spPr>
              <a:xfrm>
                <a:off x="599300" y="3505063"/>
                <a:ext cx="412651" cy="823875"/>
              </a:xfrm>
              <a:prstGeom prst="rect">
                <a:avLst/>
              </a:prstGeom>
              <a:noFill/>
              <a:ln>
                <a:noFill/>
              </a:ln>
            </p:spPr>
          </p:pic>
          <p:pic>
            <p:nvPicPr>
              <p:cNvPr id="398" name="Google Shape;398;p44"/>
              <p:cNvPicPr preferRelativeResize="0"/>
              <p:nvPr/>
            </p:nvPicPr>
            <p:blipFill rotWithShape="1">
              <a:blip r:embed="rId3">
                <a:alphaModFix/>
              </a:blip>
              <a:srcRect/>
              <a:stretch/>
            </p:blipFill>
            <p:spPr>
              <a:xfrm>
                <a:off x="-62100" y="3643524"/>
                <a:ext cx="823850" cy="823850"/>
              </a:xfrm>
              <a:prstGeom prst="rect">
                <a:avLst/>
              </a:prstGeom>
              <a:noFill/>
              <a:ln>
                <a:noFill/>
              </a:ln>
            </p:spPr>
          </p:pic>
        </p:grpSp>
        <p:pic>
          <p:nvPicPr>
            <p:cNvPr id="399" name="Google Shape;399;p44"/>
            <p:cNvPicPr preferRelativeResize="0"/>
            <p:nvPr/>
          </p:nvPicPr>
          <p:blipFill rotWithShape="1">
            <a:blip r:embed="rId3">
              <a:alphaModFix/>
            </a:blip>
            <a:srcRect r="52951"/>
            <a:stretch/>
          </p:blipFill>
          <p:spPr>
            <a:xfrm>
              <a:off x="-312050" y="3505075"/>
              <a:ext cx="387599" cy="823850"/>
            </a:xfrm>
            <a:prstGeom prst="rect">
              <a:avLst/>
            </a:prstGeom>
            <a:noFill/>
            <a:ln>
              <a:noFill/>
            </a:ln>
          </p:spPr>
        </p:pic>
      </p:grpSp>
      <p:sp>
        <p:nvSpPr>
          <p:cNvPr id="392" name="Google Shape;392;p44"/>
          <p:cNvSpPr txBox="1"/>
          <p:nvPr/>
        </p:nvSpPr>
        <p:spPr>
          <a:xfrm>
            <a:off x="594466" y="2394084"/>
            <a:ext cx="2275963" cy="259266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300"/>
              <a:buFont typeface="Arial"/>
              <a:buNone/>
            </a:pPr>
            <a:r>
              <a:rPr lang="en" sz="2700" b="1" i="0" u="none" strike="noStrike" cap="none" dirty="0">
                <a:solidFill>
                  <a:schemeClr val="dk2"/>
                </a:solidFill>
                <a:latin typeface="Arial"/>
                <a:ea typeface="Arial"/>
                <a:cs typeface="Arial"/>
                <a:sym typeface="Arial"/>
              </a:rPr>
              <a:t>1 in 4 </a:t>
            </a:r>
            <a:endParaRPr sz="2700" b="1" i="0" u="none" strike="noStrike" cap="none" dirty="0">
              <a:solidFill>
                <a:schemeClr val="dk2"/>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 sz="1800" b="1" i="0" u="none" strike="noStrike" cap="none" dirty="0">
                <a:solidFill>
                  <a:schemeClr val="dk2"/>
                </a:solidFill>
                <a:latin typeface="Arial"/>
                <a:ea typeface="Arial"/>
                <a:cs typeface="Arial"/>
                <a:sym typeface="Arial"/>
              </a:rPr>
              <a:t>Ontarians have </a:t>
            </a:r>
            <a:br>
              <a:rPr lang="en" sz="1800" b="1" i="0" u="none" strike="noStrike" cap="none" dirty="0">
                <a:solidFill>
                  <a:schemeClr val="dk2"/>
                </a:solidFill>
                <a:latin typeface="Arial"/>
                <a:ea typeface="Arial"/>
                <a:cs typeface="Arial"/>
                <a:sym typeface="Arial"/>
              </a:rPr>
            </a:br>
            <a:r>
              <a:rPr lang="en" sz="1800" b="1" i="0" u="none" strike="noStrike" cap="none" dirty="0">
                <a:solidFill>
                  <a:schemeClr val="dk2"/>
                </a:solidFill>
                <a:latin typeface="Arial"/>
                <a:ea typeface="Arial"/>
                <a:cs typeface="Arial"/>
                <a:sym typeface="Arial"/>
              </a:rPr>
              <a:t>a disability</a:t>
            </a:r>
            <a:endParaRPr sz="18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r>
              <a:rPr lang="en" sz="1600" b="0" i="0" u="none" strike="noStrike" cap="none" dirty="0">
                <a:solidFill>
                  <a:schemeClr val="bg2"/>
                </a:solidFill>
                <a:latin typeface="Arial"/>
                <a:ea typeface="Arial"/>
                <a:cs typeface="Arial"/>
                <a:sym typeface="Arial"/>
              </a:rPr>
              <a:t>70% of disabilities </a:t>
            </a:r>
            <a:br>
              <a:rPr lang="en" sz="1600" b="0" i="0" u="none" strike="noStrike" cap="none" dirty="0">
                <a:solidFill>
                  <a:schemeClr val="bg2"/>
                </a:solidFill>
                <a:latin typeface="Arial"/>
                <a:ea typeface="Arial"/>
                <a:cs typeface="Arial"/>
                <a:sym typeface="Arial"/>
              </a:rPr>
            </a:br>
            <a:r>
              <a:rPr lang="en" sz="1600" b="0" i="0" u="none" strike="noStrike" cap="none" dirty="0">
                <a:solidFill>
                  <a:schemeClr val="bg2"/>
                </a:solidFill>
                <a:latin typeface="Arial"/>
                <a:ea typeface="Arial"/>
                <a:cs typeface="Arial"/>
                <a:sym typeface="Arial"/>
              </a:rPr>
              <a:t>are invisible</a:t>
            </a:r>
            <a:r>
              <a:rPr lang="en-US" sz="1600" b="0" i="0" u="none" strike="noStrike" cap="none" dirty="0">
                <a:solidFill>
                  <a:schemeClr val="bg2"/>
                </a:solidFill>
                <a:latin typeface="Arial"/>
                <a:ea typeface="Arial"/>
                <a:cs typeface="Arial"/>
                <a:sym typeface="Arial"/>
              </a:rPr>
              <a:t>.</a:t>
            </a:r>
            <a:endParaRPr sz="1600" b="0" i="0" u="none" strike="noStrike" cap="none" dirty="0">
              <a:solidFill>
                <a:schemeClr val="bg2"/>
              </a:solidFill>
              <a:latin typeface="Arial"/>
              <a:ea typeface="Arial"/>
              <a:cs typeface="Arial"/>
              <a:sym typeface="Arial"/>
            </a:endParaRPr>
          </a:p>
        </p:txBody>
      </p:sp>
      <p:pic>
        <p:nvPicPr>
          <p:cNvPr id="400" name="Google Shape;400;p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028536" y="1500216"/>
            <a:ext cx="800577" cy="683280"/>
          </a:xfrm>
          <a:prstGeom prst="rect">
            <a:avLst/>
          </a:prstGeom>
          <a:noFill/>
          <a:ln>
            <a:noFill/>
          </a:ln>
        </p:spPr>
      </p:pic>
      <p:sp>
        <p:nvSpPr>
          <p:cNvPr id="393" name="Google Shape;393;p44"/>
          <p:cNvSpPr txBox="1"/>
          <p:nvPr/>
        </p:nvSpPr>
        <p:spPr>
          <a:xfrm>
            <a:off x="3290842" y="2394084"/>
            <a:ext cx="2275963" cy="246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700" b="1" i="0" u="none" strike="noStrike" cap="none" dirty="0">
                <a:solidFill>
                  <a:schemeClr val="dk2"/>
                </a:solidFill>
                <a:latin typeface="Arial"/>
                <a:ea typeface="Arial"/>
                <a:cs typeface="Arial"/>
                <a:sym typeface="Arial"/>
              </a:rPr>
              <a:t>90%</a:t>
            </a:r>
            <a:endParaRPr sz="2700" b="1" i="0" u="none" strike="noStrike" cap="none" dirty="0">
              <a:solidFill>
                <a:schemeClr val="dk2"/>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 sz="1800" b="1" i="0" u="none" strike="noStrike" cap="none" dirty="0">
                <a:solidFill>
                  <a:schemeClr val="dk2"/>
                </a:solidFill>
                <a:latin typeface="Arial"/>
                <a:ea typeface="Arial"/>
                <a:cs typeface="Arial"/>
                <a:sym typeface="Arial"/>
              </a:rPr>
              <a:t>Scored average/ above average for </a:t>
            </a:r>
            <a:br>
              <a:rPr lang="en" sz="1800" b="1" i="0" u="none" strike="noStrike" cap="none" dirty="0">
                <a:solidFill>
                  <a:schemeClr val="dk2"/>
                </a:solidFill>
                <a:latin typeface="Arial"/>
                <a:ea typeface="Arial"/>
                <a:cs typeface="Arial"/>
                <a:sym typeface="Arial"/>
              </a:rPr>
            </a:br>
            <a:r>
              <a:rPr lang="en" sz="1800" b="1" i="0" u="none" strike="noStrike" cap="none" dirty="0">
                <a:solidFill>
                  <a:schemeClr val="dk2"/>
                </a:solidFill>
                <a:latin typeface="Arial"/>
                <a:ea typeface="Arial"/>
                <a:cs typeface="Arial"/>
                <a:sym typeface="Arial"/>
              </a:rPr>
              <a:t>job performance</a:t>
            </a:r>
            <a:endParaRPr sz="1800" b="1" i="0" u="none" strike="noStrike" cap="none" dirty="0">
              <a:solidFill>
                <a:schemeClr val="dk2"/>
              </a:solidFill>
              <a:latin typeface="Arial"/>
              <a:ea typeface="Arial"/>
              <a:cs typeface="Arial"/>
              <a:sym typeface="Arial"/>
            </a:endParaRPr>
          </a:p>
        </p:txBody>
      </p:sp>
      <p:pic>
        <p:nvPicPr>
          <p:cNvPr id="401" name="Google Shape;401;p4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05531" y="1460803"/>
            <a:ext cx="839336" cy="762106"/>
          </a:xfrm>
          <a:prstGeom prst="rect">
            <a:avLst/>
          </a:prstGeom>
          <a:noFill/>
          <a:ln>
            <a:noFill/>
          </a:ln>
        </p:spPr>
      </p:pic>
      <p:sp>
        <p:nvSpPr>
          <p:cNvPr id="403" name="Google Shape;403;p44"/>
          <p:cNvSpPr txBox="1"/>
          <p:nvPr/>
        </p:nvSpPr>
        <p:spPr>
          <a:xfrm>
            <a:off x="5987218" y="2394084"/>
            <a:ext cx="2275963" cy="9942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 sz="2800" b="1" i="0" u="none" strike="noStrike" cap="none" dirty="0">
                <a:solidFill>
                  <a:schemeClr val="dk2"/>
                </a:solidFill>
                <a:latin typeface="Arial"/>
                <a:ea typeface="Arial"/>
                <a:cs typeface="Arial"/>
                <a:sym typeface="Wingdings" panose="05000000000000000000" pitchFamily="2" charset="2"/>
              </a:rPr>
              <a:t></a:t>
            </a:r>
            <a:endParaRPr lang="en" sz="2800" b="1" i="0" u="none" strike="noStrike" cap="none" dirty="0">
              <a:solidFill>
                <a:schemeClr val="dk2"/>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 sz="1800" b="1" i="0" u="none" strike="noStrike" cap="none" dirty="0">
                <a:solidFill>
                  <a:schemeClr val="dk2"/>
                </a:solidFill>
                <a:latin typeface="Arial"/>
                <a:ea typeface="Arial"/>
                <a:cs typeface="Arial"/>
                <a:sym typeface="Arial"/>
              </a:rPr>
              <a:t>Companies that invested </a:t>
            </a:r>
            <a:br>
              <a:rPr lang="en" sz="1800" b="1" i="0" u="none" strike="noStrike" cap="none" dirty="0">
                <a:solidFill>
                  <a:schemeClr val="dk2"/>
                </a:solidFill>
                <a:latin typeface="Arial"/>
                <a:ea typeface="Arial"/>
                <a:cs typeface="Arial"/>
                <a:sym typeface="Arial"/>
              </a:rPr>
            </a:br>
            <a:r>
              <a:rPr lang="en" sz="1800" b="1" i="0" u="none" strike="noStrike" cap="none" dirty="0">
                <a:solidFill>
                  <a:schemeClr val="dk2"/>
                </a:solidFill>
                <a:latin typeface="Arial"/>
                <a:ea typeface="Arial"/>
                <a:cs typeface="Arial"/>
                <a:sym typeface="Arial"/>
              </a:rPr>
              <a:t>in accessible employment practices report </a:t>
            </a:r>
            <a:r>
              <a:rPr lang="en" sz="1800" b="1" i="0" u="none" strike="noStrike" cap="none" dirty="0">
                <a:solidFill>
                  <a:schemeClr val="dk2"/>
                </a:solidFill>
                <a:latin typeface="Arial"/>
                <a:ea typeface="Arial"/>
                <a:cs typeface="Arial"/>
                <a:sym typeface="Wingdings" panose="05000000000000000000" pitchFamily="2" charset="2"/>
              </a:rPr>
              <a:t> in key performance areas</a:t>
            </a:r>
            <a:endParaRPr lang="en-US" sz="1800" b="1" i="0" u="none" strike="noStrike" cap="none" dirty="0">
              <a:solidFill>
                <a:schemeClr val="dk2"/>
              </a:solidFill>
              <a:latin typeface="Arial"/>
              <a:ea typeface="Arial"/>
              <a:cs typeface="Arial"/>
              <a:sym typeface="Arial"/>
            </a:endParaRPr>
          </a:p>
        </p:txBody>
      </p:sp>
      <p:sp>
        <p:nvSpPr>
          <p:cNvPr id="3" name="TextBox 2">
            <a:extLst>
              <a:ext uri="{FF2B5EF4-FFF2-40B4-BE49-F238E27FC236}">
                <a16:creationId xmlns:a16="http://schemas.microsoft.com/office/drawing/2014/main" id="{57C913D4-2694-4738-34EB-3B9D3BF7B2E3}"/>
              </a:ext>
            </a:extLst>
          </p:cNvPr>
          <p:cNvSpPr txBox="1"/>
          <p:nvPr/>
        </p:nvSpPr>
        <p:spPr>
          <a:xfrm>
            <a:off x="0" y="4689315"/>
            <a:ext cx="6177880" cy="415498"/>
          </a:xfrm>
          <a:prstGeom prst="rect">
            <a:avLst/>
          </a:prstGeom>
          <a:noFill/>
        </p:spPr>
        <p:txBody>
          <a:bodyPr wrap="square">
            <a:spAutoFit/>
          </a:bodyPr>
          <a:lstStyle/>
          <a:p>
            <a:r>
              <a:rPr lang="en-US" sz="1050" dirty="0">
                <a:latin typeface="+mn-lt"/>
                <a:hlinkClick r:id="rId6"/>
              </a:rPr>
              <a:t>https://accessibilitycanada.ca/get-help/resources/business-benefits-of-accessibility-infographic/</a:t>
            </a:r>
            <a:endParaRPr lang="en-US" sz="1050" dirty="0">
              <a:latin typeface="+mn-lt"/>
            </a:endParaRPr>
          </a:p>
          <a:p>
            <a:r>
              <a:rPr lang="en-US" sz="1050" dirty="0">
                <a:latin typeface="+mn-lt"/>
                <a:hlinkClick r:id="rId7"/>
              </a:rPr>
              <a:t>https://www150.statcan.gc.ca/n1/pub/11-627-m/11-627-m2023063-eng.htm</a:t>
            </a:r>
            <a:r>
              <a:rPr lang="en-US" sz="1050" dirty="0">
                <a:latin typeface="+mn-lt"/>
              </a:rPr>
              <a:t>    </a:t>
            </a:r>
            <a:endParaRPr lang="en-CA" sz="10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5"/>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solidFill>
                  <a:schemeClr val="accent1"/>
                </a:solidFill>
              </a:rPr>
              <a:t>Clearing up misconceptions</a:t>
            </a:r>
            <a:endParaRPr sz="3600" b="0" dirty="0">
              <a:solidFill>
                <a:schemeClr val="accent1"/>
              </a:solidFill>
            </a:endParaRPr>
          </a:p>
        </p:txBody>
      </p:sp>
      <p:sp>
        <p:nvSpPr>
          <p:cNvPr id="2" name="Google Shape;453;p48">
            <a:extLst>
              <a:ext uri="{FF2B5EF4-FFF2-40B4-BE49-F238E27FC236}">
                <a16:creationId xmlns:a16="http://schemas.microsoft.com/office/drawing/2014/main" id="{F7FEA362-CDDA-6C61-AF7B-775F353E6AD5}"/>
              </a:ext>
              <a:ext uri="{C183D7F6-B498-43B3-948B-1728B52AA6E4}">
                <adec:decorative xmlns:adec="http://schemas.microsoft.com/office/drawing/2017/decorative" val="1"/>
              </a:ext>
            </a:extLst>
          </p:cNvPr>
          <p:cNvSpPr/>
          <p:nvPr/>
        </p:nvSpPr>
        <p:spPr>
          <a:xfrm>
            <a:off x="742675" y="1568775"/>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6700" b="1" i="0" u="none" strike="noStrike" cap="none">
                <a:solidFill>
                  <a:schemeClr val="lt1"/>
                </a:solidFill>
                <a:latin typeface="Comfortaa"/>
                <a:ea typeface="Comfortaa"/>
                <a:cs typeface="Comfortaa"/>
                <a:sym typeface="Comfortaa"/>
              </a:rPr>
              <a:t>$</a:t>
            </a:r>
            <a:endParaRPr sz="6700" b="1" i="0" u="none" strike="noStrike" cap="none">
              <a:solidFill>
                <a:schemeClr val="lt1"/>
              </a:solidFill>
              <a:latin typeface="Comfortaa"/>
              <a:ea typeface="Comfortaa"/>
              <a:cs typeface="Comfortaa"/>
              <a:sym typeface="Comfortaa"/>
            </a:endParaRPr>
          </a:p>
        </p:txBody>
      </p:sp>
      <p:sp>
        <p:nvSpPr>
          <p:cNvPr id="3" name="Google Shape;454;p48">
            <a:extLst>
              <a:ext uri="{FF2B5EF4-FFF2-40B4-BE49-F238E27FC236}">
                <a16:creationId xmlns:a16="http://schemas.microsoft.com/office/drawing/2014/main" id="{ACF1A934-B346-4E35-5A00-78FFD7E57CBA}"/>
              </a:ext>
            </a:extLst>
          </p:cNvPr>
          <p:cNvSpPr txBox="1"/>
          <p:nvPr/>
        </p:nvSpPr>
        <p:spPr>
          <a:xfrm>
            <a:off x="337000" y="3002225"/>
            <a:ext cx="21156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dirty="0">
                <a:solidFill>
                  <a:schemeClr val="dk2"/>
                </a:solidFill>
                <a:latin typeface="Arial"/>
                <a:ea typeface="Arial"/>
                <a:cs typeface="Arial"/>
                <a:sym typeface="Arial"/>
              </a:rPr>
              <a:t>Cost of </a:t>
            </a:r>
            <a:br>
              <a:rPr lang="en" sz="1800" b="1" i="0" u="none" strike="noStrike" cap="none" dirty="0">
                <a:solidFill>
                  <a:schemeClr val="dk2"/>
                </a:solidFill>
                <a:latin typeface="Arial"/>
                <a:ea typeface="Arial"/>
                <a:cs typeface="Arial"/>
                <a:sym typeface="Arial"/>
              </a:rPr>
            </a:br>
            <a:r>
              <a:rPr lang="en" sz="1800" b="1" i="0" u="none" strike="noStrike" cap="none" dirty="0">
                <a:solidFill>
                  <a:schemeClr val="dk2"/>
                </a:solidFill>
                <a:latin typeface="Arial"/>
                <a:ea typeface="Arial"/>
                <a:cs typeface="Arial"/>
                <a:sym typeface="Arial"/>
              </a:rPr>
              <a:t>accommodations</a:t>
            </a:r>
            <a:endParaRPr sz="1800" b="1" i="0" u="none" strike="noStrike" cap="none" dirty="0">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Google Shape;120;p22" descr="Picture of a young man seated in a wheelchair wearing headphones and sitting at a computer desk.">
            <a:extLst>
              <a:ext uri="{FF2B5EF4-FFF2-40B4-BE49-F238E27FC236}">
                <a16:creationId xmlns:a16="http://schemas.microsoft.com/office/drawing/2014/main" id="{F16B87E5-6C00-88F5-F45D-F37CEED8C3FD}"/>
              </a:ext>
              <a:ext uri="{C183D7F6-B498-43B3-948B-1728B52AA6E4}">
                <adec:decorative xmlns:adec="http://schemas.microsoft.com/office/drawing/2017/decorative" val="0"/>
              </a:ext>
            </a:extLst>
          </p:cNvPr>
          <p:cNvSpPr/>
          <p:nvPr/>
        </p:nvSpPr>
        <p:spPr>
          <a:xfrm>
            <a:off x="4670262" y="-584254"/>
            <a:ext cx="5370286" cy="5340325"/>
          </a:xfrm>
          <a:prstGeom prst="ellipse">
            <a:avLst/>
          </a:prstGeom>
          <a:blipFill dpi="0" rotWithShape="1">
            <a:blip r:embed="rId3">
              <a:extLst>
                <a:ext uri="{28A0092B-C50C-407E-A947-70E740481C1C}">
                  <a14:useLocalDpi xmlns:a14="http://schemas.microsoft.com/office/drawing/2010/main" val="0"/>
                </a:ext>
              </a:extLst>
            </a:blip>
            <a:srcRect/>
            <a:stretch>
              <a:fillRect l="-47995" r="8315"/>
            </a:stretch>
          </a:blip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19" name="Google Shape;119;p22">
            <a:extLst>
              <a:ext uri="{C183D7F6-B498-43B3-948B-1728B52AA6E4}">
                <adec:decorative xmlns:adec="http://schemas.microsoft.com/office/drawing/2017/decorative" val="0"/>
              </a:ext>
            </a:extLst>
          </p:cNvPr>
          <p:cNvSpPr txBox="1"/>
          <p:nvPr/>
        </p:nvSpPr>
        <p:spPr>
          <a:xfrm>
            <a:off x="419375" y="453300"/>
            <a:ext cx="1390500" cy="523200"/>
          </a:xfrm>
          <a:prstGeom prst="rect">
            <a:avLst/>
          </a:prstGeom>
          <a:noFill/>
          <a:ln w="9525" cap="flat" cmpd="sng">
            <a:solidFill>
              <a:schemeClr val="accent3"/>
            </a:solidFill>
            <a:prstDash val="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F16122"/>
                </a:solidFill>
                <a:latin typeface="Arial"/>
                <a:ea typeface="Arial"/>
                <a:cs typeface="Arial"/>
                <a:sym typeface="Arial"/>
              </a:rPr>
              <a:t>[Organization to insert own Logo]</a:t>
            </a:r>
            <a:endParaRPr sz="1100" b="0" i="0" u="none" strike="noStrike" cap="none">
              <a:solidFill>
                <a:srgbClr val="F16122"/>
              </a:solidFill>
              <a:latin typeface="Arial"/>
              <a:ea typeface="Arial"/>
              <a:cs typeface="Arial"/>
              <a:sym typeface="Arial"/>
            </a:endParaRPr>
          </a:p>
        </p:txBody>
      </p:sp>
      <p:sp>
        <p:nvSpPr>
          <p:cNvPr id="122" name="Google Shape;122;p22" descr="Star - Insert organizational info or local context "/>
          <p:cNvSpPr/>
          <p:nvPr/>
        </p:nvSpPr>
        <p:spPr>
          <a:xfrm>
            <a:off x="1594100" y="484500"/>
            <a:ext cx="412200" cy="4608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16" name="Google Shape;116;p22"/>
          <p:cNvSpPr txBox="1">
            <a:spLocks noGrp="1"/>
          </p:cNvSpPr>
          <p:nvPr>
            <p:ph type="title" idx="4294967295"/>
          </p:nvPr>
        </p:nvSpPr>
        <p:spPr>
          <a:xfrm>
            <a:off x="311798" y="1098937"/>
            <a:ext cx="4648200" cy="197394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800"/>
              <a:buNone/>
            </a:pPr>
            <a:r>
              <a:rPr lang="en" sz="5400" b="1" dirty="0">
                <a:solidFill>
                  <a:schemeClr val="accent4"/>
                </a:solidFill>
              </a:rPr>
              <a:t>Inspire, hire, train, retain</a:t>
            </a:r>
            <a:endParaRPr sz="5400" b="1" dirty="0">
              <a:solidFill>
                <a:schemeClr val="accent4"/>
              </a:solidFill>
            </a:endParaRPr>
          </a:p>
        </p:txBody>
      </p:sp>
      <p:sp>
        <p:nvSpPr>
          <p:cNvPr id="117" name="Google Shape;117;p22"/>
          <p:cNvSpPr txBox="1">
            <a:spLocks noGrp="1"/>
          </p:cNvSpPr>
          <p:nvPr>
            <p:ph type="subTitle" idx="4294967295"/>
          </p:nvPr>
        </p:nvSpPr>
        <p:spPr>
          <a:xfrm>
            <a:off x="419375" y="3119874"/>
            <a:ext cx="5163000" cy="1358087"/>
          </a:xfrm>
          <a:prstGeom prst="rect">
            <a:avLst/>
          </a:prstGeom>
          <a:noFill/>
          <a:ln>
            <a:noFill/>
          </a:ln>
        </p:spPr>
        <p:txBody>
          <a:bodyPr spcFirstLastPara="1" wrap="square" lIns="91425" tIns="45700" rIns="91425" bIns="45700" anchor="t" anchorCtr="0">
            <a:noAutofit/>
          </a:bodyPr>
          <a:lstStyle/>
          <a:p>
            <a:pPr marL="0" marR="0" lvl="0" indent="0" algn="l" rtl="0">
              <a:lnSpc>
                <a:spcPct val="95000"/>
              </a:lnSpc>
              <a:spcBef>
                <a:spcPts val="750"/>
              </a:spcBef>
              <a:spcAft>
                <a:spcPts val="0"/>
              </a:spcAft>
              <a:buClr>
                <a:schemeClr val="dk1"/>
              </a:buClr>
              <a:buSzPts val="2100"/>
              <a:buFont typeface="Arial"/>
              <a:buNone/>
            </a:pPr>
            <a:r>
              <a:rPr lang="en" sz="2000" b="0" i="0" u="none" strike="noStrike" cap="none" dirty="0">
                <a:highlight>
                  <a:schemeClr val="lt1"/>
                </a:highlight>
                <a:latin typeface="Arial"/>
                <a:ea typeface="Arial"/>
                <a:cs typeface="Arial"/>
                <a:sym typeface="Arial"/>
              </a:rPr>
              <a:t>Preparing healthcare people-leaders to support disability-inclusive employment practices through hiring, engaging, and retaining employees with disabilities</a:t>
            </a:r>
            <a:endParaRPr sz="2000" b="0" i="0" u="none" strike="noStrike" cap="none" dirty="0">
              <a:highlight>
                <a:schemeClr val="lt1"/>
              </a:highlight>
              <a:latin typeface="Arial"/>
              <a:ea typeface="Arial"/>
              <a:cs typeface="Arial"/>
              <a:sym typeface="Arial"/>
            </a:endParaRPr>
          </a:p>
        </p:txBody>
      </p:sp>
      <p:sp>
        <p:nvSpPr>
          <p:cNvPr id="121" name="Google Shape;121;p22">
            <a:extLst>
              <a:ext uri="{C183D7F6-B498-43B3-948B-1728B52AA6E4}">
                <adec:decorative xmlns:adec="http://schemas.microsoft.com/office/drawing/2017/decorative" val="1"/>
              </a:ext>
            </a:extLst>
          </p:cNvPr>
          <p:cNvSpPr/>
          <p:nvPr/>
        </p:nvSpPr>
        <p:spPr>
          <a:xfrm>
            <a:off x="5544175" y="3368075"/>
            <a:ext cx="3177600" cy="3177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6">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solidFill>
                  <a:schemeClr val="accent1"/>
                </a:solidFill>
              </a:rPr>
              <a:t>Clearing up misconceptions</a:t>
            </a:r>
            <a:r>
              <a:rPr lang="en" sz="3600" b="0" dirty="0">
                <a:solidFill>
                  <a:schemeClr val="bg1"/>
                </a:solidFill>
              </a:rPr>
              <a:t>-2</a:t>
            </a:r>
            <a:endParaRPr sz="3600" b="0" dirty="0">
              <a:solidFill>
                <a:schemeClr val="accent1"/>
              </a:solidFill>
            </a:endParaRPr>
          </a:p>
        </p:txBody>
      </p:sp>
      <p:sp>
        <p:nvSpPr>
          <p:cNvPr id="2" name="Google Shape;453;p48">
            <a:extLst>
              <a:ext uri="{FF2B5EF4-FFF2-40B4-BE49-F238E27FC236}">
                <a16:creationId xmlns:a16="http://schemas.microsoft.com/office/drawing/2014/main" id="{7D7C24CD-C525-0564-D7D2-61C7A14709C3}"/>
              </a:ext>
              <a:ext uri="{C183D7F6-B498-43B3-948B-1728B52AA6E4}">
                <adec:decorative xmlns:adec="http://schemas.microsoft.com/office/drawing/2017/decorative" val="1"/>
              </a:ext>
            </a:extLst>
          </p:cNvPr>
          <p:cNvSpPr/>
          <p:nvPr/>
        </p:nvSpPr>
        <p:spPr>
          <a:xfrm>
            <a:off x="742675" y="1568775"/>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6700" b="1" i="0" u="none" strike="noStrike" cap="none">
                <a:solidFill>
                  <a:schemeClr val="lt1"/>
                </a:solidFill>
                <a:latin typeface="Comfortaa"/>
                <a:ea typeface="Comfortaa"/>
                <a:cs typeface="Comfortaa"/>
                <a:sym typeface="Comfortaa"/>
              </a:rPr>
              <a:t>$</a:t>
            </a:r>
            <a:endParaRPr sz="6700" b="1" i="0" u="none" strike="noStrike" cap="none">
              <a:solidFill>
                <a:schemeClr val="lt1"/>
              </a:solidFill>
              <a:latin typeface="Comfortaa"/>
              <a:ea typeface="Comfortaa"/>
              <a:cs typeface="Comfortaa"/>
              <a:sym typeface="Comfortaa"/>
            </a:endParaRPr>
          </a:p>
        </p:txBody>
      </p:sp>
      <p:sp>
        <p:nvSpPr>
          <p:cNvPr id="3" name="Google Shape;454;p48">
            <a:extLst>
              <a:ext uri="{FF2B5EF4-FFF2-40B4-BE49-F238E27FC236}">
                <a16:creationId xmlns:a16="http://schemas.microsoft.com/office/drawing/2014/main" id="{1F92A0E1-069C-4833-D91B-AA6AC0E636D3}"/>
              </a:ext>
              <a:ext uri="{C183D7F6-B498-43B3-948B-1728B52AA6E4}">
                <adec:decorative xmlns:adec="http://schemas.microsoft.com/office/drawing/2017/decorative" val="1"/>
              </a:ext>
            </a:extLst>
          </p:cNvPr>
          <p:cNvSpPr txBox="1"/>
          <p:nvPr/>
        </p:nvSpPr>
        <p:spPr>
          <a:xfrm>
            <a:off x="337000" y="3002225"/>
            <a:ext cx="21156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dirty="0">
                <a:solidFill>
                  <a:schemeClr val="dk2"/>
                </a:solidFill>
                <a:latin typeface="Arial"/>
                <a:ea typeface="Arial"/>
                <a:cs typeface="Arial"/>
                <a:sym typeface="Arial"/>
              </a:rPr>
              <a:t>Cost of </a:t>
            </a:r>
            <a:br>
              <a:rPr lang="en" sz="1800" b="1" i="0" u="none" strike="noStrike" cap="none" dirty="0">
                <a:solidFill>
                  <a:schemeClr val="dk2"/>
                </a:solidFill>
                <a:latin typeface="Arial"/>
                <a:ea typeface="Arial"/>
                <a:cs typeface="Arial"/>
                <a:sym typeface="Arial"/>
              </a:rPr>
            </a:br>
            <a:r>
              <a:rPr lang="en" sz="1800" b="1" i="0" u="none" strike="noStrike" cap="none" dirty="0">
                <a:solidFill>
                  <a:schemeClr val="dk2"/>
                </a:solidFill>
                <a:latin typeface="Arial"/>
                <a:ea typeface="Arial"/>
                <a:cs typeface="Arial"/>
                <a:sym typeface="Arial"/>
              </a:rPr>
              <a:t>accommodations</a:t>
            </a:r>
            <a:endParaRPr sz="1800" b="1" i="0" u="none" strike="noStrike" cap="none" dirty="0">
              <a:solidFill>
                <a:schemeClr val="dk2"/>
              </a:solidFill>
              <a:latin typeface="Arial"/>
              <a:ea typeface="Arial"/>
              <a:cs typeface="Arial"/>
              <a:sym typeface="Arial"/>
            </a:endParaRPr>
          </a:p>
        </p:txBody>
      </p:sp>
      <p:grpSp>
        <p:nvGrpSpPr>
          <p:cNvPr id="7" name="Google Shape;458;p48">
            <a:extLst>
              <a:ext uri="{FF2B5EF4-FFF2-40B4-BE49-F238E27FC236}">
                <a16:creationId xmlns:a16="http://schemas.microsoft.com/office/drawing/2014/main" id="{BBFE048E-19A4-0D27-5AB3-661D6FF53ED1}"/>
              </a:ext>
              <a:ext uri="{C183D7F6-B498-43B3-948B-1728B52AA6E4}">
                <adec:decorative xmlns:adec="http://schemas.microsoft.com/office/drawing/2017/decorative" val="1"/>
              </a:ext>
            </a:extLst>
          </p:cNvPr>
          <p:cNvGrpSpPr/>
          <p:nvPr/>
        </p:nvGrpSpPr>
        <p:grpSpPr>
          <a:xfrm>
            <a:off x="3058538" y="1568775"/>
            <a:ext cx="1295400" cy="1295400"/>
            <a:chOff x="2632775" y="1240050"/>
            <a:chExt cx="1295400" cy="1295400"/>
          </a:xfrm>
        </p:grpSpPr>
        <p:sp>
          <p:nvSpPr>
            <p:cNvPr id="8" name="Google Shape;459;p48">
              <a:extLst>
                <a:ext uri="{FF2B5EF4-FFF2-40B4-BE49-F238E27FC236}">
                  <a16:creationId xmlns:a16="http://schemas.microsoft.com/office/drawing/2014/main" id="{55E8CF3F-B4F2-84D5-3D85-63A1D5AF3974}"/>
                </a:ext>
              </a:extLst>
            </p:cNvPr>
            <p:cNvSpPr/>
            <p:nvPr/>
          </p:nvSpPr>
          <p:spPr>
            <a:xfrm>
              <a:off x="2632775" y="12400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9" name="Google Shape;460;p48">
              <a:extLst>
                <a:ext uri="{FF2B5EF4-FFF2-40B4-BE49-F238E27FC236}">
                  <a16:creationId xmlns:a16="http://schemas.microsoft.com/office/drawing/2014/main" id="{2264DABA-7922-2D2D-D062-A318CA3A8561}"/>
                </a:ext>
              </a:extLst>
            </p:cNvPr>
            <p:cNvPicPr preferRelativeResize="0"/>
            <p:nvPr/>
          </p:nvPicPr>
          <p:blipFill rotWithShape="1">
            <a:blip r:embed="rId3">
              <a:alphaModFix/>
            </a:blip>
            <a:srcRect/>
            <a:stretch/>
          </p:blipFill>
          <p:spPr>
            <a:xfrm>
              <a:off x="2793250" y="1328950"/>
              <a:ext cx="974450" cy="974450"/>
            </a:xfrm>
            <a:prstGeom prst="rect">
              <a:avLst/>
            </a:prstGeom>
            <a:noFill/>
            <a:ln>
              <a:noFill/>
            </a:ln>
          </p:spPr>
        </p:pic>
      </p:grpSp>
      <p:sp>
        <p:nvSpPr>
          <p:cNvPr id="4" name="Google Shape;455;p48">
            <a:extLst>
              <a:ext uri="{FF2B5EF4-FFF2-40B4-BE49-F238E27FC236}">
                <a16:creationId xmlns:a16="http://schemas.microsoft.com/office/drawing/2014/main" id="{14FFDD9E-D6F3-D3BA-E5B5-45AE25C98A65}"/>
              </a:ext>
            </a:extLst>
          </p:cNvPr>
          <p:cNvSpPr txBox="1"/>
          <p:nvPr/>
        </p:nvSpPr>
        <p:spPr>
          <a:xfrm>
            <a:off x="2863688" y="3002225"/>
            <a:ext cx="16851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a:solidFill>
                  <a:schemeClr val="accent5"/>
                </a:solidFill>
                <a:latin typeface="Arial"/>
                <a:ea typeface="Arial"/>
                <a:cs typeface="Arial"/>
                <a:sym typeface="Arial"/>
              </a:rPr>
              <a:t>Performance ability</a:t>
            </a:r>
            <a:endParaRPr sz="1800" b="1" i="0" u="none" strike="noStrike" cap="none">
              <a:solidFill>
                <a:schemeClr val="accent5"/>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7">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solidFill>
                  <a:schemeClr val="accent1"/>
                </a:solidFill>
              </a:rPr>
              <a:t>Clearing up misconceptions</a:t>
            </a:r>
            <a:r>
              <a:rPr lang="en" sz="3600" b="0" dirty="0">
                <a:solidFill>
                  <a:schemeClr val="bg1"/>
                </a:solidFill>
              </a:rPr>
              <a:t>-3</a:t>
            </a:r>
            <a:endParaRPr sz="3600" b="0" dirty="0">
              <a:solidFill>
                <a:schemeClr val="accent1"/>
              </a:solidFill>
            </a:endParaRPr>
          </a:p>
        </p:txBody>
      </p:sp>
      <p:sp>
        <p:nvSpPr>
          <p:cNvPr id="2" name="Google Shape;453;p48">
            <a:extLst>
              <a:ext uri="{FF2B5EF4-FFF2-40B4-BE49-F238E27FC236}">
                <a16:creationId xmlns:a16="http://schemas.microsoft.com/office/drawing/2014/main" id="{FB3975A7-011B-9B5D-7FAA-FB405D7044F8}"/>
              </a:ext>
              <a:ext uri="{C183D7F6-B498-43B3-948B-1728B52AA6E4}">
                <adec:decorative xmlns:adec="http://schemas.microsoft.com/office/drawing/2017/decorative" val="1"/>
              </a:ext>
            </a:extLst>
          </p:cNvPr>
          <p:cNvSpPr/>
          <p:nvPr/>
        </p:nvSpPr>
        <p:spPr>
          <a:xfrm>
            <a:off x="742675" y="1568775"/>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6700" b="1" i="0" u="none" strike="noStrike" cap="none">
                <a:solidFill>
                  <a:schemeClr val="lt1"/>
                </a:solidFill>
                <a:latin typeface="Comfortaa"/>
                <a:ea typeface="Comfortaa"/>
                <a:cs typeface="Comfortaa"/>
                <a:sym typeface="Comfortaa"/>
              </a:rPr>
              <a:t>$</a:t>
            </a:r>
            <a:endParaRPr sz="6700" b="1" i="0" u="none" strike="noStrike" cap="none">
              <a:solidFill>
                <a:schemeClr val="lt1"/>
              </a:solidFill>
              <a:latin typeface="Comfortaa"/>
              <a:ea typeface="Comfortaa"/>
              <a:cs typeface="Comfortaa"/>
              <a:sym typeface="Comfortaa"/>
            </a:endParaRPr>
          </a:p>
        </p:txBody>
      </p:sp>
      <p:sp>
        <p:nvSpPr>
          <p:cNvPr id="3" name="Google Shape;454;p48">
            <a:extLst>
              <a:ext uri="{FF2B5EF4-FFF2-40B4-BE49-F238E27FC236}">
                <a16:creationId xmlns:a16="http://schemas.microsoft.com/office/drawing/2014/main" id="{7D6CC5AF-8188-57EB-62BB-9D640B4BD997}"/>
              </a:ext>
              <a:ext uri="{C183D7F6-B498-43B3-948B-1728B52AA6E4}">
                <adec:decorative xmlns:adec="http://schemas.microsoft.com/office/drawing/2017/decorative" val="1"/>
              </a:ext>
            </a:extLst>
          </p:cNvPr>
          <p:cNvSpPr txBox="1"/>
          <p:nvPr/>
        </p:nvSpPr>
        <p:spPr>
          <a:xfrm>
            <a:off x="337000" y="3002225"/>
            <a:ext cx="21156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dirty="0">
                <a:solidFill>
                  <a:schemeClr val="dk2"/>
                </a:solidFill>
                <a:latin typeface="Arial"/>
                <a:ea typeface="Arial"/>
                <a:cs typeface="Arial"/>
                <a:sym typeface="Arial"/>
              </a:rPr>
              <a:t>Cost of </a:t>
            </a:r>
            <a:br>
              <a:rPr lang="en" sz="1800" b="1" i="0" u="none" strike="noStrike" cap="none" dirty="0">
                <a:solidFill>
                  <a:schemeClr val="dk2"/>
                </a:solidFill>
                <a:latin typeface="Arial"/>
                <a:ea typeface="Arial"/>
                <a:cs typeface="Arial"/>
                <a:sym typeface="Arial"/>
              </a:rPr>
            </a:br>
            <a:r>
              <a:rPr lang="en" sz="1800" b="1" i="0" u="none" strike="noStrike" cap="none" dirty="0">
                <a:solidFill>
                  <a:schemeClr val="dk2"/>
                </a:solidFill>
                <a:latin typeface="Arial"/>
                <a:ea typeface="Arial"/>
                <a:cs typeface="Arial"/>
                <a:sym typeface="Arial"/>
              </a:rPr>
              <a:t>accommodations</a:t>
            </a:r>
            <a:endParaRPr sz="1800" b="1" i="0" u="none" strike="noStrike" cap="none" dirty="0">
              <a:solidFill>
                <a:schemeClr val="dk2"/>
              </a:solidFill>
              <a:latin typeface="Arial"/>
              <a:ea typeface="Arial"/>
              <a:cs typeface="Arial"/>
              <a:sym typeface="Arial"/>
            </a:endParaRPr>
          </a:p>
        </p:txBody>
      </p:sp>
      <p:grpSp>
        <p:nvGrpSpPr>
          <p:cNvPr id="7" name="Google Shape;458;p48">
            <a:extLst>
              <a:ext uri="{FF2B5EF4-FFF2-40B4-BE49-F238E27FC236}">
                <a16:creationId xmlns:a16="http://schemas.microsoft.com/office/drawing/2014/main" id="{79EC88C9-FF64-325E-5EC9-95EA32B96AAA}"/>
              </a:ext>
              <a:ext uri="{C183D7F6-B498-43B3-948B-1728B52AA6E4}">
                <adec:decorative xmlns:adec="http://schemas.microsoft.com/office/drawing/2017/decorative" val="1"/>
              </a:ext>
            </a:extLst>
          </p:cNvPr>
          <p:cNvGrpSpPr/>
          <p:nvPr/>
        </p:nvGrpSpPr>
        <p:grpSpPr>
          <a:xfrm>
            <a:off x="3058538" y="1568775"/>
            <a:ext cx="1295400" cy="1295400"/>
            <a:chOff x="2632775" y="1240050"/>
            <a:chExt cx="1295400" cy="1295400"/>
          </a:xfrm>
        </p:grpSpPr>
        <p:sp>
          <p:nvSpPr>
            <p:cNvPr id="8" name="Google Shape;459;p48">
              <a:extLst>
                <a:ext uri="{FF2B5EF4-FFF2-40B4-BE49-F238E27FC236}">
                  <a16:creationId xmlns:a16="http://schemas.microsoft.com/office/drawing/2014/main" id="{1D6B313D-420C-7CEA-28A9-8CF749BD0EDF}"/>
                </a:ext>
              </a:extLst>
            </p:cNvPr>
            <p:cNvSpPr/>
            <p:nvPr/>
          </p:nvSpPr>
          <p:spPr>
            <a:xfrm>
              <a:off x="2632775" y="12400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9" name="Google Shape;460;p48">
              <a:extLst>
                <a:ext uri="{FF2B5EF4-FFF2-40B4-BE49-F238E27FC236}">
                  <a16:creationId xmlns:a16="http://schemas.microsoft.com/office/drawing/2014/main" id="{E3EAFE8B-BA8E-0F34-3692-D45DDCE6FDF2}"/>
                </a:ext>
              </a:extLst>
            </p:cNvPr>
            <p:cNvPicPr preferRelativeResize="0"/>
            <p:nvPr/>
          </p:nvPicPr>
          <p:blipFill rotWithShape="1">
            <a:blip r:embed="rId3">
              <a:alphaModFix/>
            </a:blip>
            <a:srcRect/>
            <a:stretch/>
          </p:blipFill>
          <p:spPr>
            <a:xfrm>
              <a:off x="2793250" y="1328950"/>
              <a:ext cx="974450" cy="974450"/>
            </a:xfrm>
            <a:prstGeom prst="rect">
              <a:avLst/>
            </a:prstGeom>
            <a:noFill/>
            <a:ln>
              <a:noFill/>
            </a:ln>
          </p:spPr>
        </p:pic>
      </p:grpSp>
      <p:sp>
        <p:nvSpPr>
          <p:cNvPr id="4" name="Google Shape;455;p48">
            <a:extLst>
              <a:ext uri="{FF2B5EF4-FFF2-40B4-BE49-F238E27FC236}">
                <a16:creationId xmlns:a16="http://schemas.microsoft.com/office/drawing/2014/main" id="{F2AB40E2-C8EA-520D-27E8-6E28FA01FF34}"/>
              </a:ext>
              <a:ext uri="{C183D7F6-B498-43B3-948B-1728B52AA6E4}">
                <adec:decorative xmlns:adec="http://schemas.microsoft.com/office/drawing/2017/decorative" val="1"/>
              </a:ext>
            </a:extLst>
          </p:cNvPr>
          <p:cNvSpPr txBox="1"/>
          <p:nvPr/>
        </p:nvSpPr>
        <p:spPr>
          <a:xfrm>
            <a:off x="2863688" y="3002225"/>
            <a:ext cx="16851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a:solidFill>
                  <a:schemeClr val="accent5"/>
                </a:solidFill>
                <a:latin typeface="Arial"/>
                <a:ea typeface="Arial"/>
                <a:cs typeface="Arial"/>
                <a:sym typeface="Arial"/>
              </a:rPr>
              <a:t>Performance ability</a:t>
            </a:r>
            <a:endParaRPr sz="1800" b="1" i="0" u="none" strike="noStrike" cap="none">
              <a:solidFill>
                <a:schemeClr val="accent5"/>
              </a:solidFill>
              <a:latin typeface="Arial"/>
              <a:ea typeface="Arial"/>
              <a:cs typeface="Arial"/>
              <a:sym typeface="Arial"/>
            </a:endParaRPr>
          </a:p>
        </p:txBody>
      </p:sp>
      <p:grpSp>
        <p:nvGrpSpPr>
          <p:cNvPr id="15" name="Google Shape;466;p48">
            <a:extLst>
              <a:ext uri="{FF2B5EF4-FFF2-40B4-BE49-F238E27FC236}">
                <a16:creationId xmlns:a16="http://schemas.microsoft.com/office/drawing/2014/main" id="{7D90F5B9-ED9F-6A2A-7AA2-6A230B4B07E0}"/>
              </a:ext>
              <a:ext uri="{C183D7F6-B498-43B3-948B-1728B52AA6E4}">
                <adec:decorative xmlns:adec="http://schemas.microsoft.com/office/drawing/2017/decorative" val="1"/>
              </a:ext>
            </a:extLst>
          </p:cNvPr>
          <p:cNvGrpSpPr/>
          <p:nvPr/>
        </p:nvGrpSpPr>
        <p:grpSpPr>
          <a:xfrm>
            <a:off x="5214525" y="1568775"/>
            <a:ext cx="1295400" cy="1295400"/>
            <a:chOff x="4394725" y="1276350"/>
            <a:chExt cx="1295400" cy="1295400"/>
          </a:xfrm>
        </p:grpSpPr>
        <p:sp>
          <p:nvSpPr>
            <p:cNvPr id="16" name="Google Shape;467;p48">
              <a:extLst>
                <a:ext uri="{FF2B5EF4-FFF2-40B4-BE49-F238E27FC236}">
                  <a16:creationId xmlns:a16="http://schemas.microsoft.com/office/drawing/2014/main" id="{C152BA3F-4404-5CB2-82E3-43A7586F1D2F}"/>
                </a:ext>
              </a:extLst>
            </p:cNvPr>
            <p:cNvSpPr/>
            <p:nvPr/>
          </p:nvSpPr>
          <p:spPr>
            <a:xfrm>
              <a:off x="4394725" y="12763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17" name="Google Shape;468;p48">
              <a:extLst>
                <a:ext uri="{FF2B5EF4-FFF2-40B4-BE49-F238E27FC236}">
                  <a16:creationId xmlns:a16="http://schemas.microsoft.com/office/drawing/2014/main" id="{0E8D4B6F-7541-43B8-8930-A72E08102052}"/>
                </a:ext>
              </a:extLst>
            </p:cNvPr>
            <p:cNvPicPr preferRelativeResize="0"/>
            <p:nvPr/>
          </p:nvPicPr>
          <p:blipFill>
            <a:blip r:embed="rId4">
              <a:alphaModFix/>
            </a:blip>
            <a:stretch>
              <a:fillRect/>
            </a:stretch>
          </p:blipFill>
          <p:spPr>
            <a:xfrm>
              <a:off x="4633900" y="1515525"/>
              <a:ext cx="817026" cy="817026"/>
            </a:xfrm>
            <a:prstGeom prst="rect">
              <a:avLst/>
            </a:prstGeom>
            <a:noFill/>
            <a:ln>
              <a:noFill/>
            </a:ln>
          </p:spPr>
        </p:pic>
      </p:grpSp>
      <p:sp>
        <p:nvSpPr>
          <p:cNvPr id="5" name="Google Shape;456;p48">
            <a:extLst>
              <a:ext uri="{FF2B5EF4-FFF2-40B4-BE49-F238E27FC236}">
                <a16:creationId xmlns:a16="http://schemas.microsoft.com/office/drawing/2014/main" id="{E25204F0-451F-5F7F-83D8-143E97DF2F05}"/>
              </a:ext>
            </a:extLst>
          </p:cNvPr>
          <p:cNvSpPr txBox="1"/>
          <p:nvPr/>
        </p:nvSpPr>
        <p:spPr>
          <a:xfrm>
            <a:off x="4920823" y="3002225"/>
            <a:ext cx="1882800" cy="129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a:solidFill>
                  <a:schemeClr val="accent1"/>
                </a:solidFill>
                <a:latin typeface="Arial"/>
                <a:ea typeface="Arial"/>
                <a:cs typeface="Arial"/>
                <a:sym typeface="Arial"/>
              </a:rPr>
              <a:t>Performance management and termination</a:t>
            </a:r>
            <a:endParaRPr sz="1800" b="1" i="0" u="none" strike="noStrike" cap="none">
              <a:solidFill>
                <a:schemeClr val="accen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8">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solidFill>
                  <a:schemeClr val="accent1"/>
                </a:solidFill>
              </a:rPr>
              <a:t>Clearing up misconceptions</a:t>
            </a:r>
            <a:r>
              <a:rPr lang="en" sz="3600" b="0" dirty="0">
                <a:solidFill>
                  <a:schemeClr val="bg1"/>
                </a:solidFill>
              </a:rPr>
              <a:t>-4</a:t>
            </a:r>
            <a:endParaRPr sz="3600" b="0" dirty="0">
              <a:solidFill>
                <a:schemeClr val="accent1"/>
              </a:solidFill>
            </a:endParaRPr>
          </a:p>
        </p:txBody>
      </p:sp>
      <p:sp>
        <p:nvSpPr>
          <p:cNvPr id="19" name="Google Shape;453;p48">
            <a:extLst>
              <a:ext uri="{FF2B5EF4-FFF2-40B4-BE49-F238E27FC236}">
                <a16:creationId xmlns:a16="http://schemas.microsoft.com/office/drawing/2014/main" id="{E680B2DA-B97D-FAF3-FDAF-13BE53CF9F59}"/>
              </a:ext>
              <a:ext uri="{C183D7F6-B498-43B3-948B-1728B52AA6E4}">
                <adec:decorative xmlns:adec="http://schemas.microsoft.com/office/drawing/2017/decorative" val="1"/>
              </a:ext>
            </a:extLst>
          </p:cNvPr>
          <p:cNvSpPr/>
          <p:nvPr/>
        </p:nvSpPr>
        <p:spPr>
          <a:xfrm>
            <a:off x="742675" y="1568775"/>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6700" b="1" i="0" u="none" strike="noStrike" cap="none">
                <a:solidFill>
                  <a:schemeClr val="lt1"/>
                </a:solidFill>
                <a:latin typeface="Comfortaa"/>
                <a:ea typeface="Comfortaa"/>
                <a:cs typeface="Comfortaa"/>
                <a:sym typeface="Comfortaa"/>
              </a:rPr>
              <a:t>$</a:t>
            </a:r>
            <a:endParaRPr sz="6700" b="1" i="0" u="none" strike="noStrike" cap="none">
              <a:solidFill>
                <a:schemeClr val="lt1"/>
              </a:solidFill>
              <a:latin typeface="Comfortaa"/>
              <a:ea typeface="Comfortaa"/>
              <a:cs typeface="Comfortaa"/>
              <a:sym typeface="Comfortaa"/>
            </a:endParaRPr>
          </a:p>
        </p:txBody>
      </p:sp>
      <p:sp>
        <p:nvSpPr>
          <p:cNvPr id="20" name="Google Shape;454;p48">
            <a:extLst>
              <a:ext uri="{FF2B5EF4-FFF2-40B4-BE49-F238E27FC236}">
                <a16:creationId xmlns:a16="http://schemas.microsoft.com/office/drawing/2014/main" id="{D0C9304E-3D22-2F65-39E3-07376071C9E9}"/>
              </a:ext>
              <a:ext uri="{C183D7F6-B498-43B3-948B-1728B52AA6E4}">
                <adec:decorative xmlns:adec="http://schemas.microsoft.com/office/drawing/2017/decorative" val="1"/>
              </a:ext>
            </a:extLst>
          </p:cNvPr>
          <p:cNvSpPr txBox="1"/>
          <p:nvPr/>
        </p:nvSpPr>
        <p:spPr>
          <a:xfrm>
            <a:off x="337000" y="3002225"/>
            <a:ext cx="21156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a:solidFill>
                  <a:schemeClr val="dk2"/>
                </a:solidFill>
                <a:latin typeface="Arial"/>
                <a:ea typeface="Arial"/>
                <a:cs typeface="Arial"/>
                <a:sym typeface="Arial"/>
              </a:rPr>
              <a:t>Cost of </a:t>
            </a:r>
            <a:br>
              <a:rPr lang="en" sz="1800" b="1" i="0" u="none" strike="noStrike" cap="none">
                <a:solidFill>
                  <a:schemeClr val="dk2"/>
                </a:solidFill>
                <a:latin typeface="Arial"/>
                <a:ea typeface="Arial"/>
                <a:cs typeface="Arial"/>
                <a:sym typeface="Arial"/>
              </a:rPr>
            </a:br>
            <a:r>
              <a:rPr lang="en" sz="1800" b="1" i="0" u="none" strike="noStrike" cap="none">
                <a:solidFill>
                  <a:schemeClr val="dk2"/>
                </a:solidFill>
                <a:latin typeface="Arial"/>
                <a:ea typeface="Arial"/>
                <a:cs typeface="Arial"/>
                <a:sym typeface="Arial"/>
              </a:rPr>
              <a:t>accommodations</a:t>
            </a:r>
            <a:endParaRPr sz="1800" b="1" i="0" u="none" strike="noStrike" cap="none">
              <a:solidFill>
                <a:schemeClr val="dk2"/>
              </a:solidFill>
              <a:latin typeface="Arial"/>
              <a:ea typeface="Arial"/>
              <a:cs typeface="Arial"/>
              <a:sym typeface="Arial"/>
            </a:endParaRPr>
          </a:p>
        </p:txBody>
      </p:sp>
      <p:grpSp>
        <p:nvGrpSpPr>
          <p:cNvPr id="24" name="Google Shape;458;p48">
            <a:extLst>
              <a:ext uri="{FF2B5EF4-FFF2-40B4-BE49-F238E27FC236}">
                <a16:creationId xmlns:a16="http://schemas.microsoft.com/office/drawing/2014/main" id="{9FF21122-A38F-DDB3-E5B1-5D590DCE3818}"/>
              </a:ext>
              <a:ext uri="{C183D7F6-B498-43B3-948B-1728B52AA6E4}">
                <adec:decorative xmlns:adec="http://schemas.microsoft.com/office/drawing/2017/decorative" val="1"/>
              </a:ext>
            </a:extLst>
          </p:cNvPr>
          <p:cNvGrpSpPr/>
          <p:nvPr/>
        </p:nvGrpSpPr>
        <p:grpSpPr>
          <a:xfrm>
            <a:off x="3058538" y="1568775"/>
            <a:ext cx="1295400" cy="1295400"/>
            <a:chOff x="2632775" y="1240050"/>
            <a:chExt cx="1295400" cy="1295400"/>
          </a:xfrm>
        </p:grpSpPr>
        <p:sp>
          <p:nvSpPr>
            <p:cNvPr id="25" name="Google Shape;459;p48">
              <a:extLst>
                <a:ext uri="{FF2B5EF4-FFF2-40B4-BE49-F238E27FC236}">
                  <a16:creationId xmlns:a16="http://schemas.microsoft.com/office/drawing/2014/main" id="{51CC0770-04AA-225E-2F1A-04BDC0256E1D}"/>
                </a:ext>
              </a:extLst>
            </p:cNvPr>
            <p:cNvSpPr/>
            <p:nvPr/>
          </p:nvSpPr>
          <p:spPr>
            <a:xfrm>
              <a:off x="2632775" y="12400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6" name="Google Shape;460;p48">
              <a:extLst>
                <a:ext uri="{FF2B5EF4-FFF2-40B4-BE49-F238E27FC236}">
                  <a16:creationId xmlns:a16="http://schemas.microsoft.com/office/drawing/2014/main" id="{01C20950-B6E3-ECCB-6D74-B45E1FA88D3D}"/>
                </a:ext>
              </a:extLst>
            </p:cNvPr>
            <p:cNvPicPr preferRelativeResize="0"/>
            <p:nvPr/>
          </p:nvPicPr>
          <p:blipFill rotWithShape="1">
            <a:blip r:embed="rId3">
              <a:alphaModFix/>
            </a:blip>
            <a:srcRect/>
            <a:stretch/>
          </p:blipFill>
          <p:spPr>
            <a:xfrm>
              <a:off x="2793250" y="1328950"/>
              <a:ext cx="974450" cy="974450"/>
            </a:xfrm>
            <a:prstGeom prst="rect">
              <a:avLst/>
            </a:prstGeom>
            <a:noFill/>
            <a:ln>
              <a:noFill/>
            </a:ln>
          </p:spPr>
        </p:pic>
      </p:grpSp>
      <p:sp>
        <p:nvSpPr>
          <p:cNvPr id="21" name="Google Shape;455;p48">
            <a:extLst>
              <a:ext uri="{FF2B5EF4-FFF2-40B4-BE49-F238E27FC236}">
                <a16:creationId xmlns:a16="http://schemas.microsoft.com/office/drawing/2014/main" id="{9762199F-A337-6A11-0BF1-39186E358269}"/>
              </a:ext>
              <a:ext uri="{C183D7F6-B498-43B3-948B-1728B52AA6E4}">
                <adec:decorative xmlns:adec="http://schemas.microsoft.com/office/drawing/2017/decorative" val="1"/>
              </a:ext>
            </a:extLst>
          </p:cNvPr>
          <p:cNvSpPr txBox="1"/>
          <p:nvPr/>
        </p:nvSpPr>
        <p:spPr>
          <a:xfrm>
            <a:off x="2863688" y="3002225"/>
            <a:ext cx="16851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a:solidFill>
                  <a:schemeClr val="accent5"/>
                </a:solidFill>
                <a:latin typeface="Arial"/>
                <a:ea typeface="Arial"/>
                <a:cs typeface="Arial"/>
                <a:sym typeface="Arial"/>
              </a:rPr>
              <a:t>Performance ability</a:t>
            </a:r>
            <a:endParaRPr sz="1800" b="1" i="0" u="none" strike="noStrike" cap="none">
              <a:solidFill>
                <a:schemeClr val="accent5"/>
              </a:solidFill>
              <a:latin typeface="Arial"/>
              <a:ea typeface="Arial"/>
              <a:cs typeface="Arial"/>
              <a:sym typeface="Arial"/>
            </a:endParaRPr>
          </a:p>
        </p:txBody>
      </p:sp>
      <p:grpSp>
        <p:nvGrpSpPr>
          <p:cNvPr id="32" name="Google Shape;466;p48">
            <a:extLst>
              <a:ext uri="{FF2B5EF4-FFF2-40B4-BE49-F238E27FC236}">
                <a16:creationId xmlns:a16="http://schemas.microsoft.com/office/drawing/2014/main" id="{5C9BE33C-264F-6CDE-EB2D-61EF676B9877}"/>
              </a:ext>
              <a:ext uri="{C183D7F6-B498-43B3-948B-1728B52AA6E4}">
                <adec:decorative xmlns:adec="http://schemas.microsoft.com/office/drawing/2017/decorative" val="1"/>
              </a:ext>
            </a:extLst>
          </p:cNvPr>
          <p:cNvGrpSpPr/>
          <p:nvPr/>
        </p:nvGrpSpPr>
        <p:grpSpPr>
          <a:xfrm>
            <a:off x="5214525" y="1568775"/>
            <a:ext cx="1295400" cy="1295400"/>
            <a:chOff x="4394725" y="1276350"/>
            <a:chExt cx="1295400" cy="1295400"/>
          </a:xfrm>
        </p:grpSpPr>
        <p:sp>
          <p:nvSpPr>
            <p:cNvPr id="33" name="Google Shape;467;p48">
              <a:extLst>
                <a:ext uri="{FF2B5EF4-FFF2-40B4-BE49-F238E27FC236}">
                  <a16:creationId xmlns:a16="http://schemas.microsoft.com/office/drawing/2014/main" id="{A1A532A4-0FB7-29B6-7D24-582E753830A5}"/>
                </a:ext>
              </a:extLst>
            </p:cNvPr>
            <p:cNvSpPr/>
            <p:nvPr/>
          </p:nvSpPr>
          <p:spPr>
            <a:xfrm>
              <a:off x="4394725" y="12763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34" name="Google Shape;468;p48">
              <a:extLst>
                <a:ext uri="{FF2B5EF4-FFF2-40B4-BE49-F238E27FC236}">
                  <a16:creationId xmlns:a16="http://schemas.microsoft.com/office/drawing/2014/main" id="{F438F8F1-9FDE-1662-1BAE-7452AA43CB9A}"/>
                </a:ext>
              </a:extLst>
            </p:cNvPr>
            <p:cNvPicPr preferRelativeResize="0"/>
            <p:nvPr/>
          </p:nvPicPr>
          <p:blipFill>
            <a:blip r:embed="rId4">
              <a:alphaModFix/>
            </a:blip>
            <a:stretch>
              <a:fillRect/>
            </a:stretch>
          </p:blipFill>
          <p:spPr>
            <a:xfrm>
              <a:off x="4633900" y="1515525"/>
              <a:ext cx="817026" cy="817026"/>
            </a:xfrm>
            <a:prstGeom prst="rect">
              <a:avLst/>
            </a:prstGeom>
            <a:noFill/>
            <a:ln>
              <a:noFill/>
            </a:ln>
          </p:spPr>
        </p:pic>
      </p:grpSp>
      <p:sp>
        <p:nvSpPr>
          <p:cNvPr id="22" name="Google Shape;456;p48">
            <a:extLst>
              <a:ext uri="{FF2B5EF4-FFF2-40B4-BE49-F238E27FC236}">
                <a16:creationId xmlns:a16="http://schemas.microsoft.com/office/drawing/2014/main" id="{B9B83F59-62F9-90E8-941F-8B6AC0E6832E}"/>
              </a:ext>
              <a:ext uri="{C183D7F6-B498-43B3-948B-1728B52AA6E4}">
                <adec:decorative xmlns:adec="http://schemas.microsoft.com/office/drawing/2017/decorative" val="1"/>
              </a:ext>
            </a:extLst>
          </p:cNvPr>
          <p:cNvSpPr txBox="1"/>
          <p:nvPr/>
        </p:nvSpPr>
        <p:spPr>
          <a:xfrm>
            <a:off x="4920823" y="3002225"/>
            <a:ext cx="1882800" cy="129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a:solidFill>
                  <a:schemeClr val="accent1"/>
                </a:solidFill>
                <a:latin typeface="Arial"/>
                <a:ea typeface="Arial"/>
                <a:cs typeface="Arial"/>
                <a:sym typeface="Arial"/>
              </a:rPr>
              <a:t>Performance management and termination</a:t>
            </a:r>
            <a:endParaRPr sz="1800" b="1" i="0" u="none" strike="noStrike" cap="none">
              <a:solidFill>
                <a:schemeClr val="accent1"/>
              </a:solidFill>
              <a:latin typeface="Arial"/>
              <a:ea typeface="Arial"/>
              <a:cs typeface="Arial"/>
              <a:sym typeface="Arial"/>
            </a:endParaRPr>
          </a:p>
        </p:txBody>
      </p:sp>
      <p:grpSp>
        <p:nvGrpSpPr>
          <p:cNvPr id="27" name="Google Shape;461;p48">
            <a:extLst>
              <a:ext uri="{FF2B5EF4-FFF2-40B4-BE49-F238E27FC236}">
                <a16:creationId xmlns:a16="http://schemas.microsoft.com/office/drawing/2014/main" id="{8AF3EE92-0868-32A5-4F56-3C852F8A3847}"/>
              </a:ext>
              <a:ext uri="{C183D7F6-B498-43B3-948B-1728B52AA6E4}">
                <adec:decorative xmlns:adec="http://schemas.microsoft.com/office/drawing/2017/decorative" val="1"/>
              </a:ext>
            </a:extLst>
          </p:cNvPr>
          <p:cNvGrpSpPr/>
          <p:nvPr/>
        </p:nvGrpSpPr>
        <p:grpSpPr>
          <a:xfrm>
            <a:off x="7267450" y="1568775"/>
            <a:ext cx="1295400" cy="1295400"/>
            <a:chOff x="6936225" y="1328950"/>
            <a:chExt cx="1295400" cy="1295400"/>
          </a:xfrm>
        </p:grpSpPr>
        <p:sp>
          <p:nvSpPr>
            <p:cNvPr id="28" name="Google Shape;462;p48">
              <a:extLst>
                <a:ext uri="{FF2B5EF4-FFF2-40B4-BE49-F238E27FC236}">
                  <a16:creationId xmlns:a16="http://schemas.microsoft.com/office/drawing/2014/main" id="{5F0D47C6-C84F-696C-6F88-C2D34CD7D44C}"/>
                </a:ext>
              </a:extLst>
            </p:cNvPr>
            <p:cNvSpPr/>
            <p:nvPr/>
          </p:nvSpPr>
          <p:spPr>
            <a:xfrm>
              <a:off x="6936225" y="13289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9" name="Google Shape;463;p48">
              <a:extLst>
                <a:ext uri="{FF2B5EF4-FFF2-40B4-BE49-F238E27FC236}">
                  <a16:creationId xmlns:a16="http://schemas.microsoft.com/office/drawing/2014/main" id="{5BDB72E9-26BF-43F4-E8CA-9E665361D0F4}"/>
                </a:ext>
              </a:extLst>
            </p:cNvPr>
            <p:cNvPicPr preferRelativeResize="0"/>
            <p:nvPr/>
          </p:nvPicPr>
          <p:blipFill rotWithShape="1">
            <a:blip r:embed="rId5">
              <a:alphaModFix/>
            </a:blip>
            <a:srcRect/>
            <a:stretch/>
          </p:blipFill>
          <p:spPr>
            <a:xfrm>
              <a:off x="7044813" y="1365963"/>
              <a:ext cx="1078225" cy="1078225"/>
            </a:xfrm>
            <a:prstGeom prst="rect">
              <a:avLst/>
            </a:prstGeom>
            <a:noFill/>
            <a:ln>
              <a:noFill/>
            </a:ln>
          </p:spPr>
        </p:pic>
        <p:sp>
          <p:nvSpPr>
            <p:cNvPr id="30" name="Google Shape;464;p48">
              <a:extLst>
                <a:ext uri="{FF2B5EF4-FFF2-40B4-BE49-F238E27FC236}">
                  <a16:creationId xmlns:a16="http://schemas.microsoft.com/office/drawing/2014/main" id="{6B6EC789-9D60-0527-EF5D-F14FAA177E70}"/>
                </a:ext>
              </a:extLst>
            </p:cNvPr>
            <p:cNvSpPr/>
            <p:nvPr/>
          </p:nvSpPr>
          <p:spPr>
            <a:xfrm>
              <a:off x="7269075" y="1606425"/>
              <a:ext cx="629700" cy="597300"/>
            </a:xfrm>
            <a:prstGeom prst="triangl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465;p48">
              <a:extLst>
                <a:ext uri="{FF2B5EF4-FFF2-40B4-BE49-F238E27FC236}">
                  <a16:creationId xmlns:a16="http://schemas.microsoft.com/office/drawing/2014/main" id="{52649A83-7943-5152-87E6-5DF37BEFA2C9}"/>
                </a:ext>
              </a:extLst>
            </p:cNvPr>
            <p:cNvSpPr txBox="1"/>
            <p:nvPr/>
          </p:nvSpPr>
          <p:spPr>
            <a:xfrm>
              <a:off x="7421538" y="1451863"/>
              <a:ext cx="306600" cy="78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 sz="5400" b="1" i="0" u="none" strike="noStrike" cap="none">
                  <a:solidFill>
                    <a:schemeClr val="accent1"/>
                  </a:solidFill>
                  <a:latin typeface="Comfortaa"/>
                  <a:ea typeface="Comfortaa"/>
                  <a:cs typeface="Comfortaa"/>
                  <a:sym typeface="Comfortaa"/>
                </a:rPr>
                <a:t>!</a:t>
              </a:r>
              <a:endParaRPr sz="5400" b="1" i="0" u="none" strike="noStrike" cap="none">
                <a:solidFill>
                  <a:schemeClr val="accent1"/>
                </a:solidFill>
                <a:latin typeface="Comfortaa"/>
                <a:ea typeface="Comfortaa"/>
                <a:cs typeface="Comfortaa"/>
                <a:sym typeface="Comfortaa"/>
              </a:endParaRPr>
            </a:p>
          </p:txBody>
        </p:sp>
      </p:grpSp>
      <p:sp>
        <p:nvSpPr>
          <p:cNvPr id="23" name="Google Shape;457;p48">
            <a:extLst>
              <a:ext uri="{FF2B5EF4-FFF2-40B4-BE49-F238E27FC236}">
                <a16:creationId xmlns:a16="http://schemas.microsoft.com/office/drawing/2014/main" id="{47E10489-F397-0069-1C20-B23F3F772FE9}"/>
              </a:ext>
            </a:extLst>
          </p:cNvPr>
          <p:cNvSpPr txBox="1"/>
          <p:nvPr/>
        </p:nvSpPr>
        <p:spPr>
          <a:xfrm>
            <a:off x="7161700" y="3002225"/>
            <a:ext cx="1506900" cy="76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900" b="1" i="0" u="none" strike="noStrike" cap="none">
                <a:solidFill>
                  <a:schemeClr val="accent6"/>
                </a:solidFill>
                <a:latin typeface="Arial"/>
                <a:ea typeface="Arial"/>
                <a:cs typeface="Arial"/>
                <a:sym typeface="Arial"/>
              </a:rPr>
              <a:t>Liability concerns</a:t>
            </a:r>
            <a:endParaRPr sz="1900" b="1" i="0" u="none" strike="noStrike" cap="none">
              <a:solidFill>
                <a:schemeClr val="accent6"/>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 name="Google Shape;518;p51">
            <a:extLst>
              <a:ext uri="{FF2B5EF4-FFF2-40B4-BE49-F238E27FC236}">
                <a16:creationId xmlns:a16="http://schemas.microsoft.com/office/drawing/2014/main" id="{CCD87917-C485-F40B-6D6C-5E115900C56B}"/>
              </a:ext>
            </a:extLst>
          </p:cNvPr>
          <p:cNvSpPr txBox="1">
            <a:spLocks noGrp="1"/>
          </p:cNvSpPr>
          <p:nvPr>
            <p:ph type="title"/>
          </p:nvPr>
        </p:nvSpPr>
        <p:spPr>
          <a:xfrm>
            <a:off x="476250" y="245850"/>
            <a:ext cx="82962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600" b="0" dirty="0"/>
              <a:t>Current state of disability-inclusive employment in Ontario, Canada </a:t>
            </a:r>
            <a:endParaRPr sz="3600" b="0" dirty="0"/>
          </a:p>
        </p:txBody>
      </p:sp>
      <p:sp>
        <p:nvSpPr>
          <p:cNvPr id="5" name="Google Shape;520;p51">
            <a:extLst>
              <a:ext uri="{FF2B5EF4-FFF2-40B4-BE49-F238E27FC236}">
                <a16:creationId xmlns:a16="http://schemas.microsoft.com/office/drawing/2014/main" id="{455BFB03-BAD4-26DD-CBF1-71D31BAD43CE}"/>
              </a:ext>
              <a:ext uri="{C183D7F6-B498-43B3-948B-1728B52AA6E4}">
                <adec:decorative xmlns:adec="http://schemas.microsoft.com/office/drawing/2017/decorative" val="1"/>
              </a:ext>
            </a:extLst>
          </p:cNvPr>
          <p:cNvSpPr/>
          <p:nvPr/>
        </p:nvSpPr>
        <p:spPr>
          <a:xfrm>
            <a:off x="577525" y="1277250"/>
            <a:ext cx="731400" cy="7287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521;p51">
            <a:extLst>
              <a:ext uri="{FF2B5EF4-FFF2-40B4-BE49-F238E27FC236}">
                <a16:creationId xmlns:a16="http://schemas.microsoft.com/office/drawing/2014/main" id="{C80CF97D-8C40-4181-1368-18572412A9FD}"/>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9476" y="1309345"/>
            <a:ext cx="647474" cy="664502"/>
          </a:xfrm>
          <a:prstGeom prst="rect">
            <a:avLst/>
          </a:prstGeom>
          <a:noFill/>
          <a:ln>
            <a:noFill/>
          </a:ln>
        </p:spPr>
      </p:pic>
      <p:sp>
        <p:nvSpPr>
          <p:cNvPr id="7" name="Google Shape;522;p51">
            <a:extLst>
              <a:ext uri="{FF2B5EF4-FFF2-40B4-BE49-F238E27FC236}">
                <a16:creationId xmlns:a16="http://schemas.microsoft.com/office/drawing/2014/main" id="{494ED113-45AA-F24D-8805-EB92D1BE3497}"/>
              </a:ext>
            </a:extLst>
          </p:cNvPr>
          <p:cNvSpPr txBox="1"/>
          <p:nvPr/>
        </p:nvSpPr>
        <p:spPr>
          <a:xfrm>
            <a:off x="1335775" y="1387650"/>
            <a:ext cx="2126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accent5"/>
                </a:solidFill>
                <a:latin typeface="Arial"/>
                <a:ea typeface="Arial"/>
                <a:cs typeface="Arial"/>
                <a:sym typeface="Arial"/>
              </a:rPr>
              <a:t>For healthcare </a:t>
            </a:r>
            <a:endParaRPr sz="2000" b="1" i="0" u="none" strike="noStrike" cap="none" dirty="0">
              <a:solidFill>
                <a:schemeClr val="accent5"/>
              </a:solidFill>
              <a:latin typeface="Arial"/>
              <a:ea typeface="Arial"/>
              <a:cs typeface="Arial"/>
              <a:sym typeface="Arial"/>
            </a:endParaRPr>
          </a:p>
        </p:txBody>
      </p:sp>
      <p:sp>
        <p:nvSpPr>
          <p:cNvPr id="8" name="Google Shape;534;p51">
            <a:extLst>
              <a:ext uri="{FF2B5EF4-FFF2-40B4-BE49-F238E27FC236}">
                <a16:creationId xmlns:a16="http://schemas.microsoft.com/office/drawing/2014/main" id="{DD29A6C0-D84A-D990-DDA6-9DF6B39DF04F}"/>
              </a:ext>
            </a:extLst>
          </p:cNvPr>
          <p:cNvSpPr txBox="1"/>
          <p:nvPr/>
        </p:nvSpPr>
        <p:spPr>
          <a:xfrm>
            <a:off x="531800" y="2082150"/>
            <a:ext cx="3032700" cy="830966"/>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dirty="0">
                <a:solidFill>
                  <a:schemeClr val="dk1"/>
                </a:solidFill>
              </a:rPr>
              <a:t>The Ontario healthcare sector is facing </a:t>
            </a:r>
            <a:r>
              <a:rPr lang="en" b="1" dirty="0">
                <a:solidFill>
                  <a:schemeClr val="accent5"/>
                </a:solidFill>
              </a:rPr>
              <a:t>labour shortages</a:t>
            </a:r>
            <a:r>
              <a:rPr lang="en" dirty="0">
                <a:solidFill>
                  <a:schemeClr val="dk1"/>
                </a:solidFill>
              </a:rPr>
              <a:t> and high employee turnover.</a:t>
            </a:r>
            <a:endParaRPr dirty="0">
              <a:solidFill>
                <a:schemeClr val="dk1"/>
              </a:solidFill>
            </a:endParaRPr>
          </a:p>
        </p:txBody>
      </p:sp>
      <p:pic>
        <p:nvPicPr>
          <p:cNvPr id="9" name="Google Shape;519;p51">
            <a:extLst>
              <a:ext uri="{FF2B5EF4-FFF2-40B4-BE49-F238E27FC236}">
                <a16:creationId xmlns:a16="http://schemas.microsoft.com/office/drawing/2014/main" id="{5AD3119E-1870-8805-5F28-D6E87591801E}"/>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978400" y="1277250"/>
            <a:ext cx="728699" cy="728699"/>
          </a:xfrm>
          <a:prstGeom prst="rect">
            <a:avLst/>
          </a:prstGeom>
          <a:noFill/>
          <a:ln>
            <a:noFill/>
          </a:ln>
        </p:spPr>
      </p:pic>
      <p:sp>
        <p:nvSpPr>
          <p:cNvPr id="10" name="Google Shape;523;p51">
            <a:extLst>
              <a:ext uri="{FF2B5EF4-FFF2-40B4-BE49-F238E27FC236}">
                <a16:creationId xmlns:a16="http://schemas.microsoft.com/office/drawing/2014/main" id="{9069C61B-5677-0985-FFCF-4254C9D14986}"/>
              </a:ext>
            </a:extLst>
          </p:cNvPr>
          <p:cNvSpPr txBox="1"/>
          <p:nvPr/>
        </p:nvSpPr>
        <p:spPr>
          <a:xfrm>
            <a:off x="5731350" y="1387650"/>
            <a:ext cx="2126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dk2"/>
                </a:solidFill>
                <a:latin typeface="Arial"/>
                <a:ea typeface="Arial"/>
                <a:cs typeface="Arial"/>
                <a:sym typeface="Arial"/>
              </a:rPr>
              <a:t>For employees</a:t>
            </a:r>
            <a:endParaRPr sz="2000" b="1" i="0" u="none" strike="noStrike" cap="none" dirty="0">
              <a:solidFill>
                <a:schemeClr val="dk2"/>
              </a:solidFill>
              <a:latin typeface="Arial"/>
              <a:ea typeface="Arial"/>
              <a:cs typeface="Arial"/>
              <a:sym typeface="Arial"/>
            </a:endParaRPr>
          </a:p>
        </p:txBody>
      </p:sp>
      <p:sp>
        <p:nvSpPr>
          <p:cNvPr id="11" name="Google Shape;524;p51">
            <a:extLst>
              <a:ext uri="{FF2B5EF4-FFF2-40B4-BE49-F238E27FC236}">
                <a16:creationId xmlns:a16="http://schemas.microsoft.com/office/drawing/2014/main" id="{105B7348-5FF4-F49D-09EA-6F176DEFA6AE}"/>
              </a:ext>
            </a:extLst>
          </p:cNvPr>
          <p:cNvSpPr txBox="1">
            <a:spLocks noGrp="1"/>
          </p:cNvSpPr>
          <p:nvPr>
            <p:ph type="body" idx="1"/>
          </p:nvPr>
        </p:nvSpPr>
        <p:spPr>
          <a:xfrm>
            <a:off x="5093350" y="2082150"/>
            <a:ext cx="3679200" cy="25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101"/>
              <a:buNone/>
            </a:pPr>
            <a:r>
              <a:rPr lang="en" sz="1400" dirty="0"/>
              <a:t>In Canada, ~741,000 Canadians ages </a:t>
            </a:r>
            <a:br>
              <a:rPr lang="en" sz="1400" dirty="0"/>
            </a:br>
            <a:r>
              <a:rPr lang="en" sz="1400" dirty="0"/>
              <a:t>15</a:t>
            </a:r>
            <a:r>
              <a:rPr lang="en-US" sz="1400" dirty="0">
                <a:effectLst/>
                <a:latin typeface="Aptos" panose="020B0004020202020204" pitchFamily="34" charset="0"/>
                <a:ea typeface="Aptos" panose="020B0004020202020204" pitchFamily="34" charset="0"/>
                <a:cs typeface="Times New Roman" panose="02020603050405020304" pitchFamily="18" charset="0"/>
              </a:rPr>
              <a:t>–</a:t>
            </a:r>
            <a:r>
              <a:rPr lang="en" sz="1400" dirty="0"/>
              <a:t>64 </a:t>
            </a:r>
            <a:r>
              <a:rPr lang="en" sz="1400" b="1" dirty="0">
                <a:solidFill>
                  <a:schemeClr val="dk2"/>
                </a:solidFill>
              </a:rPr>
              <a:t>have the potential to work</a:t>
            </a:r>
            <a:r>
              <a:rPr lang="en" sz="1400" dirty="0"/>
              <a:t> and are currently not in school or employed.</a:t>
            </a:r>
            <a:endParaRPr sz="1400" dirty="0"/>
          </a:p>
        </p:txBody>
      </p:sp>
      <p:sp>
        <p:nvSpPr>
          <p:cNvPr id="12" name="Google Shape;525;p51">
            <a:extLst>
              <a:ext uri="{FF2B5EF4-FFF2-40B4-BE49-F238E27FC236}">
                <a16:creationId xmlns:a16="http://schemas.microsoft.com/office/drawing/2014/main" id="{EF1F73DD-4737-84B0-EE1A-B2ADCDDBCD0D}"/>
              </a:ext>
              <a:ext uri="{C183D7F6-B498-43B3-948B-1728B52AA6E4}">
                <adec:decorative xmlns:adec="http://schemas.microsoft.com/office/drawing/2017/decorative" val="1"/>
              </a:ext>
            </a:extLst>
          </p:cNvPr>
          <p:cNvSpPr/>
          <p:nvPr/>
        </p:nvSpPr>
        <p:spPr>
          <a:xfrm>
            <a:off x="4439425" y="2265350"/>
            <a:ext cx="462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528;p51">
            <a:extLst>
              <a:ext uri="{FF2B5EF4-FFF2-40B4-BE49-F238E27FC236}">
                <a16:creationId xmlns:a16="http://schemas.microsoft.com/office/drawing/2014/main" id="{28242FEF-71E5-A189-6766-842173A5B9CC}"/>
              </a:ext>
              <a:ext uri="{C183D7F6-B498-43B3-948B-1728B52AA6E4}">
                <adec:decorative xmlns:adec="http://schemas.microsoft.com/office/drawing/2017/decorative" val="1"/>
              </a:ext>
            </a:extLst>
          </p:cNvPr>
          <p:cNvSpPr/>
          <p:nvPr/>
        </p:nvSpPr>
        <p:spPr>
          <a:xfrm rot="10800000">
            <a:off x="3756300" y="2265350"/>
            <a:ext cx="4338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535;p51" descr="Circle with a checkmark connecting arrows pointing to the healthcare and the employees information">
            <a:extLst>
              <a:ext uri="{FF2B5EF4-FFF2-40B4-BE49-F238E27FC236}">
                <a16:creationId xmlns:a16="http://schemas.microsoft.com/office/drawing/2014/main" id="{02D70EA3-545C-56EA-FC26-C0776549754D}"/>
              </a:ext>
            </a:extLst>
          </p:cNvPr>
          <p:cNvGrpSpPr/>
          <p:nvPr/>
        </p:nvGrpSpPr>
        <p:grpSpPr>
          <a:xfrm>
            <a:off x="4066975" y="2164750"/>
            <a:ext cx="523900" cy="523900"/>
            <a:chOff x="4066975" y="2988425"/>
            <a:chExt cx="523900" cy="523900"/>
          </a:xfrm>
        </p:grpSpPr>
        <p:sp>
          <p:nvSpPr>
            <p:cNvPr id="20" name="Google Shape;536;p51">
              <a:extLst>
                <a:ext uri="{FF2B5EF4-FFF2-40B4-BE49-F238E27FC236}">
                  <a16:creationId xmlns:a16="http://schemas.microsoft.com/office/drawing/2014/main" id="{5AB6517F-FE17-C51F-4637-129DB272CE80}"/>
                </a:ext>
              </a:extLst>
            </p:cNvPr>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 name="Google Shape;537;p51">
              <a:extLst>
                <a:ext uri="{FF2B5EF4-FFF2-40B4-BE49-F238E27FC236}">
                  <a16:creationId xmlns:a16="http://schemas.microsoft.com/office/drawing/2014/main" id="{DB25253A-8F53-3995-7C8F-2DE61CDEEE41}"/>
                </a:ext>
              </a:extLst>
            </p:cNvPr>
            <p:cNvPicPr preferRelativeResize="0"/>
            <p:nvPr/>
          </p:nvPicPr>
          <p:blipFill rotWithShape="1">
            <a:blip r:embed="rId5">
              <a:alphaModFix/>
            </a:blip>
            <a:srcRect/>
            <a:stretch/>
          </p:blipFill>
          <p:spPr>
            <a:xfrm>
              <a:off x="4066975" y="2988425"/>
              <a:ext cx="523900" cy="52390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 name="Google Shape;518;p51">
            <a:extLst>
              <a:ext uri="{FF2B5EF4-FFF2-40B4-BE49-F238E27FC236}">
                <a16:creationId xmlns:a16="http://schemas.microsoft.com/office/drawing/2014/main" id="{DB1E67FF-6136-6A1B-C8B7-FC389804D589}"/>
              </a:ext>
              <a:ext uri="{C183D7F6-B498-43B3-948B-1728B52AA6E4}">
                <adec:decorative xmlns:adec="http://schemas.microsoft.com/office/drawing/2017/decorative" val="1"/>
              </a:ext>
            </a:extLst>
          </p:cNvPr>
          <p:cNvSpPr txBox="1">
            <a:spLocks noGrp="1"/>
          </p:cNvSpPr>
          <p:nvPr>
            <p:ph type="title"/>
          </p:nvPr>
        </p:nvSpPr>
        <p:spPr>
          <a:xfrm>
            <a:off x="476250" y="245850"/>
            <a:ext cx="82962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600" b="0" dirty="0"/>
              <a:t>Current state of disability-inclusive employment in Ontario, Canada </a:t>
            </a:r>
            <a:r>
              <a:rPr lang="en" sz="3600" b="0" dirty="0">
                <a:solidFill>
                  <a:schemeClr val="bg1"/>
                </a:solidFill>
              </a:rPr>
              <a:t>-2</a:t>
            </a:r>
            <a:endParaRPr sz="3600" b="0" dirty="0"/>
          </a:p>
        </p:txBody>
      </p:sp>
      <p:sp>
        <p:nvSpPr>
          <p:cNvPr id="5" name="Google Shape;520;p51">
            <a:extLst>
              <a:ext uri="{FF2B5EF4-FFF2-40B4-BE49-F238E27FC236}">
                <a16:creationId xmlns:a16="http://schemas.microsoft.com/office/drawing/2014/main" id="{D8FBD54B-7AF5-BD75-3F76-B80E6E41B66D}"/>
              </a:ext>
              <a:ext uri="{C183D7F6-B498-43B3-948B-1728B52AA6E4}">
                <adec:decorative xmlns:adec="http://schemas.microsoft.com/office/drawing/2017/decorative" val="1"/>
              </a:ext>
            </a:extLst>
          </p:cNvPr>
          <p:cNvSpPr/>
          <p:nvPr/>
        </p:nvSpPr>
        <p:spPr>
          <a:xfrm>
            <a:off x="577525" y="1277250"/>
            <a:ext cx="731400" cy="7287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521;p51">
            <a:extLst>
              <a:ext uri="{FF2B5EF4-FFF2-40B4-BE49-F238E27FC236}">
                <a16:creationId xmlns:a16="http://schemas.microsoft.com/office/drawing/2014/main" id="{8B5ADF99-A234-D272-0EF6-1AD03D44BA1F}"/>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9476" y="1309345"/>
            <a:ext cx="647474" cy="664502"/>
          </a:xfrm>
          <a:prstGeom prst="rect">
            <a:avLst/>
          </a:prstGeom>
          <a:noFill/>
          <a:ln>
            <a:noFill/>
          </a:ln>
        </p:spPr>
      </p:pic>
      <p:sp>
        <p:nvSpPr>
          <p:cNvPr id="7" name="Google Shape;522;p51">
            <a:extLst>
              <a:ext uri="{FF2B5EF4-FFF2-40B4-BE49-F238E27FC236}">
                <a16:creationId xmlns:a16="http://schemas.microsoft.com/office/drawing/2014/main" id="{90EB8295-F471-BB6A-6788-54952D39D92E}"/>
              </a:ext>
              <a:ext uri="{C183D7F6-B498-43B3-948B-1728B52AA6E4}">
                <adec:decorative xmlns:adec="http://schemas.microsoft.com/office/drawing/2017/decorative" val="0"/>
              </a:ext>
            </a:extLst>
          </p:cNvPr>
          <p:cNvSpPr txBox="1"/>
          <p:nvPr/>
        </p:nvSpPr>
        <p:spPr>
          <a:xfrm>
            <a:off x="1335775" y="1387650"/>
            <a:ext cx="2126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accent5"/>
                </a:solidFill>
                <a:latin typeface="Arial"/>
                <a:ea typeface="Arial"/>
                <a:cs typeface="Arial"/>
                <a:sym typeface="Arial"/>
              </a:rPr>
              <a:t>For healthcare </a:t>
            </a:r>
            <a:endParaRPr sz="2000" b="1" i="0" u="none" strike="noStrike" cap="none" dirty="0">
              <a:solidFill>
                <a:schemeClr val="accent5"/>
              </a:solidFill>
              <a:latin typeface="Arial"/>
              <a:ea typeface="Arial"/>
              <a:cs typeface="Arial"/>
              <a:sym typeface="Arial"/>
            </a:endParaRPr>
          </a:p>
        </p:txBody>
      </p:sp>
      <p:sp>
        <p:nvSpPr>
          <p:cNvPr id="8" name="Google Shape;534;p51">
            <a:extLst>
              <a:ext uri="{FF2B5EF4-FFF2-40B4-BE49-F238E27FC236}">
                <a16:creationId xmlns:a16="http://schemas.microsoft.com/office/drawing/2014/main" id="{943969F8-5F45-0843-F8C5-95CF5208FFD3}"/>
              </a:ext>
              <a:ext uri="{C183D7F6-B498-43B3-948B-1728B52AA6E4}">
                <adec:decorative xmlns:adec="http://schemas.microsoft.com/office/drawing/2017/decorative" val="0"/>
              </a:ext>
            </a:extLst>
          </p:cNvPr>
          <p:cNvSpPr txBox="1"/>
          <p:nvPr/>
        </p:nvSpPr>
        <p:spPr>
          <a:xfrm>
            <a:off x="531800" y="2082150"/>
            <a:ext cx="3125800" cy="1605537"/>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dirty="0">
                <a:solidFill>
                  <a:schemeClr val="dk1"/>
                </a:solidFill>
              </a:rPr>
              <a:t>The Ontario healthcare sector is facing </a:t>
            </a:r>
            <a:r>
              <a:rPr lang="en" b="1" dirty="0">
                <a:solidFill>
                  <a:schemeClr val="accent5"/>
                </a:solidFill>
              </a:rPr>
              <a:t>labour shortages</a:t>
            </a:r>
            <a:r>
              <a:rPr lang="en" dirty="0">
                <a:solidFill>
                  <a:schemeClr val="dk1"/>
                </a:solidFill>
              </a:rPr>
              <a:t> and high employee turnover.</a:t>
            </a:r>
            <a:endParaRPr dirty="0">
              <a:solidFill>
                <a:schemeClr val="dk1"/>
              </a:solidFill>
            </a:endParaRPr>
          </a:p>
          <a:p>
            <a:pPr marL="0" lvl="0" indent="0" algn="l" rtl="0">
              <a:lnSpc>
                <a:spcPct val="100000"/>
              </a:lnSpc>
              <a:spcBef>
                <a:spcPts val="1000"/>
              </a:spcBef>
              <a:spcAft>
                <a:spcPts val="0"/>
              </a:spcAft>
              <a:buNone/>
            </a:pPr>
            <a:r>
              <a:rPr lang="en" b="1" dirty="0">
                <a:solidFill>
                  <a:schemeClr val="accent5"/>
                </a:solidFill>
              </a:rPr>
              <a:t>Attracting and retaining talent </a:t>
            </a:r>
            <a:r>
              <a:rPr lang="en" dirty="0">
                <a:solidFill>
                  <a:schemeClr val="dk1"/>
                </a:solidFill>
              </a:rPr>
              <a:t>is essential to the health and well-being of Ontarians.</a:t>
            </a:r>
            <a:endParaRPr dirty="0">
              <a:solidFill>
                <a:schemeClr val="dk1"/>
              </a:solidFill>
            </a:endParaRPr>
          </a:p>
        </p:txBody>
      </p:sp>
      <p:pic>
        <p:nvPicPr>
          <p:cNvPr id="9" name="Google Shape;519;p51">
            <a:extLst>
              <a:ext uri="{FF2B5EF4-FFF2-40B4-BE49-F238E27FC236}">
                <a16:creationId xmlns:a16="http://schemas.microsoft.com/office/drawing/2014/main" id="{D2CEA85F-C709-F697-02C5-9217FEE33B48}"/>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978400" y="1277250"/>
            <a:ext cx="728699" cy="728699"/>
          </a:xfrm>
          <a:prstGeom prst="rect">
            <a:avLst/>
          </a:prstGeom>
          <a:noFill/>
          <a:ln>
            <a:noFill/>
          </a:ln>
        </p:spPr>
      </p:pic>
      <p:sp>
        <p:nvSpPr>
          <p:cNvPr id="10" name="Google Shape;523;p51">
            <a:extLst>
              <a:ext uri="{FF2B5EF4-FFF2-40B4-BE49-F238E27FC236}">
                <a16:creationId xmlns:a16="http://schemas.microsoft.com/office/drawing/2014/main" id="{2B37EAB6-E52F-280F-20DE-FBEE4A1582F0}"/>
              </a:ext>
            </a:extLst>
          </p:cNvPr>
          <p:cNvSpPr txBox="1"/>
          <p:nvPr/>
        </p:nvSpPr>
        <p:spPr>
          <a:xfrm>
            <a:off x="5731350" y="1387650"/>
            <a:ext cx="2126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dk2"/>
                </a:solidFill>
                <a:latin typeface="Arial"/>
                <a:ea typeface="Arial"/>
                <a:cs typeface="Arial"/>
                <a:sym typeface="Arial"/>
              </a:rPr>
              <a:t>For employees</a:t>
            </a:r>
            <a:endParaRPr sz="2000" b="1" i="0" u="none" strike="noStrike" cap="none" dirty="0">
              <a:solidFill>
                <a:schemeClr val="dk2"/>
              </a:solidFill>
              <a:latin typeface="Arial"/>
              <a:ea typeface="Arial"/>
              <a:cs typeface="Arial"/>
              <a:sym typeface="Arial"/>
            </a:endParaRPr>
          </a:p>
        </p:txBody>
      </p:sp>
      <p:sp>
        <p:nvSpPr>
          <p:cNvPr id="11" name="Google Shape;524;p51">
            <a:extLst>
              <a:ext uri="{FF2B5EF4-FFF2-40B4-BE49-F238E27FC236}">
                <a16:creationId xmlns:a16="http://schemas.microsoft.com/office/drawing/2014/main" id="{81A436FB-1738-A13A-90F3-2CD1C9700A00}"/>
              </a:ext>
            </a:extLst>
          </p:cNvPr>
          <p:cNvSpPr txBox="1">
            <a:spLocks noGrp="1"/>
          </p:cNvSpPr>
          <p:nvPr>
            <p:ph type="body" idx="1"/>
          </p:nvPr>
        </p:nvSpPr>
        <p:spPr>
          <a:xfrm>
            <a:off x="5093350" y="2082150"/>
            <a:ext cx="3679200" cy="25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101"/>
              <a:buNone/>
            </a:pPr>
            <a:r>
              <a:rPr lang="en" sz="1400" dirty="0"/>
              <a:t>In Canada, ~741,000 Canadians ages </a:t>
            </a:r>
            <a:br>
              <a:rPr lang="en" sz="1400" dirty="0"/>
            </a:br>
            <a:r>
              <a:rPr lang="en" sz="1400" dirty="0"/>
              <a:t>15</a:t>
            </a:r>
            <a:r>
              <a:rPr lang="en-US" sz="1400" dirty="0">
                <a:effectLst/>
                <a:latin typeface="Aptos" panose="020B0004020202020204" pitchFamily="34" charset="0"/>
                <a:ea typeface="Aptos" panose="020B0004020202020204" pitchFamily="34" charset="0"/>
                <a:cs typeface="Times New Roman" panose="02020603050405020304" pitchFamily="18" charset="0"/>
              </a:rPr>
              <a:t>–</a:t>
            </a:r>
            <a:r>
              <a:rPr lang="en" sz="1400" dirty="0"/>
              <a:t>64 </a:t>
            </a:r>
            <a:r>
              <a:rPr lang="en" sz="1400" b="1" dirty="0">
                <a:solidFill>
                  <a:schemeClr val="dk2"/>
                </a:solidFill>
              </a:rPr>
              <a:t>have the potential to work</a:t>
            </a:r>
            <a:r>
              <a:rPr lang="en" sz="1400" dirty="0"/>
              <a:t> and are currently not in school or employed.</a:t>
            </a:r>
            <a:endParaRPr sz="1400" dirty="0"/>
          </a:p>
          <a:p>
            <a:pPr marL="0" lvl="0" indent="0" algn="l" rtl="0">
              <a:lnSpc>
                <a:spcPct val="100000"/>
              </a:lnSpc>
              <a:spcBef>
                <a:spcPts val="1000"/>
              </a:spcBef>
              <a:spcAft>
                <a:spcPts val="0"/>
              </a:spcAft>
              <a:buSzPts val="1101"/>
              <a:buNone/>
            </a:pPr>
            <a:r>
              <a:rPr lang="en" sz="1400" b="1" dirty="0">
                <a:solidFill>
                  <a:schemeClr val="dk2"/>
                </a:solidFill>
              </a:rPr>
              <a:t>Obtaining and retaining employment </a:t>
            </a:r>
            <a:r>
              <a:rPr lang="en" sz="1400" dirty="0"/>
              <a:t>has positive impacts on individuals with disabilities and their communities.</a:t>
            </a:r>
            <a:endParaRPr sz="1400" dirty="0"/>
          </a:p>
        </p:txBody>
      </p:sp>
      <p:sp>
        <p:nvSpPr>
          <p:cNvPr id="12" name="Google Shape;525;p51">
            <a:extLst>
              <a:ext uri="{FF2B5EF4-FFF2-40B4-BE49-F238E27FC236}">
                <a16:creationId xmlns:a16="http://schemas.microsoft.com/office/drawing/2014/main" id="{4FDFA52C-0C7C-FC4B-50C2-5525EC691F8E}"/>
              </a:ext>
              <a:ext uri="{C183D7F6-B498-43B3-948B-1728B52AA6E4}">
                <adec:decorative xmlns:adec="http://schemas.microsoft.com/office/drawing/2017/decorative" val="1"/>
              </a:ext>
            </a:extLst>
          </p:cNvPr>
          <p:cNvSpPr/>
          <p:nvPr/>
        </p:nvSpPr>
        <p:spPr>
          <a:xfrm>
            <a:off x="4439425" y="2265350"/>
            <a:ext cx="462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526;p51">
            <a:extLst>
              <a:ext uri="{FF2B5EF4-FFF2-40B4-BE49-F238E27FC236}">
                <a16:creationId xmlns:a16="http://schemas.microsoft.com/office/drawing/2014/main" id="{99AEDF9C-FF7E-A281-3FEC-BC895DFAC2CB}"/>
              </a:ext>
              <a:ext uri="{C183D7F6-B498-43B3-948B-1728B52AA6E4}">
                <adec:decorative xmlns:adec="http://schemas.microsoft.com/office/drawing/2017/decorative" val="1"/>
              </a:ext>
            </a:extLst>
          </p:cNvPr>
          <p:cNvSpPr/>
          <p:nvPr/>
        </p:nvSpPr>
        <p:spPr>
          <a:xfrm>
            <a:off x="4343400" y="3124200"/>
            <a:ext cx="558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527;p51">
            <a:extLst>
              <a:ext uri="{FF2B5EF4-FFF2-40B4-BE49-F238E27FC236}">
                <a16:creationId xmlns:a16="http://schemas.microsoft.com/office/drawing/2014/main" id="{E20258FA-50BC-A311-6656-A0CE80DF3241}"/>
              </a:ext>
              <a:ext uri="{C183D7F6-B498-43B3-948B-1728B52AA6E4}">
                <adec:decorative xmlns:adec="http://schemas.microsoft.com/office/drawing/2017/decorative" val="1"/>
              </a:ext>
            </a:extLst>
          </p:cNvPr>
          <p:cNvSpPr/>
          <p:nvPr/>
        </p:nvSpPr>
        <p:spPr>
          <a:xfrm rot="10800000">
            <a:off x="3756250" y="3124200"/>
            <a:ext cx="5589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528;p51">
            <a:extLst>
              <a:ext uri="{FF2B5EF4-FFF2-40B4-BE49-F238E27FC236}">
                <a16:creationId xmlns:a16="http://schemas.microsoft.com/office/drawing/2014/main" id="{548D49E2-FC0F-2994-9D28-824FB43833E5}"/>
              </a:ext>
              <a:ext uri="{C183D7F6-B498-43B3-948B-1728B52AA6E4}">
                <adec:decorative xmlns:adec="http://schemas.microsoft.com/office/drawing/2017/decorative" val="1"/>
              </a:ext>
            </a:extLst>
          </p:cNvPr>
          <p:cNvSpPr/>
          <p:nvPr/>
        </p:nvSpPr>
        <p:spPr>
          <a:xfrm rot="10800000">
            <a:off x="3756300" y="2265350"/>
            <a:ext cx="4338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 name="Google Shape;531;p51" descr="Circle with a checkmark connecting arrows pointing to the healthcare and the employees information">
            <a:extLst>
              <a:ext uri="{FF2B5EF4-FFF2-40B4-BE49-F238E27FC236}">
                <a16:creationId xmlns:a16="http://schemas.microsoft.com/office/drawing/2014/main" id="{DF3F162B-39A2-EE7C-888A-8813AFF40BFA}"/>
              </a:ext>
            </a:extLst>
          </p:cNvPr>
          <p:cNvGrpSpPr/>
          <p:nvPr/>
        </p:nvGrpSpPr>
        <p:grpSpPr>
          <a:xfrm>
            <a:off x="4066975" y="3064625"/>
            <a:ext cx="523900" cy="523900"/>
            <a:chOff x="4066975" y="2988425"/>
            <a:chExt cx="523900" cy="523900"/>
          </a:xfrm>
        </p:grpSpPr>
        <p:sp>
          <p:nvSpPr>
            <p:cNvPr id="17" name="Google Shape;532;p51">
              <a:extLst>
                <a:ext uri="{FF2B5EF4-FFF2-40B4-BE49-F238E27FC236}">
                  <a16:creationId xmlns:a16="http://schemas.microsoft.com/office/drawing/2014/main" id="{99E43979-BE92-D68C-34A1-B536B275BAB2}"/>
                </a:ext>
              </a:extLst>
            </p:cNvPr>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 name="Google Shape;533;p51">
              <a:extLst>
                <a:ext uri="{FF2B5EF4-FFF2-40B4-BE49-F238E27FC236}">
                  <a16:creationId xmlns:a16="http://schemas.microsoft.com/office/drawing/2014/main" id="{848E1149-A358-CAD7-EB6E-A7151D0907C6}"/>
                </a:ext>
              </a:extLst>
            </p:cNvPr>
            <p:cNvPicPr preferRelativeResize="0"/>
            <p:nvPr/>
          </p:nvPicPr>
          <p:blipFill rotWithShape="1">
            <a:blip r:embed="rId5">
              <a:alphaModFix/>
            </a:blip>
            <a:srcRect/>
            <a:stretch/>
          </p:blipFill>
          <p:spPr>
            <a:xfrm>
              <a:off x="4066975" y="2988425"/>
              <a:ext cx="523900" cy="523900"/>
            </a:xfrm>
            <a:prstGeom prst="rect">
              <a:avLst/>
            </a:prstGeom>
            <a:noFill/>
            <a:ln>
              <a:noFill/>
            </a:ln>
          </p:spPr>
        </p:pic>
      </p:grpSp>
      <p:grpSp>
        <p:nvGrpSpPr>
          <p:cNvPr id="19" name="Google Shape;535;p51">
            <a:extLst>
              <a:ext uri="{FF2B5EF4-FFF2-40B4-BE49-F238E27FC236}">
                <a16:creationId xmlns:a16="http://schemas.microsoft.com/office/drawing/2014/main" id="{A16DA36D-2C98-FC0A-9CAF-CE167C2DD70C}"/>
              </a:ext>
              <a:ext uri="{C183D7F6-B498-43B3-948B-1728B52AA6E4}">
                <adec:decorative xmlns:adec="http://schemas.microsoft.com/office/drawing/2017/decorative" val="1"/>
              </a:ext>
            </a:extLst>
          </p:cNvPr>
          <p:cNvGrpSpPr/>
          <p:nvPr/>
        </p:nvGrpSpPr>
        <p:grpSpPr>
          <a:xfrm>
            <a:off x="4066975" y="2164750"/>
            <a:ext cx="523900" cy="523900"/>
            <a:chOff x="4066975" y="2988425"/>
            <a:chExt cx="523900" cy="523900"/>
          </a:xfrm>
        </p:grpSpPr>
        <p:sp>
          <p:nvSpPr>
            <p:cNvPr id="20" name="Google Shape;536;p51">
              <a:extLst>
                <a:ext uri="{FF2B5EF4-FFF2-40B4-BE49-F238E27FC236}">
                  <a16:creationId xmlns:a16="http://schemas.microsoft.com/office/drawing/2014/main" id="{FB3DF37E-A4C2-4738-139F-4DD948ADB091}"/>
                </a:ext>
              </a:extLst>
            </p:cNvPr>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 name="Google Shape;537;p51">
              <a:extLst>
                <a:ext uri="{FF2B5EF4-FFF2-40B4-BE49-F238E27FC236}">
                  <a16:creationId xmlns:a16="http://schemas.microsoft.com/office/drawing/2014/main" id="{B4E5B017-E16F-D389-2E66-3D74063A0203}"/>
                </a:ext>
              </a:extLst>
            </p:cNvPr>
            <p:cNvPicPr preferRelativeResize="0"/>
            <p:nvPr/>
          </p:nvPicPr>
          <p:blipFill rotWithShape="1">
            <a:blip r:embed="rId5">
              <a:alphaModFix/>
            </a:blip>
            <a:srcRect/>
            <a:stretch/>
          </p:blipFill>
          <p:spPr>
            <a:xfrm>
              <a:off x="4066975" y="2988425"/>
              <a:ext cx="523900" cy="523900"/>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8" name="Google Shape;518;p51">
            <a:extLst>
              <a:ext uri="{C183D7F6-B498-43B3-948B-1728B52AA6E4}">
                <adec:decorative xmlns:adec="http://schemas.microsoft.com/office/drawing/2017/decorative" val="1"/>
              </a:ext>
            </a:extLst>
          </p:cNvPr>
          <p:cNvSpPr txBox="1">
            <a:spLocks noGrp="1"/>
          </p:cNvSpPr>
          <p:nvPr>
            <p:ph type="title"/>
          </p:nvPr>
        </p:nvSpPr>
        <p:spPr>
          <a:xfrm>
            <a:off x="476250" y="245850"/>
            <a:ext cx="82962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600" b="0" dirty="0"/>
              <a:t>Current state of disability-inclusive employment in Ontario, Canada </a:t>
            </a:r>
            <a:r>
              <a:rPr lang="en" sz="3600" b="0" dirty="0">
                <a:solidFill>
                  <a:schemeClr val="bg1"/>
                </a:solidFill>
              </a:rPr>
              <a:t>-3</a:t>
            </a:r>
            <a:endParaRPr sz="3600" b="0" dirty="0"/>
          </a:p>
        </p:txBody>
      </p:sp>
      <p:sp>
        <p:nvSpPr>
          <p:cNvPr id="520" name="Google Shape;520;p51">
            <a:extLst>
              <a:ext uri="{C183D7F6-B498-43B3-948B-1728B52AA6E4}">
                <adec:decorative xmlns:adec="http://schemas.microsoft.com/office/drawing/2017/decorative" val="1"/>
              </a:ext>
            </a:extLst>
          </p:cNvPr>
          <p:cNvSpPr/>
          <p:nvPr/>
        </p:nvSpPr>
        <p:spPr>
          <a:xfrm>
            <a:off x="577525" y="1277250"/>
            <a:ext cx="731400" cy="7287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1" name="Google Shape;521;p5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9476" y="1309345"/>
            <a:ext cx="647474" cy="664502"/>
          </a:xfrm>
          <a:prstGeom prst="rect">
            <a:avLst/>
          </a:prstGeom>
          <a:noFill/>
          <a:ln>
            <a:noFill/>
          </a:ln>
        </p:spPr>
      </p:pic>
      <p:sp>
        <p:nvSpPr>
          <p:cNvPr id="522" name="Google Shape;522;p51"/>
          <p:cNvSpPr txBox="1"/>
          <p:nvPr/>
        </p:nvSpPr>
        <p:spPr>
          <a:xfrm>
            <a:off x="1335775" y="1387650"/>
            <a:ext cx="2126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accent5"/>
                </a:solidFill>
                <a:latin typeface="Arial"/>
                <a:ea typeface="Arial"/>
                <a:cs typeface="Arial"/>
                <a:sym typeface="Arial"/>
              </a:rPr>
              <a:t>For healthcare </a:t>
            </a:r>
            <a:endParaRPr sz="2000" b="1" i="0" u="none" strike="noStrike" cap="none" dirty="0">
              <a:solidFill>
                <a:schemeClr val="accent5"/>
              </a:solidFill>
              <a:latin typeface="Arial"/>
              <a:ea typeface="Arial"/>
              <a:cs typeface="Arial"/>
              <a:sym typeface="Arial"/>
            </a:endParaRPr>
          </a:p>
        </p:txBody>
      </p:sp>
      <p:sp>
        <p:nvSpPr>
          <p:cNvPr id="534" name="Google Shape;534;p51"/>
          <p:cNvSpPr txBox="1"/>
          <p:nvPr/>
        </p:nvSpPr>
        <p:spPr>
          <a:xfrm>
            <a:off x="531800" y="2082150"/>
            <a:ext cx="3139498" cy="2723792"/>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dirty="0">
                <a:solidFill>
                  <a:schemeClr val="dk1"/>
                </a:solidFill>
              </a:rPr>
              <a:t>The Ontario healthcare sector is facing </a:t>
            </a:r>
            <a:r>
              <a:rPr lang="en" b="1" dirty="0">
                <a:solidFill>
                  <a:schemeClr val="accent5"/>
                </a:solidFill>
              </a:rPr>
              <a:t>labour shortages</a:t>
            </a:r>
            <a:r>
              <a:rPr lang="en" dirty="0">
                <a:solidFill>
                  <a:schemeClr val="dk1"/>
                </a:solidFill>
              </a:rPr>
              <a:t> and high employee turnover.</a:t>
            </a:r>
            <a:endParaRPr dirty="0">
              <a:solidFill>
                <a:schemeClr val="dk1"/>
              </a:solidFill>
            </a:endParaRPr>
          </a:p>
          <a:p>
            <a:pPr marL="0" lvl="0" indent="0" algn="l" rtl="0">
              <a:lnSpc>
                <a:spcPct val="100000"/>
              </a:lnSpc>
              <a:spcBef>
                <a:spcPts val="1000"/>
              </a:spcBef>
              <a:spcAft>
                <a:spcPts val="0"/>
              </a:spcAft>
              <a:buNone/>
            </a:pPr>
            <a:r>
              <a:rPr lang="en" b="1" dirty="0">
                <a:solidFill>
                  <a:schemeClr val="accent5"/>
                </a:solidFill>
              </a:rPr>
              <a:t>Attracting and retaining talent </a:t>
            </a:r>
            <a:r>
              <a:rPr lang="en" dirty="0">
                <a:solidFill>
                  <a:schemeClr val="dk1"/>
                </a:solidFill>
              </a:rPr>
              <a:t>is essential to the health and well-being of Ontarians.</a:t>
            </a:r>
            <a:endParaRPr dirty="0">
              <a:solidFill>
                <a:schemeClr val="dk1"/>
              </a:solidFill>
            </a:endParaRPr>
          </a:p>
          <a:p>
            <a:pPr marL="0" lvl="0" indent="0" algn="l" rtl="0">
              <a:lnSpc>
                <a:spcPct val="100000"/>
              </a:lnSpc>
              <a:spcBef>
                <a:spcPts val="1000"/>
              </a:spcBef>
              <a:spcAft>
                <a:spcPts val="1000"/>
              </a:spcAft>
              <a:buNone/>
            </a:pPr>
            <a:r>
              <a:rPr lang="en" dirty="0">
                <a:solidFill>
                  <a:schemeClr val="dk1"/>
                </a:solidFill>
              </a:rPr>
              <a:t>Healthcare organizations </a:t>
            </a:r>
            <a:r>
              <a:rPr lang="en" b="1" dirty="0">
                <a:solidFill>
                  <a:schemeClr val="accent5"/>
                </a:solidFill>
              </a:rPr>
              <a:t>want to</a:t>
            </a:r>
            <a:r>
              <a:rPr lang="en" dirty="0">
                <a:solidFill>
                  <a:schemeClr val="dk1"/>
                </a:solidFill>
              </a:rPr>
              <a:t> promote disability-inclusive employment, </a:t>
            </a:r>
            <a:r>
              <a:rPr lang="en" b="1" dirty="0">
                <a:solidFill>
                  <a:schemeClr val="accent3"/>
                </a:solidFill>
              </a:rPr>
              <a:t>but need “know-how”</a:t>
            </a:r>
            <a:r>
              <a:rPr lang="en" dirty="0">
                <a:solidFill>
                  <a:schemeClr val="dk1"/>
                </a:solidFill>
              </a:rPr>
              <a:t> guidance.</a:t>
            </a:r>
            <a:endParaRPr dirty="0">
              <a:solidFill>
                <a:schemeClr val="dk1"/>
              </a:solidFill>
            </a:endParaRPr>
          </a:p>
        </p:txBody>
      </p:sp>
      <p:pic>
        <p:nvPicPr>
          <p:cNvPr id="519" name="Google Shape;519;p5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978400" y="1277250"/>
            <a:ext cx="728699" cy="728699"/>
          </a:xfrm>
          <a:prstGeom prst="rect">
            <a:avLst/>
          </a:prstGeom>
          <a:noFill/>
          <a:ln>
            <a:noFill/>
          </a:ln>
        </p:spPr>
      </p:pic>
      <p:sp>
        <p:nvSpPr>
          <p:cNvPr id="523" name="Google Shape;523;p51"/>
          <p:cNvSpPr txBox="1"/>
          <p:nvPr/>
        </p:nvSpPr>
        <p:spPr>
          <a:xfrm>
            <a:off x="5731350" y="1387650"/>
            <a:ext cx="2126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dirty="0">
                <a:solidFill>
                  <a:schemeClr val="dk2"/>
                </a:solidFill>
                <a:latin typeface="Arial"/>
                <a:ea typeface="Arial"/>
                <a:cs typeface="Arial"/>
                <a:sym typeface="Arial"/>
              </a:rPr>
              <a:t>For employees</a:t>
            </a:r>
            <a:endParaRPr sz="2000" b="1" i="0" u="none" strike="noStrike" cap="none" dirty="0">
              <a:solidFill>
                <a:schemeClr val="dk2"/>
              </a:solidFill>
              <a:latin typeface="Arial"/>
              <a:ea typeface="Arial"/>
              <a:cs typeface="Arial"/>
              <a:sym typeface="Arial"/>
            </a:endParaRPr>
          </a:p>
        </p:txBody>
      </p:sp>
      <p:sp>
        <p:nvSpPr>
          <p:cNvPr id="524" name="Google Shape;524;p51"/>
          <p:cNvSpPr txBox="1">
            <a:spLocks noGrp="1"/>
          </p:cNvSpPr>
          <p:nvPr>
            <p:ph type="body" idx="1"/>
          </p:nvPr>
        </p:nvSpPr>
        <p:spPr>
          <a:xfrm>
            <a:off x="5093350" y="2082150"/>
            <a:ext cx="3679200" cy="25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101"/>
              <a:buNone/>
            </a:pPr>
            <a:r>
              <a:rPr lang="en" sz="1400" dirty="0"/>
              <a:t>In Canada, ~741,000 Canadians ages </a:t>
            </a:r>
            <a:br>
              <a:rPr lang="en" sz="1400" dirty="0"/>
            </a:br>
            <a:r>
              <a:rPr lang="en" sz="1400" dirty="0"/>
              <a:t>15</a:t>
            </a:r>
            <a:r>
              <a:rPr lang="en-US" sz="1400" dirty="0">
                <a:effectLst/>
                <a:latin typeface="Aptos" panose="020B0004020202020204" pitchFamily="34" charset="0"/>
                <a:ea typeface="Aptos" panose="020B0004020202020204" pitchFamily="34" charset="0"/>
                <a:cs typeface="Times New Roman" panose="02020603050405020304" pitchFamily="18" charset="0"/>
              </a:rPr>
              <a:t>–</a:t>
            </a:r>
            <a:r>
              <a:rPr lang="en" sz="1400" dirty="0"/>
              <a:t>64 </a:t>
            </a:r>
            <a:r>
              <a:rPr lang="en" sz="1400" b="1" dirty="0">
                <a:solidFill>
                  <a:schemeClr val="dk2"/>
                </a:solidFill>
              </a:rPr>
              <a:t>have the potential to work</a:t>
            </a:r>
            <a:r>
              <a:rPr lang="en" sz="1400" dirty="0"/>
              <a:t> and are currently not in school or employed.</a:t>
            </a:r>
            <a:endParaRPr sz="1400" dirty="0"/>
          </a:p>
          <a:p>
            <a:pPr marL="0" lvl="0" indent="0" algn="l" rtl="0">
              <a:lnSpc>
                <a:spcPct val="100000"/>
              </a:lnSpc>
              <a:spcBef>
                <a:spcPts val="1000"/>
              </a:spcBef>
              <a:spcAft>
                <a:spcPts val="0"/>
              </a:spcAft>
              <a:buSzPts val="1101"/>
              <a:buNone/>
            </a:pPr>
            <a:r>
              <a:rPr lang="en" sz="1400" b="1" dirty="0">
                <a:solidFill>
                  <a:schemeClr val="dk2"/>
                </a:solidFill>
              </a:rPr>
              <a:t>Obtaining and retaining employment </a:t>
            </a:r>
            <a:r>
              <a:rPr lang="en" sz="1400" dirty="0"/>
              <a:t>has positive impacts on individuals with disabilities and their communities.</a:t>
            </a:r>
            <a:endParaRPr sz="1400" dirty="0"/>
          </a:p>
          <a:p>
            <a:pPr marL="0" lvl="0" indent="0" algn="l" rtl="0">
              <a:lnSpc>
                <a:spcPct val="100000"/>
              </a:lnSpc>
              <a:spcBef>
                <a:spcPts val="1000"/>
              </a:spcBef>
              <a:spcAft>
                <a:spcPts val="1000"/>
              </a:spcAft>
              <a:buSzPts val="1101"/>
              <a:buNone/>
            </a:pPr>
            <a:r>
              <a:rPr lang="en" sz="1400" dirty="0"/>
              <a:t>Yet, </a:t>
            </a:r>
            <a:r>
              <a:rPr lang="en" sz="1400" b="1" dirty="0">
                <a:solidFill>
                  <a:srgbClr val="F16122"/>
                </a:solidFill>
              </a:rPr>
              <a:t>barriers currently limit job seekers </a:t>
            </a:r>
            <a:r>
              <a:rPr lang="en" sz="1400" dirty="0"/>
              <a:t>and employees with disabilities from connecting to the workforce.</a:t>
            </a:r>
            <a:endParaRPr sz="1400" dirty="0"/>
          </a:p>
        </p:txBody>
      </p:sp>
      <p:sp>
        <p:nvSpPr>
          <p:cNvPr id="525" name="Google Shape;525;p51">
            <a:extLst>
              <a:ext uri="{C183D7F6-B498-43B3-948B-1728B52AA6E4}">
                <adec:decorative xmlns:adec="http://schemas.microsoft.com/office/drawing/2017/decorative" val="1"/>
              </a:ext>
            </a:extLst>
          </p:cNvPr>
          <p:cNvSpPr/>
          <p:nvPr/>
        </p:nvSpPr>
        <p:spPr>
          <a:xfrm>
            <a:off x="4439425" y="2265350"/>
            <a:ext cx="462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51">
            <a:extLst>
              <a:ext uri="{C183D7F6-B498-43B3-948B-1728B52AA6E4}">
                <adec:decorative xmlns:adec="http://schemas.microsoft.com/office/drawing/2017/decorative" val="1"/>
              </a:ext>
            </a:extLst>
          </p:cNvPr>
          <p:cNvSpPr/>
          <p:nvPr/>
        </p:nvSpPr>
        <p:spPr>
          <a:xfrm>
            <a:off x="4343400" y="3124200"/>
            <a:ext cx="558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51">
            <a:extLst>
              <a:ext uri="{C183D7F6-B498-43B3-948B-1728B52AA6E4}">
                <adec:decorative xmlns:adec="http://schemas.microsoft.com/office/drawing/2017/decorative" val="1"/>
              </a:ext>
            </a:extLst>
          </p:cNvPr>
          <p:cNvSpPr/>
          <p:nvPr/>
        </p:nvSpPr>
        <p:spPr>
          <a:xfrm rot="10800000">
            <a:off x="3756250" y="3124200"/>
            <a:ext cx="5589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51">
            <a:extLst>
              <a:ext uri="{C183D7F6-B498-43B3-948B-1728B52AA6E4}">
                <adec:decorative xmlns:adec="http://schemas.microsoft.com/office/drawing/2017/decorative" val="1"/>
              </a:ext>
            </a:extLst>
          </p:cNvPr>
          <p:cNvSpPr/>
          <p:nvPr/>
        </p:nvSpPr>
        <p:spPr>
          <a:xfrm rot="10800000">
            <a:off x="3756300" y="2265350"/>
            <a:ext cx="4338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1" name="Google Shape;531;p51">
            <a:extLst>
              <a:ext uri="{C183D7F6-B498-43B3-948B-1728B52AA6E4}">
                <adec:decorative xmlns:adec="http://schemas.microsoft.com/office/drawing/2017/decorative" val="1"/>
              </a:ext>
            </a:extLst>
          </p:cNvPr>
          <p:cNvGrpSpPr/>
          <p:nvPr/>
        </p:nvGrpSpPr>
        <p:grpSpPr>
          <a:xfrm>
            <a:off x="4066975" y="3064625"/>
            <a:ext cx="523900" cy="523900"/>
            <a:chOff x="4066975" y="2988425"/>
            <a:chExt cx="523900" cy="523900"/>
          </a:xfrm>
        </p:grpSpPr>
        <p:sp>
          <p:nvSpPr>
            <p:cNvPr id="532" name="Google Shape;532;p51"/>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3" name="Google Shape;533;p51"/>
            <p:cNvPicPr preferRelativeResize="0"/>
            <p:nvPr/>
          </p:nvPicPr>
          <p:blipFill rotWithShape="1">
            <a:blip r:embed="rId5">
              <a:alphaModFix/>
            </a:blip>
            <a:srcRect/>
            <a:stretch/>
          </p:blipFill>
          <p:spPr>
            <a:xfrm>
              <a:off x="4066975" y="2988425"/>
              <a:ext cx="523900" cy="523900"/>
            </a:xfrm>
            <a:prstGeom prst="rect">
              <a:avLst/>
            </a:prstGeom>
            <a:noFill/>
            <a:ln>
              <a:noFill/>
            </a:ln>
          </p:spPr>
        </p:pic>
      </p:grpSp>
      <p:grpSp>
        <p:nvGrpSpPr>
          <p:cNvPr id="535" name="Google Shape;535;p51">
            <a:extLst>
              <a:ext uri="{C183D7F6-B498-43B3-948B-1728B52AA6E4}">
                <adec:decorative xmlns:adec="http://schemas.microsoft.com/office/drawing/2017/decorative" val="1"/>
              </a:ext>
            </a:extLst>
          </p:cNvPr>
          <p:cNvGrpSpPr/>
          <p:nvPr/>
        </p:nvGrpSpPr>
        <p:grpSpPr>
          <a:xfrm>
            <a:off x="4066975" y="2164750"/>
            <a:ext cx="523900" cy="523900"/>
            <a:chOff x="4066975" y="2988425"/>
            <a:chExt cx="523900" cy="523900"/>
          </a:xfrm>
        </p:grpSpPr>
        <p:sp>
          <p:nvSpPr>
            <p:cNvPr id="536" name="Google Shape;536;p51"/>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7" name="Google Shape;537;p51"/>
            <p:cNvPicPr preferRelativeResize="0"/>
            <p:nvPr/>
          </p:nvPicPr>
          <p:blipFill rotWithShape="1">
            <a:blip r:embed="rId5">
              <a:alphaModFix/>
            </a:blip>
            <a:srcRect/>
            <a:stretch/>
          </p:blipFill>
          <p:spPr>
            <a:xfrm>
              <a:off x="4066975" y="2988425"/>
              <a:ext cx="523900" cy="523900"/>
            </a:xfrm>
            <a:prstGeom prst="rect">
              <a:avLst/>
            </a:prstGeom>
            <a:noFill/>
            <a:ln>
              <a:noFill/>
            </a:ln>
          </p:spPr>
        </p:pic>
      </p:grpSp>
      <p:sp>
        <p:nvSpPr>
          <p:cNvPr id="516" name="Google Shape;516;p51">
            <a:extLst>
              <a:ext uri="{C183D7F6-B498-43B3-948B-1728B52AA6E4}">
                <adec:decorative xmlns:adec="http://schemas.microsoft.com/office/drawing/2017/decorative" val="1"/>
              </a:ext>
            </a:extLst>
          </p:cNvPr>
          <p:cNvSpPr/>
          <p:nvPr/>
        </p:nvSpPr>
        <p:spPr>
          <a:xfrm rot="10800000">
            <a:off x="3756250" y="3964488"/>
            <a:ext cx="5589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51">
            <a:extLst>
              <a:ext uri="{C183D7F6-B498-43B3-948B-1728B52AA6E4}">
                <adec:decorative xmlns:adec="http://schemas.microsoft.com/office/drawing/2017/decorative" val="1"/>
              </a:ext>
            </a:extLst>
          </p:cNvPr>
          <p:cNvSpPr/>
          <p:nvPr/>
        </p:nvSpPr>
        <p:spPr>
          <a:xfrm>
            <a:off x="4343400" y="3964500"/>
            <a:ext cx="558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51">
            <a:extLst>
              <a:ext uri="{C183D7F6-B498-43B3-948B-1728B52AA6E4}">
                <adec:decorative xmlns:adec="http://schemas.microsoft.com/office/drawing/2017/decorative" val="1"/>
              </a:ext>
            </a:extLst>
          </p:cNvPr>
          <p:cNvSpPr/>
          <p:nvPr/>
        </p:nvSpPr>
        <p:spPr>
          <a:xfrm>
            <a:off x="4190164" y="3995549"/>
            <a:ext cx="277500" cy="276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51" descr="Circle with a no symbol connecting arrows pointing to the healthcare and the employees information"/>
          <p:cNvSpPr/>
          <p:nvPr/>
        </p:nvSpPr>
        <p:spPr>
          <a:xfrm>
            <a:off x="4093315" y="3904038"/>
            <a:ext cx="459300" cy="459600"/>
          </a:xfrm>
          <a:prstGeom prst="noSmoking">
            <a:avLst>
              <a:gd name="adj" fmla="val 18750"/>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3" name="Google Shape;543;p52"/>
          <p:cNvSpPr txBox="1">
            <a:spLocks noGrp="1"/>
          </p:cNvSpPr>
          <p:nvPr>
            <p:ph type="title"/>
          </p:nvPr>
        </p:nvSpPr>
        <p:spPr>
          <a:xfrm>
            <a:off x="554575" y="1402199"/>
            <a:ext cx="7886700" cy="23391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Clr>
                <a:srgbClr val="000000"/>
              </a:buClr>
              <a:buSzPct val="37357"/>
              <a:buFont typeface="Arial"/>
              <a:buNone/>
            </a:pPr>
            <a:r>
              <a:rPr lang="en" sz="3100" dirty="0"/>
              <a:t>“Popcorn” brainstorm</a:t>
            </a:r>
            <a:endParaRPr sz="3100" dirty="0"/>
          </a:p>
          <a:p>
            <a:pPr marL="0" lvl="0" indent="0" algn="ctr" rtl="0">
              <a:spcBef>
                <a:spcPts val="0"/>
              </a:spcBef>
              <a:spcAft>
                <a:spcPts val="0"/>
              </a:spcAft>
              <a:buClr>
                <a:srgbClr val="000000"/>
              </a:buClr>
              <a:buSzPct val="32246"/>
              <a:buFont typeface="Arial"/>
              <a:buNone/>
            </a:pPr>
            <a:endParaRPr sz="3100" b="0" dirty="0"/>
          </a:p>
          <a:p>
            <a:pPr marL="0" lvl="0" indent="0" algn="ctr" rtl="0">
              <a:spcBef>
                <a:spcPts val="0"/>
              </a:spcBef>
              <a:spcAft>
                <a:spcPts val="0"/>
              </a:spcAft>
              <a:buClr>
                <a:srgbClr val="000000"/>
              </a:buClr>
              <a:buSzPct val="29088"/>
              <a:buFont typeface="Arial"/>
              <a:buNone/>
            </a:pPr>
            <a:r>
              <a:rPr lang="en" sz="4000" b="0" dirty="0"/>
              <a:t>In what types of healthcare roles </a:t>
            </a:r>
            <a:br>
              <a:rPr lang="en" sz="4000" b="0" dirty="0"/>
            </a:br>
            <a:r>
              <a:rPr lang="en" sz="4000" b="0" dirty="0"/>
              <a:t>might “lived experience” of disability </a:t>
            </a:r>
            <a:br>
              <a:rPr lang="en" sz="4000" b="0" dirty="0"/>
            </a:br>
            <a:r>
              <a:rPr lang="en" sz="4000" b="0" dirty="0"/>
              <a:t>be highly relevant?</a:t>
            </a:r>
            <a:endParaRPr sz="4000" b="0" dirty="0"/>
          </a:p>
          <a:p>
            <a:pPr marL="0" lvl="0" indent="0" algn="ctr" rtl="0">
              <a:spcBef>
                <a:spcPts val="0"/>
              </a:spcBef>
              <a:spcAft>
                <a:spcPts val="0"/>
              </a:spcAft>
              <a:buNone/>
            </a:pPr>
            <a:endParaRPr dirty="0"/>
          </a:p>
        </p:txBody>
      </p:sp>
      <p:pic>
        <p:nvPicPr>
          <p:cNvPr id="542" name="Google Shape;542;p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15300" y="4452887"/>
            <a:ext cx="504324" cy="504324"/>
          </a:xfrm>
          <a:prstGeom prst="rect">
            <a:avLst/>
          </a:prstGeom>
          <a:noFill/>
          <a:ln>
            <a:noFill/>
          </a:ln>
        </p:spPr>
      </p:pic>
      <p:sp>
        <p:nvSpPr>
          <p:cNvPr id="544" name="Google Shape;544;p52"/>
          <p:cNvSpPr txBox="1">
            <a:spLocks noGrp="1"/>
          </p:cNvSpPr>
          <p:nvPr>
            <p:ph type="title" idx="2"/>
          </p:nvPr>
        </p:nvSpPr>
        <p:spPr>
          <a:xfrm>
            <a:off x="811487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a:t>2 min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3"/>
          <p:cNvSpPr txBox="1">
            <a:spLocks noGrp="1"/>
          </p:cNvSpPr>
          <p:nvPr>
            <p:ph type="title"/>
          </p:nvPr>
        </p:nvSpPr>
        <p:spPr>
          <a:xfrm>
            <a:off x="475488"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 sz="3600" b="0" dirty="0"/>
              <a:t>Unconscious bias</a:t>
            </a:r>
            <a:endParaRPr sz="3600" b="0" dirty="0"/>
          </a:p>
        </p:txBody>
      </p:sp>
      <p:sp>
        <p:nvSpPr>
          <p:cNvPr id="550" name="Google Shape;550;p53"/>
          <p:cNvSpPr txBox="1">
            <a:spLocks noGrp="1"/>
          </p:cNvSpPr>
          <p:nvPr>
            <p:ph type="subTitle" idx="1"/>
          </p:nvPr>
        </p:nvSpPr>
        <p:spPr>
          <a:xfrm>
            <a:off x="475500" y="1345225"/>
            <a:ext cx="7186200" cy="3459000"/>
          </a:xfrm>
          <a:prstGeom prst="rect">
            <a:avLst/>
          </a:prstGeom>
        </p:spPr>
        <p:txBody>
          <a:bodyPr spcFirstLastPara="1" wrap="square" lIns="91425" tIns="45700" rIns="91425" bIns="45700" anchor="t" anchorCtr="0">
            <a:normAutofit/>
          </a:bodyPr>
          <a:lstStyle/>
          <a:p>
            <a:pPr marL="0" lvl="0" indent="0" algn="l" rtl="0">
              <a:lnSpc>
                <a:spcPct val="115000"/>
              </a:lnSpc>
              <a:spcBef>
                <a:spcPts val="750"/>
              </a:spcBef>
              <a:spcAft>
                <a:spcPts val="0"/>
              </a:spcAft>
              <a:buNone/>
            </a:pPr>
            <a:r>
              <a:rPr lang="en" sz="2200" dirty="0">
                <a:highlight>
                  <a:schemeClr val="lt1"/>
                </a:highlight>
              </a:rPr>
              <a:t>Unconscious bias refers to a bias that we are unaware of and which happens outside our control. It happens automatically and is triggered by our brain making quick judgements and assessments of people and situations, influenced by our background, cultural environment, </a:t>
            </a:r>
            <a:br>
              <a:rPr lang="en" sz="2200" dirty="0">
                <a:highlight>
                  <a:schemeClr val="lt1"/>
                </a:highlight>
              </a:rPr>
            </a:br>
            <a:r>
              <a:rPr lang="en" sz="2200" dirty="0">
                <a:highlight>
                  <a:schemeClr val="lt1"/>
                </a:highlight>
              </a:rPr>
              <a:t>and personal experiences.</a:t>
            </a:r>
            <a:endParaRPr sz="2200" dirty="0"/>
          </a:p>
          <a:p>
            <a:pPr marL="0" lvl="0" indent="0" algn="l" rtl="0">
              <a:lnSpc>
                <a:spcPct val="100000"/>
              </a:lnSpc>
              <a:spcBef>
                <a:spcPts val="750"/>
              </a:spcBef>
              <a:spcAft>
                <a:spcPts val="0"/>
              </a:spcAft>
              <a:buNone/>
            </a:pPr>
            <a:endParaRPr sz="2200" dirty="0"/>
          </a:p>
        </p:txBody>
      </p:sp>
      <p:pic>
        <p:nvPicPr>
          <p:cNvPr id="551" name="Google Shape;551;p53">
            <a:extLst>
              <a:ext uri="{C183D7F6-B498-43B3-948B-1728B52AA6E4}">
                <adec:decorative xmlns:adec="http://schemas.microsoft.com/office/drawing/2017/decorative" val="1"/>
              </a:ext>
            </a:extLst>
          </p:cNvPr>
          <p:cNvPicPr preferRelativeResize="0"/>
          <p:nvPr/>
        </p:nvPicPr>
        <p:blipFill>
          <a:blip r:embed="rId3">
            <a:alphaModFix amt="35000"/>
          </a:blip>
          <a:stretch>
            <a:fillRect/>
          </a:stretch>
        </p:blipFill>
        <p:spPr>
          <a:xfrm>
            <a:off x="7932475" y="3988749"/>
            <a:ext cx="815475" cy="815475"/>
          </a:xfrm>
          <a:prstGeom prst="rect">
            <a:avLst/>
          </a:prstGeom>
          <a:noFill/>
          <a:ln>
            <a:noFill/>
          </a:ln>
        </p:spPr>
      </p:pic>
      <p:sp>
        <p:nvSpPr>
          <p:cNvPr id="2" name="TextBox 1">
            <a:extLst>
              <a:ext uri="{FF2B5EF4-FFF2-40B4-BE49-F238E27FC236}">
                <a16:creationId xmlns:a16="http://schemas.microsoft.com/office/drawing/2014/main" id="{01033116-301B-DFBC-3E53-DB85FC06AA0A}"/>
              </a:ext>
              <a:ext uri="{C183D7F6-B498-43B3-948B-1728B52AA6E4}">
                <adec:decorative xmlns:adec="http://schemas.microsoft.com/office/drawing/2017/decorative" val="1"/>
              </a:ext>
            </a:extLst>
          </p:cNvPr>
          <p:cNvSpPr txBox="1"/>
          <p:nvPr/>
        </p:nvSpPr>
        <p:spPr>
          <a:xfrm>
            <a:off x="0" y="4804224"/>
            <a:ext cx="6177516" cy="253916"/>
          </a:xfrm>
          <a:prstGeom prst="rect">
            <a:avLst/>
          </a:prstGeom>
          <a:noFill/>
        </p:spPr>
        <p:txBody>
          <a:bodyPr wrap="square">
            <a:spAutoFit/>
          </a:bodyPr>
          <a:lstStyle/>
          <a:p>
            <a:r>
              <a:rPr lang="en-US" sz="1050" u="sng" dirty="0">
                <a:solidFill>
                  <a:schemeClr val="tx1"/>
                </a:solidFill>
                <a:hlinkClick r:id="rId4">
                  <a:extLst>
                    <a:ext uri="{A12FA001-AC4F-418D-AE19-62706E023703}">
                      <ahyp:hlinkClr xmlns:ahyp="http://schemas.microsoft.com/office/drawing/2018/hyperlinkcolor" val="tx"/>
                    </a:ext>
                  </a:extLst>
                </a:hlinkClick>
              </a:rPr>
              <a:t>https://www.linkedin.com/pulse/unconscious-bias-3-great-exercises-use-your-training-debra-stevens/</a:t>
            </a:r>
            <a:r>
              <a:rPr lang="en-US" sz="1050" dirty="0">
                <a:solidFill>
                  <a:schemeClr val="tx1"/>
                </a:solidFill>
              </a:rPr>
              <a:t> </a:t>
            </a:r>
            <a:endParaRPr lang="en-CA" sz="1050" dirty="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9" name="Google Shape;559;p54"/>
          <p:cNvSpPr txBox="1">
            <a:spLocks noGrp="1"/>
          </p:cNvSpPr>
          <p:nvPr>
            <p:ph type="title"/>
          </p:nvPr>
        </p:nvSpPr>
        <p:spPr>
          <a:xfrm>
            <a:off x="714834" y="919157"/>
            <a:ext cx="7799491" cy="2651320"/>
          </a:xfrm>
          <a:prstGeom prst="rect">
            <a:avLst/>
          </a:prstGeom>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rgbClr val="000000"/>
              </a:buClr>
              <a:buSzPct val="130952"/>
              <a:buFont typeface="Arial"/>
              <a:buNone/>
            </a:pPr>
            <a:r>
              <a:rPr lang="en" sz="3100" dirty="0"/>
              <a:t>Write down: </a:t>
            </a:r>
            <a:endParaRPr sz="3070" b="0" dirty="0"/>
          </a:p>
          <a:p>
            <a:pPr marL="0" lvl="0" indent="0" algn="ctr" rtl="0">
              <a:lnSpc>
                <a:spcPct val="100000"/>
              </a:lnSpc>
              <a:spcBef>
                <a:spcPts val="0"/>
              </a:spcBef>
              <a:spcAft>
                <a:spcPts val="0"/>
              </a:spcAft>
              <a:buNone/>
            </a:pPr>
            <a:r>
              <a:rPr lang="en" sz="4000" b="0" dirty="0"/>
              <a:t>One fear you had </a:t>
            </a:r>
            <a:br>
              <a:rPr lang="en" sz="4000" b="0" dirty="0"/>
            </a:br>
            <a:r>
              <a:rPr lang="en" sz="4000" b="0" dirty="0"/>
              <a:t>(rational or irrational)</a:t>
            </a:r>
            <a:endParaRPr sz="4000" b="0" dirty="0"/>
          </a:p>
          <a:p>
            <a:pPr marL="0" lvl="0" indent="0" algn="ctr" rtl="0">
              <a:lnSpc>
                <a:spcPct val="100000"/>
              </a:lnSpc>
              <a:spcBef>
                <a:spcPts val="1000"/>
              </a:spcBef>
              <a:spcAft>
                <a:spcPts val="1000"/>
              </a:spcAft>
              <a:buNone/>
            </a:pPr>
            <a:r>
              <a:rPr lang="en" sz="3100" b="0" dirty="0"/>
              <a:t>An experience of disability inclusion in the workplace that shaped your perspective </a:t>
            </a:r>
            <a:br>
              <a:rPr lang="en" sz="4000" b="0" dirty="0"/>
            </a:br>
            <a:r>
              <a:rPr lang="en" sz="3100" b="0" dirty="0"/>
              <a:t>in a positive way or a negative way</a:t>
            </a:r>
            <a:endParaRPr sz="3100" b="0" dirty="0"/>
          </a:p>
        </p:txBody>
      </p:sp>
      <p:grpSp>
        <p:nvGrpSpPr>
          <p:cNvPr id="556" name="Google Shape;556;p54" descr="3 minute activity"/>
          <p:cNvGrpSpPr/>
          <p:nvPr/>
        </p:nvGrpSpPr>
        <p:grpSpPr>
          <a:xfrm>
            <a:off x="7515300" y="4452863"/>
            <a:ext cx="1493725" cy="504348"/>
            <a:chOff x="7490975" y="4567163"/>
            <a:chExt cx="1493725" cy="504348"/>
          </a:xfrm>
        </p:grpSpPr>
        <p:sp>
          <p:nvSpPr>
            <p:cNvPr id="557" name="Google Shape;557;p54"/>
            <p:cNvSpPr txBox="1"/>
            <p:nvPr/>
          </p:nvSpPr>
          <p:spPr>
            <a:xfrm>
              <a:off x="7995300" y="4567163"/>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3 min</a:t>
              </a:r>
              <a:r>
                <a:rPr lang="en" sz="2100" b="0" i="0" u="none" strike="noStrike" cap="none">
                  <a:solidFill>
                    <a:schemeClr val="dk1"/>
                  </a:solidFill>
                  <a:latin typeface="Arial"/>
                  <a:ea typeface="Arial"/>
                  <a:cs typeface="Arial"/>
                  <a:sym typeface="Arial"/>
                </a:rPr>
                <a:t> </a:t>
              </a:r>
              <a:endParaRPr sz="2100" b="0" i="0" u="none" strike="noStrike" cap="none">
                <a:solidFill>
                  <a:schemeClr val="dk1"/>
                </a:solidFill>
                <a:latin typeface="Arial"/>
                <a:ea typeface="Arial"/>
                <a:cs typeface="Arial"/>
                <a:sym typeface="Arial"/>
              </a:endParaRPr>
            </a:p>
          </p:txBody>
        </p:sp>
        <p:pic>
          <p:nvPicPr>
            <p:cNvPr id="558" name="Google Shape;558;p54"/>
            <p:cNvPicPr preferRelativeResize="0"/>
            <p:nvPr/>
          </p:nvPicPr>
          <p:blipFill rotWithShape="1">
            <a:blip r:embed="rId3">
              <a:alphaModFix/>
            </a:blip>
            <a:srcRect/>
            <a:stretch/>
          </p:blipFill>
          <p:spPr>
            <a:xfrm>
              <a:off x="7490975" y="4567187"/>
              <a:ext cx="504324" cy="504324"/>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8">
          <a:extLst>
            <a:ext uri="{FF2B5EF4-FFF2-40B4-BE49-F238E27FC236}">
              <a16:creationId xmlns:a16="http://schemas.microsoft.com/office/drawing/2014/main" id="{C8E56972-BFC2-C3CE-9A25-FD19207935AD}"/>
            </a:ext>
          </a:extLst>
        </p:cNvPr>
        <p:cNvGrpSpPr/>
        <p:nvPr/>
      </p:nvGrpSpPr>
      <p:grpSpPr>
        <a:xfrm>
          <a:off x="0" y="0"/>
          <a:ext cx="0" cy="0"/>
          <a:chOff x="0" y="0"/>
          <a:chExt cx="0" cy="0"/>
        </a:xfrm>
      </p:grpSpPr>
      <p:sp>
        <p:nvSpPr>
          <p:cNvPr id="4" name="Google Shape;549;p53">
            <a:extLst>
              <a:ext uri="{FF2B5EF4-FFF2-40B4-BE49-F238E27FC236}">
                <a16:creationId xmlns:a16="http://schemas.microsoft.com/office/drawing/2014/main" id="{1E4E5F94-1091-C7A0-E9E8-09652261D00C}"/>
              </a:ext>
            </a:extLst>
          </p:cNvPr>
          <p:cNvSpPr txBox="1">
            <a:spLocks noGrp="1"/>
          </p:cNvSpPr>
          <p:nvPr>
            <p:ph type="title"/>
          </p:nvPr>
        </p:nvSpPr>
        <p:spPr>
          <a:xfrm>
            <a:off x="475488"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 sz="3600" b="0" dirty="0"/>
              <a:t>Unconscious bias</a:t>
            </a:r>
            <a:r>
              <a:rPr lang="en" sz="3600" b="0" dirty="0">
                <a:solidFill>
                  <a:schemeClr val="bg1"/>
                </a:solidFill>
              </a:rPr>
              <a:t>-2</a:t>
            </a:r>
            <a:endParaRPr sz="3600" b="0" dirty="0"/>
          </a:p>
        </p:txBody>
      </p:sp>
      <p:sp>
        <p:nvSpPr>
          <p:cNvPr id="5" name="Google Shape;550;p53">
            <a:extLst>
              <a:ext uri="{FF2B5EF4-FFF2-40B4-BE49-F238E27FC236}">
                <a16:creationId xmlns:a16="http://schemas.microsoft.com/office/drawing/2014/main" id="{A62128C3-6091-8261-50CC-E625ADA62FF0}"/>
              </a:ext>
            </a:extLst>
          </p:cNvPr>
          <p:cNvSpPr txBox="1">
            <a:spLocks noGrp="1"/>
          </p:cNvSpPr>
          <p:nvPr>
            <p:ph type="subTitle" idx="1"/>
          </p:nvPr>
        </p:nvSpPr>
        <p:spPr>
          <a:xfrm>
            <a:off x="475500" y="1345225"/>
            <a:ext cx="7186200" cy="3459000"/>
          </a:xfrm>
          <a:prstGeom prst="rect">
            <a:avLst/>
          </a:prstGeom>
        </p:spPr>
        <p:txBody>
          <a:bodyPr spcFirstLastPara="1" wrap="square" lIns="91425" tIns="45700" rIns="91425" bIns="45700" anchor="t" anchorCtr="0">
            <a:normAutofit/>
          </a:bodyPr>
          <a:lstStyle/>
          <a:p>
            <a:pPr marL="0" lvl="0" indent="0" algn="l" rtl="0">
              <a:lnSpc>
                <a:spcPct val="115000"/>
              </a:lnSpc>
              <a:spcBef>
                <a:spcPts val="750"/>
              </a:spcBef>
              <a:spcAft>
                <a:spcPts val="0"/>
              </a:spcAft>
              <a:buNone/>
            </a:pPr>
            <a:r>
              <a:rPr lang="en" sz="2200" dirty="0">
                <a:highlight>
                  <a:schemeClr val="lt1"/>
                </a:highlight>
              </a:rPr>
              <a:t>Unconscious bias refers to a bias that we are unaware of and which happens outside our control. It happens automatically and is triggered by our brain making quick judgements and assessments of people and situations, influenced by our background, cultural environment, </a:t>
            </a:r>
            <a:br>
              <a:rPr lang="en" sz="2200" dirty="0">
                <a:highlight>
                  <a:schemeClr val="lt1"/>
                </a:highlight>
              </a:rPr>
            </a:br>
            <a:r>
              <a:rPr lang="en" sz="2200" dirty="0">
                <a:highlight>
                  <a:schemeClr val="lt1"/>
                </a:highlight>
              </a:rPr>
              <a:t>and personal experiences.</a:t>
            </a:r>
            <a:endParaRPr sz="2200" dirty="0"/>
          </a:p>
          <a:p>
            <a:pPr marL="0" lvl="0" indent="0" algn="l" rtl="0">
              <a:lnSpc>
                <a:spcPct val="100000"/>
              </a:lnSpc>
              <a:spcBef>
                <a:spcPts val="750"/>
              </a:spcBef>
              <a:spcAft>
                <a:spcPts val="0"/>
              </a:spcAft>
              <a:buNone/>
            </a:pPr>
            <a:endParaRPr sz="2200" dirty="0"/>
          </a:p>
        </p:txBody>
      </p:sp>
      <p:pic>
        <p:nvPicPr>
          <p:cNvPr id="6" name="Google Shape;551;p53">
            <a:extLst>
              <a:ext uri="{FF2B5EF4-FFF2-40B4-BE49-F238E27FC236}">
                <a16:creationId xmlns:a16="http://schemas.microsoft.com/office/drawing/2014/main" id="{DF36A6D5-8EC6-4023-676E-A8833516111E}"/>
              </a:ext>
              <a:ext uri="{C183D7F6-B498-43B3-948B-1728B52AA6E4}">
                <adec:decorative xmlns:adec="http://schemas.microsoft.com/office/drawing/2017/decorative" val="1"/>
              </a:ext>
            </a:extLst>
          </p:cNvPr>
          <p:cNvPicPr preferRelativeResize="0"/>
          <p:nvPr/>
        </p:nvPicPr>
        <p:blipFill>
          <a:blip r:embed="rId3">
            <a:alphaModFix amt="35000"/>
          </a:blip>
          <a:stretch>
            <a:fillRect/>
          </a:stretch>
        </p:blipFill>
        <p:spPr>
          <a:xfrm>
            <a:off x="7932475" y="3988749"/>
            <a:ext cx="815475" cy="815475"/>
          </a:xfrm>
          <a:prstGeom prst="rect">
            <a:avLst/>
          </a:prstGeom>
          <a:noFill/>
          <a:ln>
            <a:noFill/>
          </a:ln>
        </p:spPr>
      </p:pic>
      <p:sp>
        <p:nvSpPr>
          <p:cNvPr id="3" name="TextBox 2">
            <a:extLst>
              <a:ext uri="{FF2B5EF4-FFF2-40B4-BE49-F238E27FC236}">
                <a16:creationId xmlns:a16="http://schemas.microsoft.com/office/drawing/2014/main" id="{1C376B1C-BA83-51F9-DDB7-0626BBCC0B1C}"/>
              </a:ext>
              <a:ext uri="{C183D7F6-B498-43B3-948B-1728B52AA6E4}">
                <adec:decorative xmlns:adec="http://schemas.microsoft.com/office/drawing/2017/decorative" val="1"/>
              </a:ext>
            </a:extLst>
          </p:cNvPr>
          <p:cNvSpPr txBox="1"/>
          <p:nvPr/>
        </p:nvSpPr>
        <p:spPr>
          <a:xfrm>
            <a:off x="0" y="4804224"/>
            <a:ext cx="6177516" cy="253916"/>
          </a:xfrm>
          <a:prstGeom prst="rect">
            <a:avLst/>
          </a:prstGeom>
          <a:noFill/>
        </p:spPr>
        <p:txBody>
          <a:bodyPr wrap="square">
            <a:spAutoFit/>
          </a:bodyPr>
          <a:lstStyle/>
          <a:p>
            <a:r>
              <a:rPr lang="en-US" sz="1050" u="sng" dirty="0">
                <a:solidFill>
                  <a:schemeClr val="tx1"/>
                </a:solidFill>
                <a:hlinkClick r:id="rId4">
                  <a:extLst>
                    <a:ext uri="{A12FA001-AC4F-418D-AE19-62706E023703}">
                      <ahyp:hlinkClr xmlns:ahyp="http://schemas.microsoft.com/office/drawing/2018/hyperlinkcolor" val="tx"/>
                    </a:ext>
                  </a:extLst>
                </a:hlinkClick>
              </a:rPr>
              <a:t>https://www.linkedin.com/pulse/unconscious-bias-3-great-exercises-use-your-training-debra-stevens/</a:t>
            </a:r>
            <a:r>
              <a:rPr lang="en-US" sz="1050" dirty="0">
                <a:solidFill>
                  <a:schemeClr val="tx1"/>
                </a:solidFill>
              </a:rPr>
              <a:t> </a:t>
            </a:r>
            <a:endParaRPr lang="en-CA" sz="1050" dirty="0">
              <a:solidFill>
                <a:schemeClr val="tx1"/>
              </a:solidFill>
            </a:endParaRPr>
          </a:p>
        </p:txBody>
      </p:sp>
    </p:spTree>
    <p:extLst>
      <p:ext uri="{BB962C8B-B14F-4D97-AF65-F5344CB8AC3E}">
        <p14:creationId xmlns:p14="http://schemas.microsoft.com/office/powerpoint/2010/main" val="179443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 sz="2800" b="0" dirty="0">
                <a:solidFill>
                  <a:schemeClr val="accent1"/>
                </a:solidFill>
              </a:rPr>
              <a:t>IHTR was co-designed by these organizations: </a:t>
            </a:r>
            <a:endParaRPr sz="2800" b="0" dirty="0">
              <a:solidFill>
                <a:schemeClr val="accent1"/>
              </a:solidFill>
            </a:endParaRPr>
          </a:p>
        </p:txBody>
      </p:sp>
      <p:sp>
        <p:nvSpPr>
          <p:cNvPr id="128" name="Google Shape;128;p23"/>
          <p:cNvSpPr txBox="1"/>
          <p:nvPr/>
        </p:nvSpPr>
        <p:spPr>
          <a:xfrm>
            <a:off x="476250" y="1134575"/>
            <a:ext cx="3505200" cy="40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600" b="1" i="0" u="none" strike="noStrike" cap="none" dirty="0">
                <a:solidFill>
                  <a:schemeClr val="dk1"/>
                </a:solidFill>
                <a:latin typeface="Arial"/>
                <a:ea typeface="Arial"/>
                <a:cs typeface="Arial"/>
                <a:sym typeface="Arial"/>
              </a:rPr>
              <a:t>Project team contributors:</a:t>
            </a:r>
            <a:endParaRPr sz="1600" b="1" i="0" u="none" strike="noStrike" cap="none" dirty="0">
              <a:solidFill>
                <a:schemeClr val="dk1"/>
              </a:solidFill>
              <a:latin typeface="Arial"/>
              <a:ea typeface="Arial"/>
              <a:cs typeface="Arial"/>
              <a:sym typeface="Arial"/>
            </a:endParaRPr>
          </a:p>
        </p:txBody>
      </p:sp>
      <p:pic>
        <p:nvPicPr>
          <p:cNvPr id="129" name="Google Shape;129;p23" descr="Brandmark of Holland Bloorview Kids Rehabilitation Hospital"/>
          <p:cNvPicPr preferRelativeResize="0"/>
          <p:nvPr/>
        </p:nvPicPr>
        <p:blipFill rotWithShape="1">
          <a:blip r:embed="rId3">
            <a:alphaModFix/>
          </a:blip>
          <a:srcRect/>
          <a:stretch/>
        </p:blipFill>
        <p:spPr>
          <a:xfrm>
            <a:off x="476249" y="1746748"/>
            <a:ext cx="2026375" cy="578125"/>
          </a:xfrm>
          <a:prstGeom prst="rect">
            <a:avLst/>
          </a:prstGeom>
          <a:noFill/>
          <a:ln>
            <a:noFill/>
          </a:ln>
        </p:spPr>
      </p:pic>
      <p:pic>
        <p:nvPicPr>
          <p:cNvPr id="130" name="Google Shape;130;p23" descr="Brandmark of Halton Healthcare"/>
          <p:cNvPicPr preferRelativeResize="0"/>
          <p:nvPr/>
        </p:nvPicPr>
        <p:blipFill rotWithShape="1">
          <a:blip r:embed="rId4">
            <a:alphaModFix/>
          </a:blip>
          <a:srcRect/>
          <a:stretch/>
        </p:blipFill>
        <p:spPr>
          <a:xfrm>
            <a:off x="2773252" y="1664106"/>
            <a:ext cx="938405" cy="591009"/>
          </a:xfrm>
          <a:prstGeom prst="rect">
            <a:avLst/>
          </a:prstGeom>
          <a:noFill/>
          <a:ln>
            <a:noFill/>
          </a:ln>
        </p:spPr>
      </p:pic>
      <p:pic>
        <p:nvPicPr>
          <p:cNvPr id="131" name="Google Shape;131;p23" descr="Brandmark of ODEN, Ontario Disability Employment Network"/>
          <p:cNvPicPr preferRelativeResize="0"/>
          <p:nvPr/>
        </p:nvPicPr>
        <p:blipFill rotWithShape="1">
          <a:blip r:embed="rId5">
            <a:alphaModFix/>
          </a:blip>
          <a:srcRect/>
          <a:stretch/>
        </p:blipFill>
        <p:spPr>
          <a:xfrm>
            <a:off x="1398950" y="2589528"/>
            <a:ext cx="1384257" cy="403232"/>
          </a:xfrm>
          <a:prstGeom prst="rect">
            <a:avLst/>
          </a:prstGeom>
          <a:noFill/>
          <a:ln>
            <a:noFill/>
          </a:ln>
        </p:spPr>
      </p:pic>
      <p:pic>
        <p:nvPicPr>
          <p:cNvPr id="132" name="Google Shape;132;p23" descr="Brandmark of March of Dimes Canada"/>
          <p:cNvPicPr preferRelativeResize="0"/>
          <p:nvPr/>
        </p:nvPicPr>
        <p:blipFill rotWithShape="1">
          <a:blip r:embed="rId6">
            <a:alphaModFix/>
          </a:blip>
          <a:srcRect r="49823"/>
          <a:stretch/>
        </p:blipFill>
        <p:spPr>
          <a:xfrm>
            <a:off x="953200" y="3318256"/>
            <a:ext cx="1129375" cy="442643"/>
          </a:xfrm>
          <a:prstGeom prst="rect">
            <a:avLst/>
          </a:prstGeom>
          <a:noFill/>
          <a:ln>
            <a:noFill/>
          </a:ln>
        </p:spPr>
      </p:pic>
      <p:pic>
        <p:nvPicPr>
          <p:cNvPr id="133" name="Google Shape;133;p23" descr="Brandmark of Community Living Oakville"/>
          <p:cNvPicPr preferRelativeResize="0"/>
          <p:nvPr/>
        </p:nvPicPr>
        <p:blipFill rotWithShape="1">
          <a:blip r:embed="rId7">
            <a:alphaModFix/>
          </a:blip>
          <a:srcRect l="25191" t="25476" r="25068" b="28699"/>
          <a:stretch/>
        </p:blipFill>
        <p:spPr>
          <a:xfrm>
            <a:off x="2287963" y="3261043"/>
            <a:ext cx="1200099" cy="557069"/>
          </a:xfrm>
          <a:prstGeom prst="rect">
            <a:avLst/>
          </a:prstGeom>
          <a:noFill/>
          <a:ln>
            <a:noFill/>
          </a:ln>
        </p:spPr>
      </p:pic>
      <p:sp>
        <p:nvSpPr>
          <p:cNvPr id="134" name="Google Shape;134;p23"/>
          <p:cNvSpPr txBox="1"/>
          <p:nvPr/>
        </p:nvSpPr>
        <p:spPr>
          <a:xfrm>
            <a:off x="4229438" y="1071550"/>
            <a:ext cx="3287700" cy="40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600" b="1" i="0" u="none" strike="noStrike" cap="none" dirty="0">
                <a:solidFill>
                  <a:schemeClr val="dk1"/>
                </a:solidFill>
                <a:latin typeface="Arial"/>
                <a:ea typeface="Arial"/>
                <a:cs typeface="Arial"/>
                <a:sym typeface="Arial"/>
              </a:rPr>
              <a:t>Champion organizations:</a:t>
            </a:r>
            <a:endParaRPr sz="1600" b="1" i="0" u="none" strike="noStrike" cap="none" dirty="0">
              <a:solidFill>
                <a:schemeClr val="dk1"/>
              </a:solidFill>
              <a:latin typeface="Arial"/>
              <a:ea typeface="Arial"/>
              <a:cs typeface="Arial"/>
              <a:sym typeface="Arial"/>
            </a:endParaRPr>
          </a:p>
        </p:txBody>
      </p:sp>
      <p:pic>
        <p:nvPicPr>
          <p:cNvPr id="135" name="Google Shape;135;p23" descr="Brandmark of Holland Bloorview Kids Rehabilitation Hospital"/>
          <p:cNvPicPr preferRelativeResize="0"/>
          <p:nvPr/>
        </p:nvPicPr>
        <p:blipFill rotWithShape="1">
          <a:blip r:embed="rId3">
            <a:alphaModFix/>
          </a:blip>
          <a:srcRect/>
          <a:stretch/>
        </p:blipFill>
        <p:spPr>
          <a:xfrm>
            <a:off x="4273613" y="1817332"/>
            <a:ext cx="1462522" cy="436959"/>
          </a:xfrm>
          <a:prstGeom prst="rect">
            <a:avLst/>
          </a:prstGeom>
          <a:noFill/>
          <a:ln>
            <a:noFill/>
          </a:ln>
        </p:spPr>
      </p:pic>
      <p:pic>
        <p:nvPicPr>
          <p:cNvPr id="136" name="Google Shape;136;p23" descr="Brandmark of Halton Healthcare"/>
          <p:cNvPicPr preferRelativeResize="0"/>
          <p:nvPr/>
        </p:nvPicPr>
        <p:blipFill rotWithShape="1">
          <a:blip r:embed="rId4">
            <a:alphaModFix/>
          </a:blip>
          <a:srcRect/>
          <a:stretch/>
        </p:blipFill>
        <p:spPr>
          <a:xfrm>
            <a:off x="6054938" y="1741131"/>
            <a:ext cx="776814" cy="436960"/>
          </a:xfrm>
          <a:prstGeom prst="rect">
            <a:avLst/>
          </a:prstGeom>
          <a:noFill/>
          <a:ln>
            <a:noFill/>
          </a:ln>
        </p:spPr>
      </p:pic>
      <p:pic>
        <p:nvPicPr>
          <p:cNvPr id="137" name="Google Shape;137;p23" descr="Brandmark of St. Joseph's Lifecare Centre Brantford"/>
          <p:cNvPicPr preferRelativeResize="0"/>
          <p:nvPr/>
        </p:nvPicPr>
        <p:blipFill rotWithShape="1">
          <a:blip r:embed="rId8">
            <a:alphaModFix/>
          </a:blip>
          <a:srcRect/>
          <a:stretch/>
        </p:blipFill>
        <p:spPr>
          <a:xfrm>
            <a:off x="7150557" y="1687241"/>
            <a:ext cx="1325033" cy="544739"/>
          </a:xfrm>
          <a:prstGeom prst="rect">
            <a:avLst/>
          </a:prstGeom>
          <a:noFill/>
          <a:ln>
            <a:noFill/>
          </a:ln>
        </p:spPr>
      </p:pic>
      <p:pic>
        <p:nvPicPr>
          <p:cNvPr id="138" name="Google Shape;138;p23" descr="Brandmark of Sault Area Hospital"/>
          <p:cNvPicPr preferRelativeResize="0"/>
          <p:nvPr/>
        </p:nvPicPr>
        <p:blipFill rotWithShape="1">
          <a:blip r:embed="rId9">
            <a:alphaModFix/>
          </a:blip>
          <a:srcRect/>
          <a:stretch/>
        </p:blipFill>
        <p:spPr>
          <a:xfrm>
            <a:off x="4305659" y="2608550"/>
            <a:ext cx="1569338" cy="365188"/>
          </a:xfrm>
          <a:prstGeom prst="rect">
            <a:avLst/>
          </a:prstGeom>
          <a:noFill/>
          <a:ln>
            <a:noFill/>
          </a:ln>
        </p:spPr>
      </p:pic>
      <p:pic>
        <p:nvPicPr>
          <p:cNvPr id="139" name="Google Shape;139;p23" descr="Brandmark of St. Joseph's Health Care London"/>
          <p:cNvPicPr preferRelativeResize="0"/>
          <p:nvPr/>
        </p:nvPicPr>
        <p:blipFill rotWithShape="1">
          <a:blip r:embed="rId10">
            <a:alphaModFix/>
          </a:blip>
          <a:srcRect/>
          <a:stretch/>
        </p:blipFill>
        <p:spPr>
          <a:xfrm>
            <a:off x="6002226" y="2428874"/>
            <a:ext cx="1366400" cy="658451"/>
          </a:xfrm>
          <a:prstGeom prst="rect">
            <a:avLst/>
          </a:prstGeom>
          <a:noFill/>
          <a:ln>
            <a:noFill/>
          </a:ln>
        </p:spPr>
      </p:pic>
      <p:pic>
        <p:nvPicPr>
          <p:cNvPr id="140" name="Google Shape;140;p23" descr="Brandmark of Sick Kids"/>
          <p:cNvPicPr preferRelativeResize="0"/>
          <p:nvPr/>
        </p:nvPicPr>
        <p:blipFill rotWithShape="1">
          <a:blip r:embed="rId11">
            <a:alphaModFix/>
          </a:blip>
          <a:srcRect/>
          <a:stretch/>
        </p:blipFill>
        <p:spPr>
          <a:xfrm>
            <a:off x="7511119" y="2637086"/>
            <a:ext cx="1100968" cy="308115"/>
          </a:xfrm>
          <a:prstGeom prst="rect">
            <a:avLst/>
          </a:prstGeom>
          <a:noFill/>
          <a:ln>
            <a:noFill/>
          </a:ln>
        </p:spPr>
      </p:pic>
      <p:pic>
        <p:nvPicPr>
          <p:cNvPr id="141" name="Google Shape;141;p23" descr="Brandmark of Health Sciences North"/>
          <p:cNvPicPr preferRelativeResize="0"/>
          <p:nvPr/>
        </p:nvPicPr>
        <p:blipFill rotWithShape="1">
          <a:blip r:embed="rId12">
            <a:alphaModFix/>
          </a:blip>
          <a:srcRect/>
          <a:stretch/>
        </p:blipFill>
        <p:spPr>
          <a:xfrm>
            <a:off x="4130656" y="3267209"/>
            <a:ext cx="1527877" cy="544737"/>
          </a:xfrm>
          <a:prstGeom prst="rect">
            <a:avLst/>
          </a:prstGeom>
          <a:noFill/>
          <a:ln>
            <a:noFill/>
          </a:ln>
        </p:spPr>
      </p:pic>
      <p:pic>
        <p:nvPicPr>
          <p:cNvPr id="142" name="Google Shape;142;p23" descr="Brandmark of Norfolk General Hospital"/>
          <p:cNvPicPr preferRelativeResize="0"/>
          <p:nvPr/>
        </p:nvPicPr>
        <p:blipFill rotWithShape="1">
          <a:blip r:embed="rId13">
            <a:alphaModFix/>
          </a:blip>
          <a:srcRect/>
          <a:stretch/>
        </p:blipFill>
        <p:spPr>
          <a:xfrm>
            <a:off x="5818337" y="3320474"/>
            <a:ext cx="1153823" cy="397901"/>
          </a:xfrm>
          <a:prstGeom prst="rect">
            <a:avLst/>
          </a:prstGeom>
          <a:noFill/>
          <a:ln>
            <a:noFill/>
          </a:ln>
        </p:spPr>
      </p:pic>
      <p:pic>
        <p:nvPicPr>
          <p:cNvPr id="143" name="Google Shape;143;p23" descr="Brandmark of West Haldimand General Hospital"/>
          <p:cNvPicPr preferRelativeResize="0"/>
          <p:nvPr/>
        </p:nvPicPr>
        <p:blipFill rotWithShape="1">
          <a:blip r:embed="rId14">
            <a:alphaModFix/>
          </a:blip>
          <a:srcRect/>
          <a:stretch/>
        </p:blipFill>
        <p:spPr>
          <a:xfrm>
            <a:off x="7208176" y="3353950"/>
            <a:ext cx="1535775" cy="351075"/>
          </a:xfrm>
          <a:prstGeom prst="rect">
            <a:avLst/>
          </a:prstGeom>
          <a:noFill/>
          <a:ln>
            <a:noFill/>
          </a:ln>
        </p:spPr>
      </p:pic>
      <p:sp>
        <p:nvSpPr>
          <p:cNvPr id="144" name="Google Shape;144;p23"/>
          <p:cNvSpPr txBox="1"/>
          <p:nvPr/>
        </p:nvSpPr>
        <p:spPr>
          <a:xfrm>
            <a:off x="476250" y="4183125"/>
            <a:ext cx="7810500" cy="7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800"/>
              <a:buFont typeface="Arial"/>
              <a:buNone/>
            </a:pPr>
            <a:r>
              <a:rPr lang="en" sz="1600" b="1" dirty="0">
                <a:solidFill>
                  <a:schemeClr val="dk1"/>
                </a:solidFill>
              </a:rPr>
              <a:t>Contributing organizations:</a:t>
            </a:r>
            <a:endParaRPr sz="1600" b="1" dirty="0">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en" sz="1300" i="0" u="none" strike="noStrike" cap="none" dirty="0">
                <a:solidFill>
                  <a:schemeClr val="dk1"/>
                </a:solidFill>
              </a:rPr>
              <a:t>Empowered Kids Ontario, Kids Health Alliance, Centre for Addiction and Mental Health, Unity Health, ErinOak Kids, Pathways Sarnia, The Institute for Work and Health, University Health Network</a:t>
            </a:r>
            <a:endParaRPr sz="1300" i="0" u="none" strike="noStrike" cap="none" dirty="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300" i="0" u="none" strike="noStrike" cap="none" dirty="0">
              <a:solidFill>
                <a:schemeClr val="dk2"/>
              </a:solidFill>
            </a:endParaRPr>
          </a:p>
        </p:txBody>
      </p:sp>
      <p:cxnSp>
        <p:nvCxnSpPr>
          <p:cNvPr id="145" name="Google Shape;145;p23">
            <a:extLst>
              <a:ext uri="{C183D7F6-B498-43B3-948B-1728B52AA6E4}">
                <adec:decorative xmlns:adec="http://schemas.microsoft.com/office/drawing/2017/decorative" val="1"/>
              </a:ext>
            </a:extLst>
          </p:cNvPr>
          <p:cNvCxnSpPr/>
          <p:nvPr/>
        </p:nvCxnSpPr>
        <p:spPr>
          <a:xfrm flipH="1">
            <a:off x="3924188" y="1255800"/>
            <a:ext cx="9600" cy="2640000"/>
          </a:xfrm>
          <a:prstGeom prst="straightConnector1">
            <a:avLst/>
          </a:prstGeom>
          <a:noFill/>
          <a:ln w="9525" cap="flat" cmpd="sng">
            <a:solidFill>
              <a:srgbClr val="595959"/>
            </a:solidFill>
            <a:prstDash val="solid"/>
            <a:round/>
            <a:headEnd type="none" w="med" len="med"/>
            <a:tailEnd type="none" w="med" len="med"/>
          </a:ln>
        </p:spPr>
      </p:cxnSp>
      <p:cxnSp>
        <p:nvCxnSpPr>
          <p:cNvPr id="146" name="Google Shape;146;p23">
            <a:extLst>
              <a:ext uri="{C183D7F6-B498-43B3-948B-1728B52AA6E4}">
                <adec:decorative xmlns:adec="http://schemas.microsoft.com/office/drawing/2017/decorative" val="1"/>
              </a:ext>
            </a:extLst>
          </p:cNvPr>
          <p:cNvCxnSpPr/>
          <p:nvPr/>
        </p:nvCxnSpPr>
        <p:spPr>
          <a:xfrm rot="10800000">
            <a:off x="542850" y="4135725"/>
            <a:ext cx="8201100" cy="0"/>
          </a:xfrm>
          <a:prstGeom prst="straightConnector1">
            <a:avLst/>
          </a:prstGeom>
          <a:noFill/>
          <a:ln w="9525" cap="flat" cmpd="sng">
            <a:solidFill>
              <a:srgbClr val="595959"/>
            </a:solidFill>
            <a:prstDash val="solid"/>
            <a:round/>
            <a:headEnd type="none" w="med" len="med"/>
            <a:tailEnd type="non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5"/>
          <p:cNvSpPr txBox="1">
            <a:spLocks noGrp="1"/>
          </p:cNvSpPr>
          <p:nvPr>
            <p:ph type="title"/>
          </p:nvPr>
        </p:nvSpPr>
        <p:spPr>
          <a:xfrm>
            <a:off x="583150" y="1817887"/>
            <a:ext cx="7886700" cy="18837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 sz="3600" b="0" dirty="0"/>
              <a:t>How can we connect these </a:t>
            </a:r>
            <a:br>
              <a:rPr lang="en" sz="3600" b="0" dirty="0"/>
            </a:br>
            <a:r>
              <a:rPr lang="en" sz="3600" b="0" dirty="0"/>
              <a:t>able and ready workers with a workforce that needs them?</a:t>
            </a:r>
            <a:endParaRPr sz="3600" dirty="0"/>
          </a:p>
        </p:txBody>
      </p:sp>
      <p:pic>
        <p:nvPicPr>
          <p:cNvPr id="566" name="Google Shape;566;p55">
            <a:extLst>
              <a:ext uri="{C183D7F6-B498-43B3-948B-1728B52AA6E4}">
                <adec:decorative xmlns:adec="http://schemas.microsoft.com/office/drawing/2017/decorative" val="1"/>
              </a:ext>
            </a:extLst>
          </p:cNvPr>
          <p:cNvPicPr preferRelativeResize="0"/>
          <p:nvPr/>
        </p:nvPicPr>
        <p:blipFill>
          <a:blip r:embed="rId3">
            <a:alphaModFix amt="54000"/>
          </a:blip>
          <a:stretch>
            <a:fillRect/>
          </a:stretch>
        </p:blipFill>
        <p:spPr>
          <a:xfrm>
            <a:off x="7709375" y="3790950"/>
            <a:ext cx="1053626" cy="10536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2" name="Google Shape;572;p56">
            <a:extLst>
              <a:ext uri="{C183D7F6-B498-43B3-948B-1728B52AA6E4}">
                <adec:decorative xmlns:adec="http://schemas.microsoft.com/office/drawing/2017/decorative" val="1"/>
              </a:ext>
            </a:extLst>
          </p:cNvPr>
          <p:cNvSpPr/>
          <p:nvPr/>
        </p:nvSpPr>
        <p:spPr>
          <a:xfrm>
            <a:off x="-2235050" y="-1406400"/>
            <a:ext cx="5934000" cy="593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3" name="Google Shape;573;p56"/>
          <p:cNvSpPr txBox="1">
            <a:spLocks noGrp="1"/>
          </p:cNvSpPr>
          <p:nvPr>
            <p:ph type="title" idx="4294967295"/>
          </p:nvPr>
        </p:nvSpPr>
        <p:spPr>
          <a:xfrm>
            <a:off x="367275" y="1100250"/>
            <a:ext cx="3177600" cy="1471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300"/>
              <a:buFont typeface="Arial"/>
              <a:buNone/>
            </a:pPr>
            <a:r>
              <a:rPr lang="en" sz="3100" dirty="0">
                <a:solidFill>
                  <a:schemeClr val="lt1"/>
                </a:solidFill>
              </a:rPr>
              <a:t>Part 1:</a:t>
            </a:r>
            <a:endParaRPr sz="3100" dirty="0">
              <a:solidFill>
                <a:schemeClr val="lt1"/>
              </a:solidFill>
            </a:endParaRPr>
          </a:p>
          <a:p>
            <a:pPr marL="0" marR="0" lvl="0" indent="0" algn="l" rtl="0">
              <a:lnSpc>
                <a:spcPct val="90000"/>
              </a:lnSpc>
              <a:spcBef>
                <a:spcPts val="0"/>
              </a:spcBef>
              <a:spcAft>
                <a:spcPts val="0"/>
              </a:spcAft>
              <a:buClr>
                <a:srgbClr val="000000"/>
              </a:buClr>
              <a:buSzPts val="3300"/>
              <a:buFont typeface="Arial"/>
              <a:buNone/>
            </a:pPr>
            <a:r>
              <a:rPr lang="en" sz="5400" dirty="0">
                <a:solidFill>
                  <a:schemeClr val="lt1"/>
                </a:solidFill>
              </a:rPr>
              <a:t>Hire</a:t>
            </a:r>
            <a:endParaRPr sz="5400" dirty="0">
              <a:solidFill>
                <a:schemeClr val="lt1"/>
              </a:solidFill>
            </a:endParaRPr>
          </a:p>
        </p:txBody>
      </p:sp>
      <p:sp>
        <p:nvSpPr>
          <p:cNvPr id="574" name="Google Shape;574;p56">
            <a:extLst>
              <a:ext uri="{C183D7F6-B498-43B3-948B-1728B52AA6E4}">
                <adec:decorative xmlns:adec="http://schemas.microsoft.com/office/drawing/2017/decorative" val="1"/>
              </a:ext>
            </a:extLst>
          </p:cNvPr>
          <p:cNvSpPr/>
          <p:nvPr/>
        </p:nvSpPr>
        <p:spPr>
          <a:xfrm>
            <a:off x="420875" y="3487900"/>
            <a:ext cx="3177600" cy="31776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5" name="Google Shape;575;p56"/>
          <p:cNvSpPr txBox="1">
            <a:spLocks noGrp="1"/>
          </p:cNvSpPr>
          <p:nvPr>
            <p:ph type="subTitle" idx="2"/>
          </p:nvPr>
        </p:nvSpPr>
        <p:spPr>
          <a:xfrm>
            <a:off x="3909425" y="670800"/>
            <a:ext cx="4783700" cy="34590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400" dirty="0"/>
              <a:t>Hiring is how we attract, match, and employ individuals with the jobs or needs in our organization.</a:t>
            </a:r>
            <a:endParaRPr sz="2400" dirty="0"/>
          </a:p>
          <a:p>
            <a:pPr marL="0" lvl="0" indent="0" algn="l" rtl="0">
              <a:lnSpc>
                <a:spcPct val="100000"/>
              </a:lnSpc>
              <a:spcBef>
                <a:spcPts val="750"/>
              </a:spcBef>
              <a:spcAft>
                <a:spcPts val="0"/>
              </a:spcAft>
              <a:buNone/>
            </a:pPr>
            <a:endParaRPr sz="2300" dirty="0"/>
          </a:p>
          <a:p>
            <a:pPr marL="0" lvl="0" indent="0" algn="l" rtl="0">
              <a:lnSpc>
                <a:spcPct val="115000"/>
              </a:lnSpc>
              <a:spcBef>
                <a:spcPts val="750"/>
              </a:spcBef>
              <a:spcAft>
                <a:spcPts val="0"/>
              </a:spcAft>
              <a:buNone/>
            </a:pPr>
            <a:r>
              <a:rPr lang="en" sz="2400" b="1" dirty="0">
                <a:solidFill>
                  <a:schemeClr val="accent4"/>
                </a:solidFill>
              </a:rPr>
              <a:t>Posting</a:t>
            </a:r>
            <a:br>
              <a:rPr lang="en" sz="2400" b="1" dirty="0">
                <a:solidFill>
                  <a:schemeClr val="accent4"/>
                </a:solidFill>
              </a:rPr>
            </a:br>
            <a:r>
              <a:rPr lang="en" sz="2400" b="1" dirty="0">
                <a:solidFill>
                  <a:schemeClr val="accent4"/>
                </a:solidFill>
              </a:rPr>
              <a:t>Interviewing</a:t>
            </a:r>
            <a:br>
              <a:rPr lang="en" sz="2400" b="1" dirty="0">
                <a:solidFill>
                  <a:schemeClr val="accent4"/>
                </a:solidFill>
              </a:rPr>
            </a:br>
            <a:r>
              <a:rPr lang="en-US" sz="2400" b="1" dirty="0">
                <a:solidFill>
                  <a:schemeClr val="accent4"/>
                </a:solidFill>
              </a:rPr>
              <a:t>Selecting</a:t>
            </a:r>
            <a:endParaRPr sz="2400" b="1" dirty="0"/>
          </a:p>
          <a:p>
            <a:pPr marL="0" lvl="0" indent="0" algn="l" rtl="0">
              <a:spcBef>
                <a:spcPts val="750"/>
              </a:spcBef>
              <a:spcAft>
                <a:spcPts val="0"/>
              </a:spcAft>
              <a:buNone/>
            </a:pPr>
            <a:endParaRPr sz="2700" b="1" dirty="0">
              <a:solidFill>
                <a:schemeClr val="accent4"/>
              </a:solidFill>
            </a:endParaRPr>
          </a:p>
          <a:p>
            <a:pPr marL="0" lvl="0" indent="0" algn="l" rtl="0">
              <a:spcBef>
                <a:spcPts val="750"/>
              </a:spcBef>
              <a:spcAft>
                <a:spcPts val="0"/>
              </a:spcAft>
              <a:buNone/>
            </a:pPr>
            <a:endParaRPr sz="5200" b="1" dirty="0"/>
          </a:p>
          <a:p>
            <a:pPr marL="0" lvl="0" indent="0" algn="l" rtl="0">
              <a:spcBef>
                <a:spcPts val="750"/>
              </a:spcBef>
              <a:spcAft>
                <a:spcPts val="0"/>
              </a:spcAft>
              <a:buNone/>
            </a:pPr>
            <a:endParaRPr sz="2300" b="1" dirty="0"/>
          </a:p>
        </p:txBody>
      </p:sp>
      <p:sp>
        <p:nvSpPr>
          <p:cNvPr id="2" name="Google Shape;574;p56" descr="Picture of a woman in a chair and a man sitting on a walker at a board room table">
            <a:extLst>
              <a:ext uri="{FF2B5EF4-FFF2-40B4-BE49-F238E27FC236}">
                <a16:creationId xmlns:a16="http://schemas.microsoft.com/office/drawing/2014/main" id="{BEA6AF07-2D30-B4E7-4D52-94F634E33814}"/>
              </a:ext>
              <a:ext uri="{C183D7F6-B498-43B3-948B-1728B52AA6E4}">
                <adec:decorative xmlns:adec="http://schemas.microsoft.com/office/drawing/2017/decorative" val="0"/>
              </a:ext>
            </a:extLst>
          </p:cNvPr>
          <p:cNvSpPr/>
          <p:nvPr/>
        </p:nvSpPr>
        <p:spPr>
          <a:xfrm>
            <a:off x="450875" y="2400300"/>
            <a:ext cx="2635821" cy="2609718"/>
          </a:xfrm>
          <a:prstGeom prst="ellipse">
            <a:avLst/>
          </a:prstGeom>
          <a:blipFill dpi="0" rotWithShape="1">
            <a:blip r:embed="rId3">
              <a:extLst>
                <a:ext uri="{28A0092B-C50C-407E-A947-70E740481C1C}">
                  <a14:useLocalDpi xmlns:a14="http://schemas.microsoft.com/office/drawing/2010/main" val="0"/>
                </a:ext>
              </a:extLst>
            </a:blip>
            <a:srcRect/>
            <a:stretch>
              <a:fillRect l="-21374" t="-8347" r="-21374" b="7515"/>
            </a:stretch>
          </a:bli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57"/>
          <p:cNvSpPr txBox="1">
            <a:spLocks noGrp="1"/>
          </p:cNvSpPr>
          <p:nvPr>
            <p:ph type="title"/>
          </p:nvPr>
        </p:nvSpPr>
        <p:spPr>
          <a:xfrm>
            <a:off x="475488"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 sz="3600" b="0" dirty="0"/>
              <a:t>What does “hiring” include?</a:t>
            </a:r>
            <a:endParaRPr sz="3600" b="0" dirty="0"/>
          </a:p>
        </p:txBody>
      </p:sp>
      <p:sp>
        <p:nvSpPr>
          <p:cNvPr id="582" name="Google Shape;582;p57"/>
          <p:cNvSpPr/>
          <p:nvPr/>
        </p:nvSpPr>
        <p:spPr>
          <a:xfrm>
            <a:off x="872125" y="1228721"/>
            <a:ext cx="27816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400" dirty="0">
                <a:solidFill>
                  <a:schemeClr val="accent1"/>
                </a:solidFill>
              </a:rPr>
              <a:t>Recruitment</a:t>
            </a:r>
            <a:endParaRPr sz="2400" dirty="0">
              <a:solidFill>
                <a:schemeClr val="accent1"/>
              </a:solidFill>
            </a:endParaRPr>
          </a:p>
        </p:txBody>
      </p:sp>
      <p:sp>
        <p:nvSpPr>
          <p:cNvPr id="588" name="Google Shape;588;p57"/>
          <p:cNvSpPr txBox="1"/>
          <p:nvPr/>
        </p:nvSpPr>
        <p:spPr>
          <a:xfrm>
            <a:off x="1238175" y="1771125"/>
            <a:ext cx="6943800" cy="1107965"/>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Char char="●"/>
            </a:pPr>
            <a:r>
              <a:rPr lang="en" sz="2000" dirty="0">
                <a:solidFill>
                  <a:schemeClr val="dk1"/>
                </a:solidFill>
              </a:rPr>
              <a:t>Attracting candidates</a:t>
            </a:r>
            <a:endParaRPr sz="2000" dirty="0">
              <a:solidFill>
                <a:schemeClr val="dk1"/>
              </a:solidFill>
            </a:endParaRPr>
          </a:p>
          <a:p>
            <a:pPr marL="457200" lvl="0" indent="-361950" algn="l" rtl="0">
              <a:spcBef>
                <a:spcPts val="0"/>
              </a:spcBef>
              <a:spcAft>
                <a:spcPts val="0"/>
              </a:spcAft>
              <a:buClr>
                <a:schemeClr val="dk1"/>
              </a:buClr>
              <a:buSzPts val="2100"/>
              <a:buChar char="●"/>
            </a:pPr>
            <a:r>
              <a:rPr lang="en" sz="2000" dirty="0">
                <a:solidFill>
                  <a:schemeClr val="dk1"/>
                </a:solidFill>
              </a:rPr>
              <a:t>Developing inclusive job descriptions and postings</a:t>
            </a:r>
            <a:endParaRPr sz="2000" dirty="0">
              <a:solidFill>
                <a:schemeClr val="dk1"/>
              </a:solidFill>
            </a:endParaRPr>
          </a:p>
          <a:p>
            <a:pPr marL="457200" lvl="0" indent="-361950" algn="l" rtl="0">
              <a:spcBef>
                <a:spcPts val="0"/>
              </a:spcBef>
              <a:spcAft>
                <a:spcPts val="0"/>
              </a:spcAft>
              <a:buClr>
                <a:schemeClr val="dk1"/>
              </a:buClr>
              <a:buSzPts val="2100"/>
              <a:buChar char="●"/>
            </a:pPr>
            <a:r>
              <a:rPr lang="en" sz="2000" dirty="0">
                <a:solidFill>
                  <a:schemeClr val="dk1"/>
                </a:solidFill>
              </a:rPr>
              <a:t>Screening candidates</a:t>
            </a:r>
            <a:endParaRPr sz="2000" dirty="0">
              <a:solidFill>
                <a:schemeClr val="dk1"/>
              </a:solidFill>
            </a:endParaRPr>
          </a:p>
        </p:txBody>
      </p:sp>
      <p:sp>
        <p:nvSpPr>
          <p:cNvPr id="581" name="Google Shape;581;p57"/>
          <p:cNvSpPr/>
          <p:nvPr/>
        </p:nvSpPr>
        <p:spPr>
          <a:xfrm>
            <a:off x="872124" y="2867050"/>
            <a:ext cx="4365459"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400" dirty="0">
                <a:solidFill>
                  <a:schemeClr val="accent1"/>
                </a:solidFill>
              </a:rPr>
              <a:t>Conducting interviews</a:t>
            </a:r>
            <a:endParaRPr sz="2400" dirty="0">
              <a:solidFill>
                <a:schemeClr val="accent1"/>
              </a:solidFill>
            </a:endParaRPr>
          </a:p>
        </p:txBody>
      </p:sp>
      <p:sp>
        <p:nvSpPr>
          <p:cNvPr id="584" name="Google Shape;584;p57"/>
          <p:cNvSpPr txBox="1"/>
          <p:nvPr/>
        </p:nvSpPr>
        <p:spPr>
          <a:xfrm>
            <a:off x="1238175" y="3432212"/>
            <a:ext cx="4547700" cy="831300"/>
          </a:xfrm>
          <a:prstGeom prst="rect">
            <a:avLst/>
          </a:prstGeom>
          <a:noFill/>
          <a:ln>
            <a:noFill/>
          </a:ln>
        </p:spPr>
        <p:txBody>
          <a:bodyPr spcFirstLastPara="1" wrap="square" lIns="91425" tIns="91425" rIns="91425" bIns="91425" anchor="t" anchorCtr="0">
            <a:spAutoFit/>
          </a:bodyPr>
          <a:lstStyle/>
          <a:p>
            <a:pPr marL="457200" indent="-361950">
              <a:buClr>
                <a:schemeClr val="dk1"/>
              </a:buClr>
              <a:buSzPts val="2100"/>
              <a:buFont typeface="Arial"/>
              <a:buChar char="●"/>
            </a:pPr>
            <a:r>
              <a:rPr lang="en" sz="2000" dirty="0">
                <a:solidFill>
                  <a:schemeClr val="dk1"/>
                </a:solidFill>
              </a:rPr>
              <a:t>Providing accommodations</a:t>
            </a:r>
            <a:endParaRPr sz="2000" dirty="0">
              <a:solidFill>
                <a:schemeClr val="dk1"/>
              </a:solidFill>
            </a:endParaRPr>
          </a:p>
          <a:p>
            <a:pPr marL="457200" indent="-361950">
              <a:buClr>
                <a:schemeClr val="dk1"/>
              </a:buClr>
              <a:buSzPts val="2100"/>
              <a:buFont typeface="Arial"/>
              <a:buChar char="●"/>
            </a:pPr>
            <a:r>
              <a:rPr lang="en" sz="2000" dirty="0">
                <a:solidFill>
                  <a:schemeClr val="dk1"/>
                </a:solidFill>
              </a:rPr>
              <a:t>Conducting the interview  </a:t>
            </a:r>
            <a:endParaRPr sz="2000" dirty="0">
              <a:solidFill>
                <a:schemeClr val="dk1"/>
              </a:solidFill>
            </a:endParaRPr>
          </a:p>
        </p:txBody>
      </p:sp>
      <p:sp>
        <p:nvSpPr>
          <p:cNvPr id="580" name="Google Shape;580;p57"/>
          <p:cNvSpPr/>
          <p:nvPr/>
        </p:nvSpPr>
        <p:spPr>
          <a:xfrm>
            <a:off x="872125" y="4286275"/>
            <a:ext cx="34047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400" dirty="0">
                <a:solidFill>
                  <a:schemeClr val="accent1"/>
                </a:solidFill>
              </a:rPr>
              <a:t>Candidate selection</a:t>
            </a:r>
            <a:endParaRPr sz="2400" dirty="0">
              <a:solidFill>
                <a:schemeClr val="accent1"/>
              </a:solidFill>
            </a:endParaRPr>
          </a:p>
        </p:txBody>
      </p:sp>
      <p:sp>
        <p:nvSpPr>
          <p:cNvPr id="586" name="Google Shape;586;p57">
            <a:extLst>
              <a:ext uri="{C183D7F6-B498-43B3-948B-1728B52AA6E4}">
                <adec:decorative xmlns:adec="http://schemas.microsoft.com/office/drawing/2017/decorative" val="1"/>
              </a:ext>
            </a:extLst>
          </p:cNvPr>
          <p:cNvSpPr/>
          <p:nvPr/>
        </p:nvSpPr>
        <p:spPr>
          <a:xfrm flipH="1">
            <a:off x="616086" y="2867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dirty="0">
                <a:solidFill>
                  <a:schemeClr val="lt1"/>
                </a:solidFill>
              </a:rPr>
              <a:t>2</a:t>
            </a:r>
            <a:endParaRPr sz="1900" b="1" dirty="0">
              <a:solidFill>
                <a:schemeClr val="lt1"/>
              </a:solidFill>
            </a:endParaRPr>
          </a:p>
        </p:txBody>
      </p:sp>
      <p:sp>
        <p:nvSpPr>
          <p:cNvPr id="587" name="Google Shape;587;p57">
            <a:extLst>
              <a:ext uri="{C183D7F6-B498-43B3-948B-1728B52AA6E4}">
                <adec:decorative xmlns:adec="http://schemas.microsoft.com/office/drawing/2017/decorative" val="1"/>
              </a:ext>
            </a:extLst>
          </p:cNvPr>
          <p:cNvSpPr/>
          <p:nvPr/>
        </p:nvSpPr>
        <p:spPr>
          <a:xfrm flipH="1">
            <a:off x="616075" y="4286279"/>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3</a:t>
            </a:r>
            <a:endParaRPr sz="1900" b="1">
              <a:solidFill>
                <a:schemeClr val="lt1"/>
              </a:solidFill>
            </a:endParaRPr>
          </a:p>
        </p:txBody>
      </p:sp>
      <p:sp>
        <p:nvSpPr>
          <p:cNvPr id="585" name="Google Shape;585;p57">
            <a:extLst>
              <a:ext uri="{C183D7F6-B498-43B3-948B-1728B52AA6E4}">
                <adec:decorative xmlns:adec="http://schemas.microsoft.com/office/drawing/2017/decorative" val="1"/>
              </a:ext>
            </a:extLst>
          </p:cNvPr>
          <p:cNvSpPr/>
          <p:nvPr/>
        </p:nvSpPr>
        <p:spPr>
          <a:xfrm flipH="1">
            <a:off x="616068" y="1228721"/>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1</a:t>
            </a:r>
            <a:endParaRPr sz="1900" b="1">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58"/>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Lived perspectives</a:t>
            </a:r>
            <a:endParaRPr sz="3600" b="0" dirty="0"/>
          </a:p>
        </p:txBody>
      </p:sp>
      <p:sp>
        <p:nvSpPr>
          <p:cNvPr id="595" name="Google Shape;595;p58"/>
          <p:cNvSpPr txBox="1">
            <a:spLocks noGrp="1"/>
          </p:cNvSpPr>
          <p:nvPr>
            <p:ph type="subTitle" idx="2"/>
          </p:nvPr>
        </p:nvSpPr>
        <p:spPr>
          <a:xfrm>
            <a:off x="475500" y="1240050"/>
            <a:ext cx="4034296"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dirty="0"/>
              <a:t>Job seekers and employees with disabilities say…</a:t>
            </a:r>
            <a:endParaRPr dirty="0"/>
          </a:p>
        </p:txBody>
      </p:sp>
      <p:sp>
        <p:nvSpPr>
          <p:cNvPr id="597" name="Google Shape;597;p58"/>
          <p:cNvSpPr txBox="1">
            <a:spLocks noGrp="1"/>
          </p:cNvSpPr>
          <p:nvPr>
            <p:ph type="subTitle" idx="4"/>
          </p:nvPr>
        </p:nvSpPr>
        <p:spPr>
          <a:xfrm>
            <a:off x="475500" y="1994425"/>
            <a:ext cx="3853904" cy="2889900"/>
          </a:xfrm>
          <a:prstGeom prst="rect">
            <a:avLst/>
          </a:prstGeom>
        </p:spPr>
        <p:txBody>
          <a:bodyPr spcFirstLastPara="1" wrap="square" lIns="91425" tIns="45700" rIns="91425" bIns="45700" anchor="t" anchorCtr="0">
            <a:normAutofit/>
          </a:bodyPr>
          <a:lstStyle/>
          <a:p>
            <a:pPr marL="0" lvl="0" indent="0" algn="l" rtl="0">
              <a:lnSpc>
                <a:spcPct val="100000"/>
              </a:lnSpc>
              <a:spcBef>
                <a:spcPts val="750"/>
              </a:spcBef>
              <a:spcAft>
                <a:spcPts val="0"/>
              </a:spcAft>
              <a:buNone/>
            </a:pPr>
            <a:r>
              <a:rPr lang="en" dirty="0"/>
              <a:t>There are barriers in</a:t>
            </a:r>
            <a:r>
              <a:rPr lang="en" dirty="0">
                <a:solidFill>
                  <a:schemeClr val="dk1"/>
                </a:solidFill>
              </a:rPr>
              <a:t> </a:t>
            </a:r>
            <a:r>
              <a:rPr lang="en" b="1" dirty="0">
                <a:solidFill>
                  <a:schemeClr val="accent1"/>
                </a:solidFill>
              </a:rPr>
              <a:t>recruitment systems</a:t>
            </a:r>
            <a:r>
              <a:rPr lang="en" dirty="0">
                <a:solidFill>
                  <a:srgbClr val="4C4C4E"/>
                </a:solidFill>
              </a:rPr>
              <a:t>.</a:t>
            </a:r>
            <a:r>
              <a:rPr lang="en" b="1" dirty="0">
                <a:solidFill>
                  <a:schemeClr val="accent1"/>
                </a:solidFill>
              </a:rPr>
              <a:t> </a:t>
            </a:r>
            <a:endParaRPr b="1" dirty="0">
              <a:solidFill>
                <a:schemeClr val="dk1"/>
              </a:solidFill>
            </a:endParaRPr>
          </a:p>
          <a:p>
            <a:pPr marL="0" lvl="0" indent="0" algn="l" rtl="0">
              <a:lnSpc>
                <a:spcPct val="100000"/>
              </a:lnSpc>
              <a:spcBef>
                <a:spcPts val="1200"/>
              </a:spcBef>
              <a:spcAft>
                <a:spcPts val="1200"/>
              </a:spcAft>
              <a:buNone/>
            </a:pPr>
            <a:r>
              <a:rPr lang="en" dirty="0"/>
              <a:t>Usually I am </a:t>
            </a:r>
            <a:r>
              <a:rPr lang="en" b="1" dirty="0">
                <a:solidFill>
                  <a:schemeClr val="accent1"/>
                </a:solidFill>
              </a:rPr>
              <a:t>discouraged from even applying</a:t>
            </a:r>
            <a:r>
              <a:rPr lang="en" dirty="0">
                <a:solidFill>
                  <a:srgbClr val="4C4C4E"/>
                </a:solidFill>
              </a:rPr>
              <a:t>.</a:t>
            </a:r>
            <a:endParaRPr dirty="0">
              <a:solidFill>
                <a:srgbClr val="4C4C4E"/>
              </a:solidFill>
            </a:endParaRPr>
          </a:p>
        </p:txBody>
      </p:sp>
      <p:sp>
        <p:nvSpPr>
          <p:cNvPr id="596" name="Google Shape;596;p58"/>
          <p:cNvSpPr txBox="1">
            <a:spLocks noGrp="1"/>
          </p:cNvSpPr>
          <p:nvPr>
            <p:ph type="subTitle" idx="3"/>
          </p:nvPr>
        </p:nvSpPr>
        <p:spPr>
          <a:xfrm>
            <a:off x="4766550" y="1240050"/>
            <a:ext cx="3836274"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1000"/>
              </a:spcAft>
              <a:buNone/>
            </a:pPr>
            <a:r>
              <a:rPr lang="en" dirty="0">
                <a:solidFill>
                  <a:schemeClr val="accent4"/>
                </a:solidFill>
              </a:rPr>
              <a:t>Employers and people leaders say…</a:t>
            </a:r>
            <a:endParaRPr dirty="0"/>
          </a:p>
        </p:txBody>
      </p:sp>
      <p:sp>
        <p:nvSpPr>
          <p:cNvPr id="598" name="Google Shape;598;p58"/>
          <p:cNvSpPr txBox="1">
            <a:spLocks noGrp="1"/>
          </p:cNvSpPr>
          <p:nvPr>
            <p:ph type="subTitle" idx="5"/>
          </p:nvPr>
        </p:nvSpPr>
        <p:spPr>
          <a:xfrm>
            <a:off x="4766549" y="1994425"/>
            <a:ext cx="3755409" cy="28899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 dirty="0"/>
              <a:t>I’m not sure </a:t>
            </a:r>
            <a:r>
              <a:rPr lang="en" b="1" dirty="0">
                <a:solidFill>
                  <a:schemeClr val="accent4"/>
                </a:solidFill>
              </a:rPr>
              <a:t>what I can and can’t ask </a:t>
            </a:r>
            <a:r>
              <a:rPr lang="en" dirty="0"/>
              <a:t>in an interview. </a:t>
            </a:r>
            <a:endParaRPr dirty="0"/>
          </a:p>
          <a:p>
            <a:pPr marL="0" lvl="0" indent="0" algn="l" rtl="0">
              <a:lnSpc>
                <a:spcPct val="100000"/>
              </a:lnSpc>
              <a:spcBef>
                <a:spcPts val="1000"/>
              </a:spcBef>
              <a:spcAft>
                <a:spcPts val="0"/>
              </a:spcAft>
              <a:buNone/>
            </a:pPr>
            <a:r>
              <a:rPr lang="en" dirty="0"/>
              <a:t>I don’t want to</a:t>
            </a:r>
            <a:r>
              <a:rPr lang="en" dirty="0">
                <a:solidFill>
                  <a:schemeClr val="dk1"/>
                </a:solidFill>
              </a:rPr>
              <a:t> </a:t>
            </a:r>
            <a:r>
              <a:rPr lang="en" b="1" dirty="0">
                <a:solidFill>
                  <a:schemeClr val="accent4"/>
                </a:solidFill>
              </a:rPr>
              <a:t>“say the wrong thing”</a:t>
            </a:r>
            <a:r>
              <a:rPr lang="en" b="1" dirty="0">
                <a:solidFill>
                  <a:schemeClr val="dk2"/>
                </a:solidFill>
              </a:rPr>
              <a:t> </a:t>
            </a:r>
            <a:r>
              <a:rPr lang="en" dirty="0"/>
              <a:t>or “ask the wrong question.”</a:t>
            </a:r>
            <a:endParaRPr dirty="0"/>
          </a:p>
          <a:p>
            <a:pPr marL="0" lvl="0" indent="0" algn="l" rtl="0">
              <a:lnSpc>
                <a:spcPct val="100000"/>
              </a:lnSpc>
              <a:spcBef>
                <a:spcPts val="1000"/>
              </a:spcBef>
              <a:spcAft>
                <a:spcPts val="0"/>
              </a:spcAft>
              <a:buNone/>
            </a:pPr>
            <a:r>
              <a:rPr lang="en" dirty="0"/>
              <a:t>Hiring decisions</a:t>
            </a:r>
            <a:r>
              <a:rPr lang="en" dirty="0">
                <a:solidFill>
                  <a:schemeClr val="dk1"/>
                </a:solidFill>
              </a:rPr>
              <a:t> </a:t>
            </a:r>
            <a:r>
              <a:rPr lang="en" b="1" dirty="0">
                <a:solidFill>
                  <a:schemeClr val="accent4"/>
                </a:solidFill>
              </a:rPr>
              <a:t>are high stakes.</a:t>
            </a:r>
            <a:endParaRPr b="1" dirty="0">
              <a:solidFill>
                <a:schemeClr val="accent4"/>
              </a:solidFill>
            </a:endParaRPr>
          </a:p>
          <a:p>
            <a:pPr marL="0" lvl="0" indent="0" algn="l" rtl="0">
              <a:lnSpc>
                <a:spcPct val="100000"/>
              </a:lnSpc>
              <a:spcBef>
                <a:spcPts val="1000"/>
              </a:spcBef>
              <a:spcAft>
                <a:spcPts val="0"/>
              </a:spcAft>
              <a:buNone/>
            </a:pPr>
            <a:r>
              <a:rPr lang="en" dirty="0"/>
              <a:t>Often, there is no </a:t>
            </a:r>
            <a:r>
              <a:rPr lang="en" b="1" dirty="0">
                <a:solidFill>
                  <a:schemeClr val="accent4"/>
                </a:solidFill>
              </a:rPr>
              <a:t>organizational guidance</a:t>
            </a:r>
            <a:r>
              <a:rPr lang="en" dirty="0">
                <a:solidFill>
                  <a:srgbClr val="4C4C4E"/>
                </a:solidFill>
              </a:rPr>
              <a:t>.</a:t>
            </a:r>
            <a:endParaRPr dirty="0">
              <a:solidFill>
                <a:srgbClr val="4C4C4E"/>
              </a:solidFill>
            </a:endParaRPr>
          </a:p>
          <a:p>
            <a:pPr marL="0" lvl="0" indent="0" algn="l" rtl="0">
              <a:spcBef>
                <a:spcPts val="1000"/>
              </a:spcBef>
              <a:spcAft>
                <a:spcPts val="0"/>
              </a:spcAft>
              <a:buNone/>
            </a:pPr>
            <a:endParaRPr sz="2000" b="1" dirty="0">
              <a:solidFill>
                <a:schemeClr val="dk2"/>
              </a:solidFill>
            </a:endParaRPr>
          </a:p>
          <a:p>
            <a:pPr marL="0" lvl="0" indent="0" algn="l" rtl="0">
              <a:spcBef>
                <a:spcPts val="750"/>
              </a:spcBef>
              <a:spcAft>
                <a:spcPts val="0"/>
              </a:spcAft>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2" name="Rectangle 1">
            <a:extLst>
              <a:ext uri="{FF2B5EF4-FFF2-40B4-BE49-F238E27FC236}">
                <a16:creationId xmlns:a16="http://schemas.microsoft.com/office/drawing/2014/main" id="{41FF8785-C8E7-E5D1-6226-19A70C3E0F73}"/>
              </a:ext>
              <a:ext uri="{C183D7F6-B498-43B3-948B-1728B52AA6E4}">
                <adec:decorative xmlns:adec="http://schemas.microsoft.com/office/drawing/2017/decorative" val="1"/>
              </a:ext>
            </a:extLst>
          </p:cNvPr>
          <p:cNvSpPr/>
          <p:nvPr/>
        </p:nvSpPr>
        <p:spPr>
          <a:xfrm>
            <a:off x="6851476" y="332729"/>
            <a:ext cx="1789044" cy="430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3" name="Google Shape;603;p59">
            <a:extLst>
              <a:ext uri="{C183D7F6-B498-43B3-948B-1728B52AA6E4}">
                <adec:decorative xmlns:adec="http://schemas.microsoft.com/office/drawing/2017/decorative" val="1"/>
              </a:ext>
            </a:extLst>
          </p:cNvPr>
          <p:cNvSpPr/>
          <p:nvPr/>
        </p:nvSpPr>
        <p:spPr>
          <a:xfrm>
            <a:off x="5814625" y="2872550"/>
            <a:ext cx="4699200" cy="4699200"/>
          </a:xfrm>
          <a:prstGeom prst="ellipse">
            <a:avLst/>
          </a:prstGeom>
          <a:solidFill>
            <a:srgbClr val="FAD9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4" name="Google Shape;604;p59">
            <a:extLst>
              <a:ext uri="{C183D7F6-B498-43B3-948B-1728B52AA6E4}">
                <adec:decorative xmlns:adec="http://schemas.microsoft.com/office/drawing/2017/decorative" val="1"/>
              </a:ext>
            </a:extLst>
          </p:cNvPr>
          <p:cNvPicPr preferRelativeResize="0"/>
          <p:nvPr/>
        </p:nvPicPr>
        <p:blipFill rotWithShape="1">
          <a:blip r:embed="rId4">
            <a:alphaModFix amt="42000"/>
          </a:blip>
          <a:srcRect/>
          <a:stretch/>
        </p:blipFill>
        <p:spPr>
          <a:xfrm>
            <a:off x="8098225" y="4140998"/>
            <a:ext cx="707101" cy="707126"/>
          </a:xfrm>
          <a:prstGeom prst="rect">
            <a:avLst/>
          </a:prstGeom>
          <a:noFill/>
          <a:ln>
            <a:noFill/>
          </a:ln>
        </p:spPr>
      </p:pic>
      <p:sp>
        <p:nvSpPr>
          <p:cNvPr id="607" name="Google Shape;607;p59"/>
          <p:cNvSpPr txBox="1">
            <a:spLocks noGrp="1"/>
          </p:cNvSpPr>
          <p:nvPr>
            <p:ph type="subTitle" idx="2"/>
          </p:nvPr>
        </p:nvSpPr>
        <p:spPr>
          <a:xfrm>
            <a:off x="461800" y="332729"/>
            <a:ext cx="494100" cy="276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dirty="0"/>
              <a:t>1</a:t>
            </a:r>
            <a:endParaRPr dirty="0"/>
          </a:p>
        </p:txBody>
      </p:sp>
      <p:sp>
        <p:nvSpPr>
          <p:cNvPr id="610" name="Google Shape;610;p59"/>
          <p:cNvSpPr txBox="1">
            <a:spLocks noGrp="1"/>
          </p:cNvSpPr>
          <p:nvPr>
            <p:ph type="subTitle" idx="5"/>
          </p:nvPr>
        </p:nvSpPr>
        <p:spPr>
          <a:xfrm>
            <a:off x="1074325" y="265176"/>
            <a:ext cx="3512700" cy="493776"/>
          </a:xfrm>
          <a:prstGeom prst="rect">
            <a:avLst/>
          </a:prstGeom>
        </p:spPr>
        <p:txBody>
          <a:bodyPr spcFirstLastPara="1" wrap="square" lIns="91425" tIns="0" rIns="91425" bIns="0" anchor="ctr" anchorCtr="0">
            <a:noAutofit/>
          </a:bodyPr>
          <a:lstStyle/>
          <a:p>
            <a:pPr marL="0" lvl="0" indent="0" algn="l" rtl="0">
              <a:spcAft>
                <a:spcPts val="0"/>
              </a:spcAft>
              <a:buNone/>
            </a:pPr>
            <a:r>
              <a:rPr lang="en" sz="2800" b="0" dirty="0"/>
              <a:t>Recruitm</a:t>
            </a:r>
            <a:r>
              <a:rPr lang="en" dirty="0"/>
              <a:t>e</a:t>
            </a:r>
            <a:r>
              <a:rPr lang="en" sz="2800" b="0" dirty="0"/>
              <a:t>nt</a:t>
            </a:r>
            <a:endParaRPr sz="2800" b="0" dirty="0"/>
          </a:p>
        </p:txBody>
      </p:sp>
      <p:sp>
        <p:nvSpPr>
          <p:cNvPr id="606" name="Google Shape;606;p59">
            <a:extLst>
              <a:ext uri="{C183D7F6-B498-43B3-948B-1728B52AA6E4}">
                <adec:decorative xmlns:adec="http://schemas.microsoft.com/office/drawing/2017/decorative" val="0"/>
              </a:ext>
            </a:extLst>
          </p:cNvPr>
          <p:cNvSpPr txBox="1">
            <a:spLocks noGrp="1"/>
          </p:cNvSpPr>
          <p:nvPr>
            <p:ph type="subTitle" idx="1"/>
          </p:nvPr>
        </p:nvSpPr>
        <p:spPr>
          <a:xfrm>
            <a:off x="5315919" y="295375"/>
            <a:ext cx="3191515" cy="381105"/>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HIRING BEST PRACTICES</a:t>
            </a:r>
            <a:endParaRPr dirty="0"/>
          </a:p>
        </p:txBody>
      </p:sp>
      <p:sp>
        <p:nvSpPr>
          <p:cNvPr id="608" name="Google Shape;608;p59"/>
          <p:cNvSpPr txBox="1">
            <a:spLocks noGrp="1"/>
          </p:cNvSpPr>
          <p:nvPr>
            <p:ph type="title" idx="4294967295"/>
          </p:nvPr>
        </p:nvSpPr>
        <p:spPr>
          <a:xfrm>
            <a:off x="1123950" y="4484688"/>
            <a:ext cx="5192713" cy="4381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accent1"/>
              </a:buClr>
              <a:buSzPts val="3200"/>
              <a:buFont typeface="Arial"/>
              <a:buNone/>
              <a:tabLst/>
              <a:defRPr/>
            </a:pPr>
            <a:r>
              <a:rPr kumimoji="0" lang="en-CA" sz="2400" b="1" i="0" u="none" strike="noStrike" kern="0" cap="none" spc="0" normalizeH="0" baseline="0" noProof="0" dirty="0">
                <a:ln>
                  <a:noFill/>
                </a:ln>
                <a:solidFill>
                  <a:srgbClr val="0070C0"/>
                </a:solidFill>
                <a:effectLst/>
                <a:uLnTx/>
                <a:uFillTx/>
                <a:latin typeface="Arial"/>
                <a:ea typeface="Arial"/>
                <a:cs typeface="Arial"/>
                <a:sym typeface="Arial"/>
              </a:rPr>
              <a:t>Case: Employment works!</a:t>
            </a:r>
          </a:p>
        </p:txBody>
      </p:sp>
      <p:pic>
        <p:nvPicPr>
          <p:cNvPr id="3" name="Online Media 2" title="CAMH’s Employment Works! Program">
            <a:hlinkClick r:id="" action="ppaction://media"/>
            <a:extLst>
              <a:ext uri="{FF2B5EF4-FFF2-40B4-BE49-F238E27FC236}">
                <a16:creationId xmlns:a16="http://schemas.microsoft.com/office/drawing/2014/main" id="{B52C02B9-01F7-21AF-40A0-C9022589782F}"/>
              </a:ext>
            </a:extLst>
          </p:cNvPr>
          <p:cNvPicPr>
            <a:picLocks noRot="1" noChangeAspect="1"/>
          </p:cNvPicPr>
          <p:nvPr>
            <a:videoFile r:link="rId1"/>
          </p:nvPr>
        </p:nvPicPr>
        <p:blipFill>
          <a:blip r:embed="rId5"/>
          <a:stretch>
            <a:fillRect/>
          </a:stretch>
        </p:blipFill>
        <p:spPr>
          <a:xfrm>
            <a:off x="1518557" y="821529"/>
            <a:ext cx="6501493" cy="3673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0"/>
          <p:cNvSpPr txBox="1">
            <a:spLocks noGrp="1"/>
          </p:cNvSpPr>
          <p:nvPr>
            <p:ph type="title"/>
          </p:nvPr>
        </p:nvSpPr>
        <p:spPr>
          <a:xfrm>
            <a:off x="1067505" y="855839"/>
            <a:ext cx="7008989" cy="2610000"/>
          </a:xfrm>
          <a:prstGeom prst="rect">
            <a:avLst/>
          </a:prstGeom>
        </p:spPr>
        <p:txBody>
          <a:bodyPr spcFirstLastPara="1" wrap="square" lIns="91425" tIns="45700" rIns="91425" bIns="45700" anchor="t" anchorCtr="0">
            <a:noAutofit/>
          </a:bodyPr>
          <a:lstStyle/>
          <a:p>
            <a:pPr marL="0" lvl="0" indent="0" algn="ctr" rtl="0">
              <a:lnSpc>
                <a:spcPct val="100000"/>
              </a:lnSpc>
              <a:spcBef>
                <a:spcPts val="1200"/>
              </a:spcBef>
              <a:spcAft>
                <a:spcPts val="0"/>
              </a:spcAft>
              <a:buClr>
                <a:schemeClr val="lt1"/>
              </a:buClr>
              <a:buSzPts val="2100"/>
              <a:buFont typeface="Arial"/>
              <a:buNone/>
            </a:pPr>
            <a:r>
              <a:rPr lang="en" sz="2800" dirty="0"/>
              <a:t>Discuss: </a:t>
            </a:r>
            <a:endParaRPr sz="2800" dirty="0">
              <a:solidFill>
                <a:schemeClr val="dk1"/>
              </a:solidFill>
            </a:endParaRPr>
          </a:p>
          <a:p>
            <a:pPr marL="0" lvl="0" indent="0" algn="ctr" rtl="0">
              <a:lnSpc>
                <a:spcPct val="100000"/>
              </a:lnSpc>
              <a:spcBef>
                <a:spcPts val="1200"/>
              </a:spcBef>
              <a:spcAft>
                <a:spcPts val="0"/>
              </a:spcAft>
              <a:buNone/>
            </a:pPr>
            <a:r>
              <a:rPr lang="en" sz="2700" b="0" dirty="0"/>
              <a:t>1</a:t>
            </a:r>
            <a:r>
              <a:rPr lang="en" sz="2700" dirty="0"/>
              <a:t>. </a:t>
            </a:r>
            <a:r>
              <a:rPr lang="en" sz="2700" b="0" dirty="0"/>
              <a:t>Does our organization already have hiring assistance?</a:t>
            </a:r>
            <a:endParaRPr sz="2700" b="0" dirty="0">
              <a:solidFill>
                <a:schemeClr val="dk1"/>
              </a:solidFill>
            </a:endParaRPr>
          </a:p>
          <a:p>
            <a:pPr marL="0" lvl="0" indent="0" algn="ctr" rtl="0">
              <a:lnSpc>
                <a:spcPct val="100000"/>
              </a:lnSpc>
              <a:spcBef>
                <a:spcPts val="1200"/>
              </a:spcBef>
              <a:spcAft>
                <a:spcPts val="0"/>
              </a:spcAft>
              <a:buNone/>
            </a:pPr>
            <a:r>
              <a:rPr lang="en" sz="2700" b="0" dirty="0"/>
              <a:t>2</a:t>
            </a:r>
            <a:r>
              <a:rPr lang="en" sz="2700" dirty="0"/>
              <a:t>. </a:t>
            </a:r>
            <a:r>
              <a:rPr lang="en" sz="2700" b="0" dirty="0"/>
              <a:t>What benefits might our organization see if we had a designated resource or process to guide job seekers with disabilities through our recruitment steps?</a:t>
            </a:r>
            <a:endParaRPr sz="2700" b="0" dirty="0"/>
          </a:p>
          <a:p>
            <a:pPr marL="0" lvl="0" indent="0" algn="ctr" rtl="0">
              <a:lnSpc>
                <a:spcPct val="100000"/>
              </a:lnSpc>
              <a:spcBef>
                <a:spcPts val="1200"/>
              </a:spcBef>
              <a:spcAft>
                <a:spcPts val="0"/>
              </a:spcAft>
              <a:buNone/>
            </a:pPr>
            <a:endParaRPr sz="2400" b="0" dirty="0"/>
          </a:p>
        </p:txBody>
      </p:sp>
      <p:sp>
        <p:nvSpPr>
          <p:cNvPr id="616" name="Google Shape;616;p60"/>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a:t>5 mins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0">
          <a:extLst>
            <a:ext uri="{FF2B5EF4-FFF2-40B4-BE49-F238E27FC236}">
              <a16:creationId xmlns:a16="http://schemas.microsoft.com/office/drawing/2014/main" id="{8658BB79-EFC3-8CB6-8912-EE8D0056A65E}"/>
            </a:ext>
          </a:extLst>
        </p:cNvPr>
        <p:cNvGrpSpPr/>
        <p:nvPr/>
      </p:nvGrpSpPr>
      <p:grpSpPr>
        <a:xfrm>
          <a:off x="0" y="0"/>
          <a:ext cx="0" cy="0"/>
          <a:chOff x="0" y="0"/>
          <a:chExt cx="0" cy="0"/>
        </a:xfrm>
      </p:grpSpPr>
      <p:sp>
        <p:nvSpPr>
          <p:cNvPr id="623" name="Google Shape;623;p61">
            <a:extLst>
              <a:ext uri="{FF2B5EF4-FFF2-40B4-BE49-F238E27FC236}">
                <a16:creationId xmlns:a16="http://schemas.microsoft.com/office/drawing/2014/main" id="{C4C0C8F4-EB8E-1D81-F1D2-0FD9BA4596BF}"/>
              </a:ext>
              <a:ext uri="{C183D7F6-B498-43B3-948B-1728B52AA6E4}">
                <adec:decorative xmlns:adec="http://schemas.microsoft.com/office/drawing/2017/decorative" val="1"/>
              </a:ext>
            </a:extLst>
          </p:cNvPr>
          <p:cNvSpPr txBox="1">
            <a:spLocks noGrp="1"/>
          </p:cNvSpPr>
          <p:nvPr>
            <p:ph type="subTitle" idx="2"/>
          </p:nvPr>
        </p:nvSpPr>
        <p:spPr>
          <a:xfrm>
            <a:off x="466827" y="332729"/>
            <a:ext cx="494100" cy="276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dirty="0"/>
              <a:t>1</a:t>
            </a:r>
            <a:endParaRPr dirty="0"/>
          </a:p>
        </p:txBody>
      </p:sp>
      <p:sp>
        <p:nvSpPr>
          <p:cNvPr id="624" name="Google Shape;624;p61">
            <a:extLst>
              <a:ext uri="{FF2B5EF4-FFF2-40B4-BE49-F238E27FC236}">
                <a16:creationId xmlns:a16="http://schemas.microsoft.com/office/drawing/2014/main" id="{5F679D86-2AB0-71FA-9FCF-45F770F1DB36}"/>
              </a:ext>
            </a:extLst>
          </p:cNvPr>
          <p:cNvSpPr txBox="1">
            <a:spLocks noGrp="1"/>
          </p:cNvSpPr>
          <p:nvPr>
            <p:ph type="title" idx="4294967295"/>
          </p:nvPr>
        </p:nvSpPr>
        <p:spPr>
          <a:xfrm>
            <a:off x="596900" y="1035630"/>
            <a:ext cx="3086100"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accent1"/>
              </a:buClr>
              <a:buSzPts val="3200"/>
              <a:buFont typeface="Arial"/>
              <a:buNone/>
              <a:tabLst/>
              <a:defRPr/>
            </a:pPr>
            <a:r>
              <a:rPr kumimoji="0" lang="en-US" sz="2400" b="0" i="0" u="none" strike="noStrike" kern="0" cap="none" spc="0" normalizeH="0" baseline="0" noProof="0" dirty="0">
                <a:ln>
                  <a:noFill/>
                </a:ln>
                <a:solidFill>
                  <a:schemeClr val="accent1"/>
                </a:solidFill>
                <a:effectLst/>
                <a:uLnTx/>
                <a:uFillTx/>
                <a:latin typeface="Arial"/>
                <a:ea typeface="Arial"/>
                <a:cs typeface="Arial"/>
                <a:sym typeface="Arial"/>
              </a:rPr>
              <a:t>Developing inclusive job descriptions and postings</a:t>
            </a:r>
          </a:p>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endParaRPr kumimoji="0" lang="en-US" sz="3200" b="1" i="0" u="none" strike="noStrike" kern="0" cap="none" spc="0" normalizeH="0" baseline="0" noProof="0" dirty="0">
              <a:ln>
                <a:noFill/>
              </a:ln>
              <a:solidFill>
                <a:schemeClr val="accent1"/>
              </a:solidFill>
              <a:effectLst/>
              <a:uLnTx/>
              <a:uFillTx/>
              <a:latin typeface="Arial"/>
              <a:ea typeface="Arial"/>
              <a:cs typeface="Arial"/>
              <a:sym typeface="Arial"/>
            </a:endParaRPr>
          </a:p>
        </p:txBody>
      </p:sp>
      <p:sp>
        <p:nvSpPr>
          <p:cNvPr id="625" name="Google Shape;625;p61">
            <a:extLst>
              <a:ext uri="{FF2B5EF4-FFF2-40B4-BE49-F238E27FC236}">
                <a16:creationId xmlns:a16="http://schemas.microsoft.com/office/drawing/2014/main" id="{C72A7632-D5FF-EADC-A9AC-2F5392939065}"/>
              </a:ext>
            </a:extLst>
          </p:cNvPr>
          <p:cNvSpPr txBox="1">
            <a:spLocks noGrp="1"/>
          </p:cNvSpPr>
          <p:nvPr>
            <p:ph type="subTitle" idx="4"/>
          </p:nvPr>
        </p:nvSpPr>
        <p:spPr>
          <a:xfrm>
            <a:off x="591612" y="2035913"/>
            <a:ext cx="2916300" cy="19203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rgbClr val="000000"/>
              </a:buClr>
              <a:buSzPts val="1300"/>
              <a:buFont typeface="Arial"/>
              <a:buNone/>
            </a:pPr>
            <a:r>
              <a:rPr lang="en" sz="1600" dirty="0"/>
              <a:t>Specialized postings </a:t>
            </a:r>
            <a:r>
              <a:rPr lang="en" sz="1600" b="1" dirty="0">
                <a:solidFill>
                  <a:schemeClr val="accent1"/>
                </a:solidFill>
              </a:rPr>
              <a:t>can encourage</a:t>
            </a:r>
            <a:r>
              <a:rPr lang="en" sz="1600" dirty="0">
                <a:solidFill>
                  <a:schemeClr val="dk2"/>
                </a:solidFill>
              </a:rPr>
              <a:t> </a:t>
            </a:r>
            <a:r>
              <a:rPr lang="en" sz="1600" dirty="0"/>
              <a:t>candidates with disabilities to apply and should always include an </a:t>
            </a:r>
            <a:r>
              <a:rPr lang="en" sz="1600" b="1" dirty="0">
                <a:solidFill>
                  <a:schemeClr val="accent1"/>
                </a:solidFill>
              </a:rPr>
              <a:t>email and contact #</a:t>
            </a:r>
            <a:r>
              <a:rPr lang="en" sz="1600" dirty="0"/>
              <a:t> so recruitment/interview accommodations can be easily requested. </a:t>
            </a:r>
            <a:endParaRPr sz="1600" dirty="0"/>
          </a:p>
        </p:txBody>
      </p:sp>
      <p:pic>
        <p:nvPicPr>
          <p:cNvPr id="628" name="Google Shape;628;p61">
            <a:extLst>
              <a:ext uri="{FF2B5EF4-FFF2-40B4-BE49-F238E27FC236}">
                <a16:creationId xmlns:a16="http://schemas.microsoft.com/office/drawing/2014/main" id="{8D96975D-B9FD-7603-73E6-19A61081DBA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817905" y="1195876"/>
            <a:ext cx="754096" cy="681200"/>
          </a:xfrm>
          <a:prstGeom prst="rect">
            <a:avLst/>
          </a:prstGeom>
          <a:noFill/>
          <a:ln>
            <a:noFill/>
          </a:ln>
        </p:spPr>
      </p:pic>
      <p:sp>
        <p:nvSpPr>
          <p:cNvPr id="630" name="Google Shape;630;p61">
            <a:extLst>
              <a:ext uri="{FF2B5EF4-FFF2-40B4-BE49-F238E27FC236}">
                <a16:creationId xmlns:a16="http://schemas.microsoft.com/office/drawing/2014/main" id="{9E9D1F82-1330-34DF-E358-A7E135E1FD87}"/>
              </a:ext>
            </a:extLst>
          </p:cNvPr>
          <p:cNvSpPr txBox="1"/>
          <p:nvPr/>
        </p:nvSpPr>
        <p:spPr>
          <a:xfrm>
            <a:off x="4740121" y="977730"/>
            <a:ext cx="3251805" cy="14311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dirty="0">
                <a:solidFill>
                  <a:schemeClr val="dk2"/>
                </a:solidFill>
                <a:latin typeface="Arial"/>
                <a:ea typeface="Arial"/>
                <a:cs typeface="Arial"/>
                <a:sym typeface="Arial"/>
              </a:rPr>
              <a:t>Focus</a:t>
            </a:r>
            <a:endParaRPr sz="1700" b="1" i="0" u="none" strike="noStrike" cap="none" dirty="0">
              <a:solidFill>
                <a:schemeClr val="dk2"/>
              </a:solidFill>
              <a:latin typeface="Arial"/>
              <a:ea typeface="Arial"/>
              <a:cs typeface="Arial"/>
              <a:sym typeface="Arial"/>
            </a:endParaRPr>
          </a:p>
          <a:p>
            <a:pPr marL="0" lvl="0" indent="0" algn="l" rtl="0">
              <a:spcBef>
                <a:spcPts val="0"/>
              </a:spcBef>
              <a:spcAft>
                <a:spcPts val="0"/>
              </a:spcAft>
              <a:buClr>
                <a:srgbClr val="000000"/>
              </a:buClr>
              <a:buSzPts val="1300"/>
              <a:buFont typeface="Arial"/>
              <a:buNone/>
            </a:pPr>
            <a:r>
              <a:rPr lang="en" sz="1600" dirty="0">
                <a:solidFill>
                  <a:schemeClr val="dk1"/>
                </a:solidFill>
              </a:rPr>
              <a:t>Focus on </a:t>
            </a:r>
            <a:r>
              <a:rPr lang="en" sz="1600" b="1" dirty="0">
                <a:solidFill>
                  <a:schemeClr val="dk2"/>
                </a:solidFill>
              </a:rPr>
              <a:t>essential or bona fide requirements</a:t>
            </a:r>
            <a:r>
              <a:rPr lang="en" sz="1600" dirty="0">
                <a:solidFill>
                  <a:schemeClr val="dk2"/>
                </a:solidFill>
              </a:rPr>
              <a:t> </a:t>
            </a:r>
            <a:r>
              <a:rPr lang="en" sz="1600" dirty="0">
                <a:solidFill>
                  <a:schemeClr val="dk1"/>
                </a:solidFill>
              </a:rPr>
              <a:t>and </a:t>
            </a:r>
            <a:r>
              <a:rPr lang="en" sz="1600" b="1" dirty="0">
                <a:solidFill>
                  <a:schemeClr val="dk2"/>
                </a:solidFill>
              </a:rPr>
              <a:t>what needs to be achieved (outcomes)</a:t>
            </a:r>
            <a:r>
              <a:rPr lang="en" sz="1600" dirty="0">
                <a:solidFill>
                  <a:schemeClr val="dk1"/>
                </a:solidFill>
              </a:rPr>
              <a:t>, not “how” it needs to be achieved.</a:t>
            </a:r>
            <a:endParaRPr sz="1600" b="1" dirty="0">
              <a:solidFill>
                <a:schemeClr val="dk2"/>
              </a:solidFill>
            </a:endParaRPr>
          </a:p>
        </p:txBody>
      </p:sp>
      <p:pic>
        <p:nvPicPr>
          <p:cNvPr id="627" name="Google Shape;627;p61">
            <a:extLst>
              <a:ext uri="{FF2B5EF4-FFF2-40B4-BE49-F238E27FC236}">
                <a16:creationId xmlns:a16="http://schemas.microsoft.com/office/drawing/2014/main" id="{5D745295-7BEA-87F1-7CD3-AAC437BC6FFD}"/>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884246" y="2589034"/>
            <a:ext cx="620377" cy="578002"/>
          </a:xfrm>
          <a:prstGeom prst="rect">
            <a:avLst/>
          </a:prstGeom>
          <a:noFill/>
          <a:ln>
            <a:noFill/>
          </a:ln>
        </p:spPr>
      </p:pic>
      <p:sp>
        <p:nvSpPr>
          <p:cNvPr id="631" name="Google Shape;631;p61">
            <a:extLst>
              <a:ext uri="{FF2B5EF4-FFF2-40B4-BE49-F238E27FC236}">
                <a16:creationId xmlns:a16="http://schemas.microsoft.com/office/drawing/2014/main" id="{3CD9589D-7F14-B926-1F06-60157678E7C9}"/>
              </a:ext>
            </a:extLst>
          </p:cNvPr>
          <p:cNvSpPr txBox="1"/>
          <p:nvPr/>
        </p:nvSpPr>
        <p:spPr>
          <a:xfrm>
            <a:off x="4740121" y="2290926"/>
            <a:ext cx="3441139" cy="169274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dirty="0">
                <a:solidFill>
                  <a:schemeClr val="dk2"/>
                </a:solidFill>
                <a:latin typeface="Arial"/>
                <a:ea typeface="Arial"/>
                <a:cs typeface="Arial"/>
                <a:sym typeface="Arial"/>
              </a:rPr>
              <a:t>Share</a:t>
            </a:r>
            <a:endParaRPr sz="1700" b="1" i="0" u="none" strike="noStrike" cap="none" dirty="0">
              <a:solidFill>
                <a:schemeClr val="dk2"/>
              </a:solidFill>
              <a:latin typeface="Arial"/>
              <a:ea typeface="Arial"/>
              <a:cs typeface="Arial"/>
              <a:sym typeface="Arial"/>
            </a:endParaRPr>
          </a:p>
          <a:p>
            <a:pPr marL="0" lvl="0" indent="0" algn="l" rtl="0">
              <a:spcBef>
                <a:spcPts val="0"/>
              </a:spcBef>
              <a:spcAft>
                <a:spcPts val="0"/>
              </a:spcAft>
              <a:buClr>
                <a:srgbClr val="000000"/>
              </a:buClr>
              <a:buSzPts val="1300"/>
              <a:buFont typeface="Arial"/>
              <a:buNone/>
            </a:pPr>
            <a:r>
              <a:rPr lang="en" sz="1600" dirty="0">
                <a:solidFill>
                  <a:schemeClr val="dk1"/>
                </a:solidFill>
              </a:rPr>
              <a:t>Share postings with </a:t>
            </a:r>
            <a:r>
              <a:rPr lang="en" sz="1600" b="1" dirty="0">
                <a:solidFill>
                  <a:schemeClr val="dk2"/>
                </a:solidFill>
              </a:rPr>
              <a:t>organizations in your community</a:t>
            </a:r>
            <a:r>
              <a:rPr lang="en" sz="1600" dirty="0">
                <a:solidFill>
                  <a:schemeClr val="dk1"/>
                </a:solidFill>
              </a:rPr>
              <a:t> that connect job seekers with disabilities and employers.</a:t>
            </a:r>
            <a:endParaRPr sz="1600" dirty="0">
              <a:solidFill>
                <a:schemeClr val="dk1"/>
              </a:solidFill>
            </a:endParaRPr>
          </a:p>
          <a:p>
            <a:pPr marL="0" marR="0" lvl="0" indent="0" algn="l" rtl="0">
              <a:lnSpc>
                <a:spcPct val="100000"/>
              </a:lnSpc>
              <a:spcBef>
                <a:spcPts val="0"/>
              </a:spcBef>
              <a:spcAft>
                <a:spcPts val="0"/>
              </a:spcAft>
              <a:buClr>
                <a:srgbClr val="000000"/>
              </a:buClr>
              <a:buSzPts val="1700"/>
              <a:buFont typeface="Arial"/>
              <a:buNone/>
            </a:pPr>
            <a:endParaRPr sz="1700" b="1" dirty="0">
              <a:solidFill>
                <a:schemeClr val="dk2"/>
              </a:solidFill>
            </a:endParaRPr>
          </a:p>
        </p:txBody>
      </p:sp>
      <p:pic>
        <p:nvPicPr>
          <p:cNvPr id="629" name="Google Shape;629;p61">
            <a:extLst>
              <a:ext uri="{FF2B5EF4-FFF2-40B4-BE49-F238E27FC236}">
                <a16:creationId xmlns:a16="http://schemas.microsoft.com/office/drawing/2014/main" id="{839FFE86-0F33-C15B-ADEB-3BD5BEE0D40D}"/>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817905" y="3719901"/>
            <a:ext cx="710551" cy="628924"/>
          </a:xfrm>
          <a:prstGeom prst="rect">
            <a:avLst/>
          </a:prstGeom>
          <a:noFill/>
          <a:ln>
            <a:noFill/>
          </a:ln>
        </p:spPr>
      </p:pic>
      <p:sp>
        <p:nvSpPr>
          <p:cNvPr id="632" name="Google Shape;632;p61">
            <a:extLst>
              <a:ext uri="{FF2B5EF4-FFF2-40B4-BE49-F238E27FC236}">
                <a16:creationId xmlns:a16="http://schemas.microsoft.com/office/drawing/2014/main" id="{0EB472CD-E76B-C6A6-9ACA-7F0946251B33}"/>
              </a:ext>
            </a:extLst>
          </p:cNvPr>
          <p:cNvSpPr txBox="1"/>
          <p:nvPr/>
        </p:nvSpPr>
        <p:spPr>
          <a:xfrm>
            <a:off x="4740121" y="3678336"/>
            <a:ext cx="3333092" cy="88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dirty="0">
                <a:solidFill>
                  <a:schemeClr val="dk2"/>
                </a:solidFill>
                <a:latin typeface="Arial"/>
                <a:ea typeface="Arial"/>
                <a:cs typeface="Arial"/>
                <a:sym typeface="Arial"/>
              </a:rPr>
              <a:t>Resource</a:t>
            </a:r>
            <a:endParaRPr sz="1700" b="1" dirty="0">
              <a:solidFill>
                <a:schemeClr val="dk2"/>
              </a:solidFill>
            </a:endParaRPr>
          </a:p>
          <a:p>
            <a:pPr marL="0" marR="0" lvl="0" indent="0" algn="l" rtl="0">
              <a:lnSpc>
                <a:spcPct val="100000"/>
              </a:lnSpc>
              <a:spcBef>
                <a:spcPts val="0"/>
              </a:spcBef>
              <a:spcAft>
                <a:spcPts val="0"/>
              </a:spcAft>
              <a:buClr>
                <a:srgbClr val="000000"/>
              </a:buClr>
              <a:buSzPts val="1700"/>
              <a:buFont typeface="Arial"/>
              <a:buNone/>
            </a:pPr>
            <a:r>
              <a:rPr lang="en" sz="1600" b="0" i="0" u="none" strike="noStrike" cap="none" dirty="0">
                <a:solidFill>
                  <a:schemeClr val="dk1"/>
                </a:solidFill>
                <a:latin typeface="Arial"/>
                <a:ea typeface="Arial"/>
                <a:cs typeface="Arial"/>
                <a:sym typeface="Arial"/>
              </a:rPr>
              <a:t>For steps and examples, see the </a:t>
            </a:r>
            <a:r>
              <a:rPr lang="en" sz="1600" b="1" i="0" u="sng" strike="noStrike" cap="none" dirty="0">
                <a:solidFill>
                  <a:schemeClr val="dk2"/>
                </a:solidFill>
                <a:latin typeface="Arial"/>
                <a:ea typeface="Arial"/>
                <a:cs typeface="Arial"/>
                <a:sym typeface="Arial"/>
                <a:hlinkClick r:id="rId6">
                  <a:extLst>
                    <a:ext uri="{A12FA001-AC4F-418D-AE19-62706E023703}">
                      <ahyp:hlinkClr xmlns:ahyp="http://schemas.microsoft.com/office/drawing/2018/hyperlinkcolor" val="tx"/>
                    </a:ext>
                  </a:extLst>
                </a:hlinkClick>
              </a:rPr>
              <a:t>CASE HR toolkit. </a:t>
            </a:r>
            <a:endParaRPr sz="1600" b="1" i="0" u="sng"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Arial"/>
              <a:ea typeface="Arial"/>
              <a:cs typeface="Arial"/>
              <a:sym typeface="Arial"/>
            </a:endParaRPr>
          </a:p>
        </p:txBody>
      </p:sp>
      <p:sp>
        <p:nvSpPr>
          <p:cNvPr id="3" name="Subtitle 2">
            <a:extLst>
              <a:ext uri="{FF2B5EF4-FFF2-40B4-BE49-F238E27FC236}">
                <a16:creationId xmlns:a16="http://schemas.microsoft.com/office/drawing/2014/main" id="{FCAAC739-94AD-2538-BFEA-7CA6E0C441F6}"/>
              </a:ext>
              <a:ext uri="{C183D7F6-B498-43B3-948B-1728B52AA6E4}">
                <adec:decorative xmlns:adec="http://schemas.microsoft.com/office/drawing/2017/decorative" val="1"/>
              </a:ext>
            </a:extLst>
          </p:cNvPr>
          <p:cNvSpPr>
            <a:spLocks noGrp="1"/>
          </p:cNvSpPr>
          <p:nvPr>
            <p:ph type="subTitle" idx="5"/>
          </p:nvPr>
        </p:nvSpPr>
        <p:spPr/>
        <p:txBody>
          <a:bodyPr/>
          <a:lstStyle/>
          <a:p>
            <a:r>
              <a:rPr lang="en-US" dirty="0"/>
              <a:t>Recruitment</a:t>
            </a:r>
          </a:p>
        </p:txBody>
      </p:sp>
      <p:sp>
        <p:nvSpPr>
          <p:cNvPr id="7" name="Subtitle 6">
            <a:extLst>
              <a:ext uri="{FF2B5EF4-FFF2-40B4-BE49-F238E27FC236}">
                <a16:creationId xmlns:a16="http://schemas.microsoft.com/office/drawing/2014/main" id="{907E7EA0-0E8B-D69C-50FF-8C88D395B867}"/>
              </a:ext>
              <a:ext uri="{C183D7F6-B498-43B3-948B-1728B52AA6E4}">
                <adec:decorative xmlns:adec="http://schemas.microsoft.com/office/drawing/2017/decorative" val="1"/>
              </a:ext>
            </a:extLst>
          </p:cNvPr>
          <p:cNvSpPr>
            <a:spLocks noGrp="1"/>
          </p:cNvSpPr>
          <p:nvPr>
            <p:ph type="subTitle" idx="1"/>
          </p:nvPr>
        </p:nvSpPr>
        <p:spPr/>
        <p:txBody>
          <a:bodyPr/>
          <a:lstStyle/>
          <a:p>
            <a:r>
              <a:rPr lang="en-US" dirty="0"/>
              <a:t>HIRING</a:t>
            </a:r>
          </a:p>
        </p:txBody>
      </p:sp>
    </p:spTree>
    <p:extLst>
      <p:ext uri="{BB962C8B-B14F-4D97-AF65-F5344CB8AC3E}">
        <p14:creationId xmlns:p14="http://schemas.microsoft.com/office/powerpoint/2010/main" val="122695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41" name="Google Shape;641;p62"/>
          <p:cNvSpPr txBox="1">
            <a:spLocks noGrp="1"/>
          </p:cNvSpPr>
          <p:nvPr>
            <p:ph type="title" idx="4294967295"/>
          </p:nvPr>
        </p:nvSpPr>
        <p:spPr>
          <a:xfrm>
            <a:off x="542924" y="1034493"/>
            <a:ext cx="8486775"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990"/>
              <a:buFont typeface="Arial"/>
              <a:buNone/>
              <a:tabLst/>
              <a:defRPr/>
            </a:pPr>
            <a:r>
              <a:rPr kumimoji="0" lang="en-US" sz="2400" b="0" i="0" u="none" strike="noStrike" kern="0" cap="none" spc="0" normalizeH="0" baseline="0" noProof="0" dirty="0">
                <a:ln>
                  <a:noFill/>
                </a:ln>
                <a:solidFill>
                  <a:schemeClr val="accent1"/>
                </a:solidFill>
                <a:effectLst/>
                <a:uLnTx/>
                <a:uFillTx/>
                <a:latin typeface="Arial"/>
                <a:ea typeface="Arial"/>
                <a:cs typeface="Arial"/>
                <a:sym typeface="Arial"/>
              </a:rPr>
              <a:t>Job Demands and Accommodation Planning Tool (JDAPT)</a:t>
            </a:r>
          </a:p>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endParaRPr kumimoji="0" lang="en-US" sz="3100" b="1" i="0" u="none" strike="noStrike" kern="0" cap="none" spc="0" normalizeH="0" baseline="0" noProof="0" dirty="0">
              <a:ln>
                <a:noFill/>
              </a:ln>
              <a:solidFill>
                <a:schemeClr val="accent1"/>
              </a:solidFill>
              <a:effectLst/>
              <a:uLnTx/>
              <a:uFillTx/>
              <a:latin typeface="Arial"/>
              <a:ea typeface="Arial"/>
              <a:cs typeface="Arial"/>
              <a:sym typeface="Arial"/>
            </a:endParaRPr>
          </a:p>
        </p:txBody>
      </p:sp>
      <p:pic>
        <p:nvPicPr>
          <p:cNvPr id="638" name="Google Shape;638;p62" descr="Screen capture of the &quot;Strategies list&quot; tab in the JDAPT tool, showing &quot;Support strategies and accommodation ideas&quot;."/>
          <p:cNvPicPr preferRelativeResize="0"/>
          <p:nvPr/>
        </p:nvPicPr>
        <p:blipFill rotWithShape="1">
          <a:blip r:embed="rId3">
            <a:alphaModFix/>
          </a:blip>
          <a:srcRect/>
          <a:stretch/>
        </p:blipFill>
        <p:spPr>
          <a:xfrm>
            <a:off x="515159" y="1386918"/>
            <a:ext cx="7924801" cy="3451299"/>
          </a:xfrm>
          <a:prstGeom prst="rect">
            <a:avLst/>
          </a:prstGeom>
          <a:noFill/>
          <a:ln>
            <a:noFill/>
          </a:ln>
        </p:spPr>
      </p:pic>
      <p:sp>
        <p:nvSpPr>
          <p:cNvPr id="7" name="Subtitle 6">
            <a:extLst>
              <a:ext uri="{FF2B5EF4-FFF2-40B4-BE49-F238E27FC236}">
                <a16:creationId xmlns:a16="http://schemas.microsoft.com/office/drawing/2014/main" id="{403BEE75-7A1C-880F-F4E6-12622B22FB9E}"/>
              </a:ext>
              <a:ext uri="{C183D7F6-B498-43B3-948B-1728B52AA6E4}">
                <adec:decorative xmlns:adec="http://schemas.microsoft.com/office/drawing/2017/decorative" val="1"/>
              </a:ext>
            </a:extLst>
          </p:cNvPr>
          <p:cNvSpPr>
            <a:spLocks noGrp="1"/>
          </p:cNvSpPr>
          <p:nvPr>
            <p:ph type="subTitle" idx="1"/>
          </p:nvPr>
        </p:nvSpPr>
        <p:spPr/>
        <p:txBody>
          <a:bodyPr/>
          <a:lstStyle/>
          <a:p>
            <a:r>
              <a:rPr lang="en-US" dirty="0"/>
              <a:t>HIRING</a:t>
            </a:r>
          </a:p>
        </p:txBody>
      </p:sp>
      <p:sp>
        <p:nvSpPr>
          <p:cNvPr id="13" name="Subtitle 12">
            <a:extLst>
              <a:ext uri="{FF2B5EF4-FFF2-40B4-BE49-F238E27FC236}">
                <a16:creationId xmlns:a16="http://schemas.microsoft.com/office/drawing/2014/main" id="{2BF3AAF2-4EEF-70EB-3F70-256B6B527D2D}"/>
              </a:ext>
              <a:ext uri="{C183D7F6-B498-43B3-948B-1728B52AA6E4}">
                <adec:decorative xmlns:adec="http://schemas.microsoft.com/office/drawing/2017/decorative" val="1"/>
              </a:ext>
            </a:extLst>
          </p:cNvPr>
          <p:cNvSpPr>
            <a:spLocks noGrp="1"/>
          </p:cNvSpPr>
          <p:nvPr>
            <p:ph type="subTitle" idx="2"/>
          </p:nvPr>
        </p:nvSpPr>
        <p:spPr/>
        <p:txBody>
          <a:bodyPr/>
          <a:lstStyle/>
          <a:p>
            <a:r>
              <a:rPr lang="en-US" dirty="0"/>
              <a:t>1</a:t>
            </a:r>
          </a:p>
        </p:txBody>
      </p:sp>
      <p:sp>
        <p:nvSpPr>
          <p:cNvPr id="15" name="Subtitle 14">
            <a:extLst>
              <a:ext uri="{FF2B5EF4-FFF2-40B4-BE49-F238E27FC236}">
                <a16:creationId xmlns:a16="http://schemas.microsoft.com/office/drawing/2014/main" id="{D17D3519-3DD8-6A2A-CC8D-A8C619B0508B}"/>
              </a:ext>
              <a:ext uri="{C183D7F6-B498-43B3-948B-1728B52AA6E4}">
                <adec:decorative xmlns:adec="http://schemas.microsoft.com/office/drawing/2017/decorative" val="1"/>
              </a:ext>
            </a:extLst>
          </p:cNvPr>
          <p:cNvSpPr>
            <a:spLocks noGrp="1"/>
          </p:cNvSpPr>
          <p:nvPr>
            <p:ph type="subTitle" idx="5"/>
          </p:nvPr>
        </p:nvSpPr>
        <p:spPr/>
        <p:txBody>
          <a:bodyPr/>
          <a:lstStyle/>
          <a:p>
            <a:r>
              <a:rPr lang="en-US" dirty="0"/>
              <a:t>Recruitment</a:t>
            </a:r>
          </a:p>
        </p:txBody>
      </p:sp>
      <p:sp>
        <p:nvSpPr>
          <p:cNvPr id="3" name="TextBox 2">
            <a:extLst>
              <a:ext uri="{FF2B5EF4-FFF2-40B4-BE49-F238E27FC236}">
                <a16:creationId xmlns:a16="http://schemas.microsoft.com/office/drawing/2014/main" id="{43AA252F-3CB9-E38F-0E5E-53E504077AEC}"/>
              </a:ext>
              <a:ext uri="{C183D7F6-B498-43B3-948B-1728B52AA6E4}">
                <adec:decorative xmlns:adec="http://schemas.microsoft.com/office/drawing/2017/decorative" val="1"/>
              </a:ext>
            </a:extLst>
          </p:cNvPr>
          <p:cNvSpPr txBox="1"/>
          <p:nvPr/>
        </p:nvSpPr>
        <p:spPr>
          <a:xfrm>
            <a:off x="0" y="4888888"/>
            <a:ext cx="4572000" cy="261610"/>
          </a:xfrm>
          <a:prstGeom prst="rect">
            <a:avLst/>
          </a:prstGeom>
          <a:noFill/>
        </p:spPr>
        <p:txBody>
          <a:bodyPr wrap="square">
            <a:spAutoFit/>
          </a:bodyPr>
          <a:lstStyle/>
          <a:p>
            <a:r>
              <a:rPr lang="en-CA" sz="1050" u="sng" dirty="0">
                <a:solidFill>
                  <a:schemeClr val="hlink"/>
                </a:solidFill>
                <a:latin typeface="+mn-lt"/>
                <a:ea typeface="Proxima Nova"/>
                <a:cs typeface="Proxima Nova"/>
                <a:sym typeface="Proxima Nova"/>
                <a:hlinkClick r:id="rId4"/>
              </a:rPr>
              <a:t>https://aced.iwh.on.ca/jdapt/organization-en</a:t>
            </a:r>
            <a:r>
              <a:rPr lang="en-CA" sz="1050" u="sng" dirty="0">
                <a:solidFill>
                  <a:schemeClr val="hlink"/>
                </a:solidFill>
                <a:latin typeface="+mn-lt"/>
                <a:ea typeface="Proxima Nova"/>
                <a:cs typeface="Proxima Nova"/>
                <a:sym typeface="Proxima Nova"/>
              </a:rPr>
              <a:t> </a:t>
            </a:r>
            <a:endParaRPr lang="en-CA" sz="10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9" name="Google Shape;649;p63">
            <a:extLst>
              <a:ext uri="{C183D7F6-B498-43B3-948B-1728B52AA6E4}">
                <adec:decorative xmlns:adec="http://schemas.microsoft.com/office/drawing/2017/decorative" val="1"/>
              </a:ext>
            </a:extLst>
          </p:cNvPr>
          <p:cNvSpPr/>
          <p:nvPr/>
        </p:nvSpPr>
        <p:spPr>
          <a:xfrm flipH="1">
            <a:off x="438143" y="218996"/>
            <a:ext cx="541800" cy="493776"/>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sz="2000" b="1" dirty="0">
                <a:solidFill>
                  <a:schemeClr val="lt1"/>
                </a:solidFill>
              </a:rPr>
              <a:t>1</a:t>
            </a:r>
            <a:endParaRPr sz="2000" b="1" dirty="0">
              <a:solidFill>
                <a:schemeClr val="lt1"/>
              </a:solidFill>
            </a:endParaRPr>
          </a:p>
        </p:txBody>
      </p:sp>
      <p:sp>
        <p:nvSpPr>
          <p:cNvPr id="9" name="Subtitle 8">
            <a:extLst>
              <a:ext uri="{FF2B5EF4-FFF2-40B4-BE49-F238E27FC236}">
                <a16:creationId xmlns:a16="http://schemas.microsoft.com/office/drawing/2014/main" id="{1BFD0C64-4D4C-4AE9-5D3B-90F5053401CF}"/>
              </a:ext>
              <a:ext uri="{C183D7F6-B498-43B3-948B-1728B52AA6E4}">
                <adec:decorative xmlns:adec="http://schemas.microsoft.com/office/drawing/2017/decorative" val="1"/>
              </a:ext>
            </a:extLst>
          </p:cNvPr>
          <p:cNvSpPr>
            <a:spLocks noGrp="1"/>
          </p:cNvSpPr>
          <p:nvPr>
            <p:ph type="subTitle" idx="5"/>
          </p:nvPr>
        </p:nvSpPr>
        <p:spPr/>
        <p:txBody>
          <a:bodyPr/>
          <a:lstStyle/>
          <a:p>
            <a:r>
              <a:rPr lang="en-US" dirty="0"/>
              <a:t>Recruitment</a:t>
            </a:r>
          </a:p>
        </p:txBody>
      </p:sp>
      <p:sp>
        <p:nvSpPr>
          <p:cNvPr id="3" name="Title 2">
            <a:extLst>
              <a:ext uri="{FF2B5EF4-FFF2-40B4-BE49-F238E27FC236}">
                <a16:creationId xmlns:a16="http://schemas.microsoft.com/office/drawing/2014/main" id="{F04350C3-092E-29E7-90B7-86FC57586ABF}"/>
              </a:ext>
            </a:extLst>
          </p:cNvPr>
          <p:cNvSpPr>
            <a:spLocks noGrp="1"/>
          </p:cNvSpPr>
          <p:nvPr>
            <p:ph type="title" idx="4294967295"/>
          </p:nvPr>
        </p:nvSpPr>
        <p:spPr>
          <a:xfrm>
            <a:off x="542924" y="1271768"/>
            <a:ext cx="7886700" cy="400050"/>
          </a:xfrm>
        </p:spPr>
        <p:txBody>
          <a:bodyPr>
            <a:noAutofit/>
          </a:bodyPr>
          <a:lstStyle/>
          <a:p>
            <a:pPr marL="0" marR="0" lvl="0" indent="0" defTabSz="914400" rtl="0" eaLnBrk="1" fontAlgn="auto" latinLnBrk="0" hangingPunct="1">
              <a:lnSpc>
                <a:spcPct val="100000"/>
              </a:lnSpc>
              <a:spcBef>
                <a:spcPts val="750"/>
              </a:spcBef>
              <a:spcAft>
                <a:spcPts val="0"/>
              </a:spcAft>
              <a:tabLst/>
              <a:defRPr/>
            </a:pPr>
            <a:r>
              <a:rPr kumimoji="0" lang="en-CA" sz="2400" b="0" i="0" u="none" strike="noStrike" kern="0" cap="none" spc="0" normalizeH="0" baseline="0" noProof="0" dirty="0">
                <a:ln>
                  <a:noFill/>
                </a:ln>
                <a:solidFill>
                  <a:srgbClr val="1979BE"/>
                </a:solidFill>
                <a:effectLst/>
                <a:uLnTx/>
                <a:uFillTx/>
                <a:latin typeface="Arial"/>
                <a:cs typeface="Arial"/>
                <a:sym typeface="Arial"/>
              </a:rPr>
              <a:t>Scenario: Inclusive job postings</a:t>
            </a:r>
            <a:endParaRPr lang="en-CA" sz="2400" dirty="0"/>
          </a:p>
        </p:txBody>
      </p:sp>
      <p:sp>
        <p:nvSpPr>
          <p:cNvPr id="8" name="Subtitle 7">
            <a:extLst>
              <a:ext uri="{FF2B5EF4-FFF2-40B4-BE49-F238E27FC236}">
                <a16:creationId xmlns:a16="http://schemas.microsoft.com/office/drawing/2014/main" id="{A1025464-9CD4-5E55-EE1C-F4DEC92C1C88}"/>
              </a:ext>
            </a:extLst>
          </p:cNvPr>
          <p:cNvSpPr>
            <a:spLocks noGrp="1"/>
          </p:cNvSpPr>
          <p:nvPr>
            <p:ph type="subTitle" idx="4"/>
          </p:nvPr>
        </p:nvSpPr>
        <p:spPr>
          <a:xfrm>
            <a:off x="542924" y="1896250"/>
            <a:ext cx="8151133" cy="2628900"/>
          </a:xfrm>
        </p:spPr>
        <p:txBody>
          <a:bodyPr>
            <a:noAutofit/>
          </a:bodyPr>
          <a:lstStyle/>
          <a:p>
            <a:pPr marL="0" lvl="0" indent="0" algn="l" rtl="0">
              <a:lnSpc>
                <a:spcPct val="100000"/>
              </a:lnSpc>
              <a:spcBef>
                <a:spcPts val="750"/>
              </a:spcBef>
              <a:spcAft>
                <a:spcPts val="0"/>
              </a:spcAft>
              <a:buSzPts val="2100"/>
              <a:buNone/>
            </a:pPr>
            <a:r>
              <a:rPr lang="en-US" sz="2000" dirty="0"/>
              <a:t>It’s common practice in healthcare to list “high school diploma” as a minimum qualification. Why? </a:t>
            </a:r>
            <a:endParaRPr lang="en-US" sz="2000" b="1" dirty="0"/>
          </a:p>
          <a:p>
            <a:pPr marL="0" lvl="0" indent="0" algn="l" rtl="0">
              <a:lnSpc>
                <a:spcPct val="100000"/>
              </a:lnSpc>
              <a:spcBef>
                <a:spcPts val="1000"/>
              </a:spcBef>
              <a:spcAft>
                <a:spcPts val="0"/>
              </a:spcAft>
              <a:buSzPts val="2100"/>
              <a:buNone/>
            </a:pPr>
            <a:r>
              <a:rPr lang="en-US" sz="2000" b="1" dirty="0">
                <a:solidFill>
                  <a:schemeClr val="accent4"/>
                </a:solidFill>
              </a:rPr>
              <a:t>Scenario: </a:t>
            </a:r>
            <a:r>
              <a:rPr lang="en-US" sz="2000" dirty="0"/>
              <a:t>You’re creating a job posting for a dietary aide. Dietary aides are responsible for preparing and serving meals to clients and help to maintain safe and clean work areas. </a:t>
            </a:r>
          </a:p>
          <a:p>
            <a:pPr marL="0" lvl="0" indent="0" algn="l" rtl="0">
              <a:lnSpc>
                <a:spcPct val="100000"/>
              </a:lnSpc>
              <a:spcBef>
                <a:spcPts val="1000"/>
              </a:spcBef>
              <a:spcAft>
                <a:spcPts val="1000"/>
              </a:spcAft>
              <a:buSzPts val="2100"/>
              <a:buNone/>
            </a:pPr>
            <a:r>
              <a:rPr lang="en-US" sz="2000" b="1" dirty="0">
                <a:solidFill>
                  <a:schemeClr val="accent4"/>
                </a:solidFill>
              </a:rPr>
              <a:t>Discuss:</a:t>
            </a:r>
            <a:r>
              <a:rPr lang="en-US" sz="2000" dirty="0">
                <a:solidFill>
                  <a:schemeClr val="accent4"/>
                </a:solidFill>
              </a:rPr>
              <a:t> </a:t>
            </a:r>
            <a:r>
              <a:rPr lang="en-US" sz="2000" dirty="0"/>
              <a:t>What is really required? What are examples of more specific and inclusive language we could use?</a:t>
            </a:r>
          </a:p>
          <a:p>
            <a:endParaRPr lang="en-US" sz="2000" dirty="0"/>
          </a:p>
        </p:txBody>
      </p:sp>
      <p:grpSp>
        <p:nvGrpSpPr>
          <p:cNvPr id="653" name="Google Shape;653;p63" descr="5 minute activity">
            <a:extLst>
              <a:ext uri="{C183D7F6-B498-43B3-948B-1728B52AA6E4}">
                <adec:decorative xmlns:adec="http://schemas.microsoft.com/office/drawing/2017/decorative" val="0"/>
              </a:ext>
            </a:extLst>
          </p:cNvPr>
          <p:cNvGrpSpPr/>
          <p:nvPr/>
        </p:nvGrpSpPr>
        <p:grpSpPr>
          <a:xfrm>
            <a:off x="7362900" y="4429900"/>
            <a:ext cx="1562100" cy="572699"/>
            <a:chOff x="7361800" y="4486500"/>
            <a:chExt cx="1562100" cy="572699"/>
          </a:xfrm>
        </p:grpSpPr>
        <p:pic>
          <p:nvPicPr>
            <p:cNvPr id="654" name="Google Shape;654;p63"/>
            <p:cNvPicPr preferRelativeResize="0"/>
            <p:nvPr/>
          </p:nvPicPr>
          <p:blipFill rotWithShape="1">
            <a:blip r:embed="rId3">
              <a:alphaModFix/>
            </a:blip>
            <a:srcRect/>
            <a:stretch/>
          </p:blipFill>
          <p:spPr>
            <a:xfrm>
              <a:off x="7361800" y="4486500"/>
              <a:ext cx="572699" cy="572699"/>
            </a:xfrm>
            <a:prstGeom prst="rect">
              <a:avLst/>
            </a:prstGeom>
            <a:noFill/>
            <a:ln>
              <a:noFill/>
            </a:ln>
          </p:spPr>
        </p:pic>
        <p:sp>
          <p:nvSpPr>
            <p:cNvPr id="655" name="Google Shape;655;p63"/>
            <p:cNvSpPr txBox="1"/>
            <p:nvPr/>
          </p:nvSpPr>
          <p:spPr>
            <a:xfrm>
              <a:off x="7934500" y="4581750"/>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dk1"/>
                  </a:solidFill>
                  <a:latin typeface="Arial"/>
                  <a:ea typeface="Arial"/>
                  <a:cs typeface="Arial"/>
                  <a:sym typeface="Arial"/>
                </a:rPr>
                <a:t>5 min</a:t>
              </a:r>
              <a:endParaRPr sz="2100" b="0" i="0" u="none" strike="noStrike" cap="none">
                <a:solidFill>
                  <a:schemeClr val="dk1"/>
                </a:solidFill>
                <a:latin typeface="Arial"/>
                <a:ea typeface="Arial"/>
                <a:cs typeface="Arial"/>
                <a:sym typeface="Arial"/>
              </a:endParaRPr>
            </a:p>
          </p:txBody>
        </p:sp>
      </p:grpSp>
      <p:pic>
        <p:nvPicPr>
          <p:cNvPr id="656" name="Google Shape;656;p6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36819" y="1032864"/>
            <a:ext cx="770847" cy="703948"/>
          </a:xfrm>
          <a:prstGeom prst="rect">
            <a:avLst/>
          </a:prstGeom>
          <a:noFill/>
          <a:ln>
            <a:noFill/>
          </a:ln>
        </p:spPr>
      </p:pic>
      <p:sp>
        <p:nvSpPr>
          <p:cNvPr id="13" name="Subtitle 12">
            <a:extLst>
              <a:ext uri="{FF2B5EF4-FFF2-40B4-BE49-F238E27FC236}">
                <a16:creationId xmlns:a16="http://schemas.microsoft.com/office/drawing/2014/main" id="{FE2FEE73-E9F4-C59C-BF77-785E7B4BD781}"/>
              </a:ext>
              <a:ext uri="{C183D7F6-B498-43B3-948B-1728B52AA6E4}">
                <adec:decorative xmlns:adec="http://schemas.microsoft.com/office/drawing/2017/decorative" val="1"/>
              </a:ext>
            </a:extLst>
          </p:cNvPr>
          <p:cNvSpPr>
            <a:spLocks noGrp="1"/>
          </p:cNvSpPr>
          <p:nvPr>
            <p:ph type="subTitle" idx="1"/>
          </p:nvPr>
        </p:nvSpPr>
        <p:spPr/>
        <p:txBody>
          <a:bodyPr/>
          <a:lstStyle/>
          <a:p>
            <a:r>
              <a:rPr lang="en-US" dirty="0"/>
              <a:t>HIRING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3" name="Google Shape;663;p64"/>
          <p:cNvSpPr txBox="1">
            <a:spLocks noGrp="1"/>
          </p:cNvSpPr>
          <p:nvPr>
            <p:ph type="title" idx="4294967295"/>
          </p:nvPr>
        </p:nvSpPr>
        <p:spPr>
          <a:xfrm>
            <a:off x="542924" y="1184732"/>
            <a:ext cx="3086100"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Screening candidates</a:t>
            </a:r>
          </a:p>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endParaRPr kumimoji="0" lang="en-CA" sz="3200" b="1" i="0" u="none" strike="noStrike" kern="0" cap="none" spc="0" normalizeH="0" baseline="0" noProof="0" dirty="0">
              <a:ln>
                <a:noFill/>
              </a:ln>
              <a:solidFill>
                <a:schemeClr val="accent1"/>
              </a:solidFill>
              <a:effectLst/>
              <a:uLnTx/>
              <a:uFillTx/>
              <a:latin typeface="Arial"/>
              <a:ea typeface="Arial"/>
              <a:cs typeface="Arial"/>
              <a:sym typeface="Arial"/>
            </a:endParaRPr>
          </a:p>
        </p:txBody>
      </p:sp>
      <p:sp>
        <p:nvSpPr>
          <p:cNvPr id="664" name="Google Shape;664;p64"/>
          <p:cNvSpPr txBox="1">
            <a:spLocks noGrp="1"/>
          </p:cNvSpPr>
          <p:nvPr>
            <p:ph type="subTitle" idx="4"/>
          </p:nvPr>
        </p:nvSpPr>
        <p:spPr>
          <a:xfrm>
            <a:off x="542924" y="2019300"/>
            <a:ext cx="2246101" cy="26289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1800"/>
              <a:buFont typeface="Arial"/>
              <a:buNone/>
            </a:pPr>
            <a:r>
              <a:rPr lang="en" sz="1800" dirty="0"/>
              <a:t>Use a systematic method. </a:t>
            </a:r>
            <a:endParaRPr sz="1800" dirty="0"/>
          </a:p>
          <a:p>
            <a:pPr marL="0" lvl="0" indent="0" algn="l" rtl="0">
              <a:lnSpc>
                <a:spcPct val="100000"/>
              </a:lnSpc>
              <a:spcBef>
                <a:spcPts val="0"/>
              </a:spcBef>
              <a:spcAft>
                <a:spcPts val="0"/>
              </a:spcAft>
              <a:buClr>
                <a:srgbClr val="000000"/>
              </a:buClr>
              <a:buSzPts val="1800"/>
              <a:buFont typeface="Arial"/>
              <a:buNone/>
            </a:pPr>
            <a:endParaRPr sz="1800" dirty="0"/>
          </a:p>
          <a:p>
            <a:pPr marL="0" lvl="0" indent="0" algn="l" rtl="0">
              <a:lnSpc>
                <a:spcPct val="100000"/>
              </a:lnSpc>
              <a:spcBef>
                <a:spcPts val="0"/>
              </a:spcBef>
              <a:spcAft>
                <a:spcPts val="0"/>
              </a:spcAft>
              <a:buClr>
                <a:srgbClr val="000000"/>
              </a:buClr>
              <a:buSzPts val="1800"/>
              <a:buFont typeface="Arial"/>
              <a:buNone/>
            </a:pPr>
            <a:r>
              <a:rPr lang="en" sz="1800" dirty="0"/>
              <a:t>Example: Search for new Director-level position.</a:t>
            </a:r>
            <a:endParaRPr dirty="0"/>
          </a:p>
        </p:txBody>
      </p:sp>
      <p:pic>
        <p:nvPicPr>
          <p:cNvPr id="666" name="Google Shape;666;p64" descr="Example of a pre-screen rubric with a Points Score system ranging from 0.5 (Unknown) to 3 (Yes, meets or exceeds) for potential candidates."/>
          <p:cNvPicPr preferRelativeResize="0"/>
          <p:nvPr/>
        </p:nvPicPr>
        <p:blipFill rotWithShape="1">
          <a:blip r:embed="rId3">
            <a:alphaModFix/>
          </a:blip>
          <a:srcRect/>
          <a:stretch/>
        </p:blipFill>
        <p:spPr>
          <a:xfrm>
            <a:off x="2789025" y="866699"/>
            <a:ext cx="5812050" cy="3595075"/>
          </a:xfrm>
          <a:prstGeom prst="rect">
            <a:avLst/>
          </a:prstGeom>
          <a:noFill/>
          <a:ln>
            <a:noFill/>
          </a:ln>
        </p:spPr>
      </p:pic>
      <p:sp>
        <p:nvSpPr>
          <p:cNvPr id="665" name="Google Shape;665;p64"/>
          <p:cNvSpPr txBox="1"/>
          <p:nvPr/>
        </p:nvSpPr>
        <p:spPr>
          <a:xfrm>
            <a:off x="2872384" y="4678774"/>
            <a:ext cx="5002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dirty="0">
                <a:solidFill>
                  <a:schemeClr val="accent1"/>
                </a:solidFill>
                <a:latin typeface="Arial"/>
                <a:ea typeface="Arial"/>
                <a:cs typeface="Arial"/>
                <a:sym typeface="Arial"/>
              </a:rPr>
              <a:t>Source: Holland Bloorview’s Toolkit for Equitable Recruitment &amp; Selection Process</a:t>
            </a:r>
            <a:endParaRPr sz="1000" b="0" i="0" u="none" strike="noStrike" cap="none" dirty="0">
              <a:solidFill>
                <a:schemeClr val="accent1"/>
              </a:solidFill>
              <a:latin typeface="Arial"/>
              <a:ea typeface="Arial"/>
              <a:cs typeface="Arial"/>
              <a:sym typeface="Arial"/>
            </a:endParaRPr>
          </a:p>
        </p:txBody>
      </p:sp>
      <p:sp>
        <p:nvSpPr>
          <p:cNvPr id="6" name="Subtitle 5">
            <a:extLst>
              <a:ext uri="{FF2B5EF4-FFF2-40B4-BE49-F238E27FC236}">
                <a16:creationId xmlns:a16="http://schemas.microsoft.com/office/drawing/2014/main" id="{98169517-774D-11D9-B007-497DA46FCFFE}"/>
              </a:ext>
              <a:ext uri="{C183D7F6-B498-43B3-948B-1728B52AA6E4}">
                <adec:decorative xmlns:adec="http://schemas.microsoft.com/office/drawing/2017/decorative" val="1"/>
              </a:ext>
            </a:extLst>
          </p:cNvPr>
          <p:cNvSpPr>
            <a:spLocks noGrp="1"/>
          </p:cNvSpPr>
          <p:nvPr>
            <p:ph type="subTitle" idx="1"/>
          </p:nvPr>
        </p:nvSpPr>
        <p:spPr/>
        <p:txBody>
          <a:bodyPr/>
          <a:lstStyle/>
          <a:p>
            <a:r>
              <a:rPr lang="en-US" dirty="0"/>
              <a:t>HIRING</a:t>
            </a:r>
          </a:p>
        </p:txBody>
      </p:sp>
      <p:sp>
        <p:nvSpPr>
          <p:cNvPr id="8" name="Subtitle 7">
            <a:extLst>
              <a:ext uri="{FF2B5EF4-FFF2-40B4-BE49-F238E27FC236}">
                <a16:creationId xmlns:a16="http://schemas.microsoft.com/office/drawing/2014/main" id="{059852D2-AC28-8DB1-9A28-0CC94386BD2F}"/>
              </a:ext>
              <a:ext uri="{C183D7F6-B498-43B3-948B-1728B52AA6E4}">
                <adec:decorative xmlns:adec="http://schemas.microsoft.com/office/drawing/2017/decorative" val="1"/>
              </a:ext>
            </a:extLst>
          </p:cNvPr>
          <p:cNvSpPr>
            <a:spLocks noGrp="1"/>
          </p:cNvSpPr>
          <p:nvPr>
            <p:ph type="subTitle" idx="5"/>
          </p:nvPr>
        </p:nvSpPr>
        <p:spPr/>
        <p:txBody>
          <a:bodyPr/>
          <a:lstStyle/>
          <a:p>
            <a:r>
              <a:rPr lang="en-US" dirty="0"/>
              <a:t>Recruitment</a:t>
            </a:r>
          </a:p>
        </p:txBody>
      </p:sp>
      <p:sp>
        <p:nvSpPr>
          <p:cNvPr id="10" name="Subtitle 9">
            <a:extLst>
              <a:ext uri="{FF2B5EF4-FFF2-40B4-BE49-F238E27FC236}">
                <a16:creationId xmlns:a16="http://schemas.microsoft.com/office/drawing/2014/main" id="{F843056E-F8C7-89DC-CDDC-E264EDB05296}"/>
              </a:ext>
              <a:ext uri="{C183D7F6-B498-43B3-948B-1728B52AA6E4}">
                <adec:decorative xmlns:adec="http://schemas.microsoft.com/office/drawing/2017/decorative" val="1"/>
              </a:ext>
            </a:extLst>
          </p:cNvPr>
          <p:cNvSpPr>
            <a:spLocks noGrp="1"/>
          </p:cNvSpPr>
          <p:nvPr>
            <p:ph type="subTitle" idx="2"/>
          </p:nvPr>
        </p:nvSpPr>
        <p:spPr/>
        <p:txBody>
          <a:bodyPr/>
          <a:lstStyle/>
          <a:p>
            <a:r>
              <a:rPr lang="en-US" dirty="0"/>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idx="4294967295"/>
          </p:nvPr>
        </p:nvSpPr>
        <p:spPr>
          <a:xfrm>
            <a:off x="263235" y="1301623"/>
            <a:ext cx="4783138" cy="477838"/>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sz="2600" b="1" i="0" u="none" strike="noStrike" cap="none" dirty="0">
                <a:solidFill>
                  <a:schemeClr val="accent1"/>
                </a:solidFill>
              </a:rPr>
              <a:t>Funding provided by</a:t>
            </a:r>
            <a:endParaRPr sz="2600" b="1" dirty="0">
              <a:solidFill>
                <a:schemeClr val="accent1"/>
              </a:solidFill>
            </a:endParaRPr>
          </a:p>
        </p:txBody>
      </p:sp>
      <p:pic>
        <p:nvPicPr>
          <p:cNvPr id="152" name="Google Shape;152;p24" descr="Symbol of The Government of Ontario"/>
          <p:cNvPicPr preferRelativeResize="0"/>
          <p:nvPr/>
        </p:nvPicPr>
        <p:blipFill rotWithShape="1">
          <a:blip r:embed="rId3">
            <a:alphaModFix/>
          </a:blip>
          <a:srcRect/>
          <a:stretch/>
        </p:blipFill>
        <p:spPr>
          <a:xfrm>
            <a:off x="2889996" y="1676226"/>
            <a:ext cx="5554376" cy="2221224"/>
          </a:xfrm>
          <a:prstGeom prst="rect">
            <a:avLst/>
          </a:prstGeom>
          <a:noFill/>
          <a:ln>
            <a:noFill/>
          </a:ln>
        </p:spPr>
      </p:pic>
      <p:sp>
        <p:nvSpPr>
          <p:cNvPr id="153" name="Google Shape;153;p24"/>
          <p:cNvSpPr txBox="1"/>
          <p:nvPr/>
        </p:nvSpPr>
        <p:spPr>
          <a:xfrm>
            <a:off x="858523" y="3903575"/>
            <a:ext cx="78021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Proxima Nova"/>
                <a:ea typeface="Proxima Nova"/>
                <a:cs typeface="Proxima Nova"/>
                <a:sym typeface="Proxima Nova"/>
              </a:rPr>
              <a:t>The views expressed in this presentation ar</a:t>
            </a:r>
            <a:r>
              <a:rPr lang="en" sz="1900" b="0" i="0" u="none" strike="noStrike" cap="none" dirty="0">
                <a:solidFill>
                  <a:srgbClr val="000000"/>
                </a:solidFill>
                <a:latin typeface="Proxima Nova"/>
                <a:ea typeface="Proxima Nova"/>
                <a:cs typeface="Proxima Nova"/>
                <a:sym typeface="Proxima Nova"/>
              </a:rPr>
              <a:t>e th</a:t>
            </a:r>
            <a:r>
              <a:rPr lang="en" sz="1800" dirty="0">
                <a:latin typeface="Proxima Nova"/>
                <a:ea typeface="Proxima Nova"/>
                <a:cs typeface="Proxima Nova"/>
                <a:sym typeface="Proxima Nova"/>
              </a:rPr>
              <a:t>ose</a:t>
            </a:r>
            <a:r>
              <a:rPr lang="en" sz="1800" b="0" i="0" u="none" strike="noStrike" cap="none" dirty="0">
                <a:solidFill>
                  <a:srgbClr val="000000"/>
                </a:solidFill>
                <a:latin typeface="Proxima Nova"/>
                <a:ea typeface="Proxima Nova"/>
                <a:cs typeface="Proxima Nova"/>
                <a:sym typeface="Proxima Nova"/>
              </a:rPr>
              <a:t> of the co-design organizations and do not necessarily reflect the views of the Province.</a:t>
            </a:r>
            <a:endParaRPr sz="1800" b="0" i="0" u="none" strike="noStrike" cap="none" dirty="0">
              <a:solidFill>
                <a:srgbClr val="000000"/>
              </a:solidFill>
              <a:latin typeface="Proxima Nova"/>
              <a:ea typeface="Proxima Nova"/>
              <a:cs typeface="Proxima Nova"/>
              <a:sym typeface="Proxima Nova"/>
            </a:endParaRPr>
          </a:p>
        </p:txBody>
      </p:sp>
      <p:pic>
        <p:nvPicPr>
          <p:cNvPr id="3" name="Picture 2" descr="A blue and white logo&#10;&#10;Description automatically generated">
            <a:extLst>
              <a:ext uri="{FF2B5EF4-FFF2-40B4-BE49-F238E27FC236}">
                <a16:creationId xmlns:a16="http://schemas.microsoft.com/office/drawing/2014/main" id="{8CC75E9B-1F9D-CDD1-9B65-9181A2748BFD}"/>
              </a:ext>
            </a:extLst>
          </p:cNvPr>
          <p:cNvPicPr>
            <a:picLocks noChangeAspect="1"/>
          </p:cNvPicPr>
          <p:nvPr/>
        </p:nvPicPr>
        <p:blipFill>
          <a:blip r:embed="rId4"/>
          <a:stretch>
            <a:fillRect/>
          </a:stretch>
        </p:blipFill>
        <p:spPr>
          <a:xfrm>
            <a:off x="1080516" y="1856784"/>
            <a:ext cx="1809480" cy="186010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6">
          <a:extLst>
            <a:ext uri="{FF2B5EF4-FFF2-40B4-BE49-F238E27FC236}">
              <a16:creationId xmlns:a16="http://schemas.microsoft.com/office/drawing/2014/main" id="{FF6ECC02-52DB-C2EF-B703-6080624D030B}"/>
            </a:ext>
          </a:extLst>
        </p:cNvPr>
        <p:cNvGrpSpPr/>
        <p:nvPr/>
      </p:nvGrpSpPr>
      <p:grpSpPr>
        <a:xfrm>
          <a:off x="0" y="0"/>
          <a:ext cx="0" cy="0"/>
          <a:chOff x="0" y="0"/>
          <a:chExt cx="0" cy="0"/>
        </a:xfrm>
      </p:grpSpPr>
      <p:sp>
        <p:nvSpPr>
          <p:cNvPr id="6" name="Google Shape;640;p62">
            <a:extLst>
              <a:ext uri="{FF2B5EF4-FFF2-40B4-BE49-F238E27FC236}">
                <a16:creationId xmlns:a16="http://schemas.microsoft.com/office/drawing/2014/main" id="{DB8B45F5-975F-A240-E134-8EA5EA0340E6}"/>
              </a:ext>
              <a:ext uri="{C183D7F6-B498-43B3-948B-1728B52AA6E4}">
                <adec:decorative xmlns:adec="http://schemas.microsoft.com/office/drawing/2017/decorative" val="1"/>
              </a:ext>
            </a:extLst>
          </p:cNvPr>
          <p:cNvSpPr txBox="1">
            <a:spLocks/>
          </p:cNvSpPr>
          <p:nvPr/>
        </p:nvSpPr>
        <p:spPr>
          <a:xfrm>
            <a:off x="538728" y="241773"/>
            <a:ext cx="343958" cy="493975"/>
          </a:xfrm>
          <a:prstGeom prst="rect">
            <a:avLst/>
          </a:prstGeom>
        </p:spPr>
        <p:txBody>
          <a:bodyPr spcFirstLastPara="1" wrap="square" lIns="0" tIns="0" rIns="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chemeClr val="bg1"/>
                </a:solidFill>
              </a:rPr>
              <a:t>1</a:t>
            </a:r>
          </a:p>
        </p:txBody>
      </p:sp>
      <p:sp>
        <p:nvSpPr>
          <p:cNvPr id="12" name="Subtitle 11">
            <a:extLst>
              <a:ext uri="{FF2B5EF4-FFF2-40B4-BE49-F238E27FC236}">
                <a16:creationId xmlns:a16="http://schemas.microsoft.com/office/drawing/2014/main" id="{A1BA516D-5D15-5CE6-E690-004286648E84}"/>
              </a:ext>
              <a:ext uri="{C183D7F6-B498-43B3-948B-1728B52AA6E4}">
                <adec:decorative xmlns:adec="http://schemas.microsoft.com/office/drawing/2017/decorative" val="1"/>
              </a:ext>
            </a:extLst>
          </p:cNvPr>
          <p:cNvSpPr>
            <a:spLocks noGrp="1"/>
          </p:cNvSpPr>
          <p:nvPr>
            <p:ph type="subTitle" idx="5"/>
          </p:nvPr>
        </p:nvSpPr>
        <p:spPr>
          <a:xfrm>
            <a:off x="1074325" y="218996"/>
            <a:ext cx="3933104" cy="535541"/>
          </a:xfrm>
        </p:spPr>
        <p:txBody>
          <a:bodyPr/>
          <a:lstStyle/>
          <a:p>
            <a:r>
              <a:rPr lang="en-US" dirty="0"/>
              <a:t>Recruitment</a:t>
            </a:r>
          </a:p>
        </p:txBody>
      </p:sp>
      <p:sp>
        <p:nvSpPr>
          <p:cNvPr id="3" name="Title 2">
            <a:extLst>
              <a:ext uri="{FF2B5EF4-FFF2-40B4-BE49-F238E27FC236}">
                <a16:creationId xmlns:a16="http://schemas.microsoft.com/office/drawing/2014/main" id="{8184C1A1-C90C-3B18-96C6-DA1501200E3A}"/>
              </a:ext>
            </a:extLst>
          </p:cNvPr>
          <p:cNvSpPr>
            <a:spLocks noGrp="1"/>
          </p:cNvSpPr>
          <p:nvPr>
            <p:ph type="title" idx="4294967295"/>
          </p:nvPr>
        </p:nvSpPr>
        <p:spPr>
          <a:xfrm>
            <a:off x="628650" y="1160966"/>
            <a:ext cx="7886700" cy="993775"/>
          </a:xfrm>
        </p:spPr>
        <p:txBody>
          <a:bodyPr>
            <a:normAutofit/>
          </a:bodyPr>
          <a:lstStyle/>
          <a:p>
            <a:r>
              <a:rPr lang="en-US" sz="2400" b="0" dirty="0">
                <a:solidFill>
                  <a:schemeClr val="accent1"/>
                </a:solidFill>
              </a:rPr>
              <a:t>Inclusive interviews</a:t>
            </a:r>
            <a:endParaRPr lang="en-CA" sz="2400" b="0" dirty="0">
              <a:solidFill>
                <a:schemeClr val="accent1"/>
              </a:solidFill>
            </a:endParaRPr>
          </a:p>
        </p:txBody>
      </p:sp>
      <p:sp>
        <p:nvSpPr>
          <p:cNvPr id="11" name="Subtitle 10">
            <a:extLst>
              <a:ext uri="{FF2B5EF4-FFF2-40B4-BE49-F238E27FC236}">
                <a16:creationId xmlns:a16="http://schemas.microsoft.com/office/drawing/2014/main" id="{AEBA1373-5963-98F6-2092-CEAAB2C85658}"/>
              </a:ext>
            </a:extLst>
          </p:cNvPr>
          <p:cNvSpPr>
            <a:spLocks noGrp="1"/>
          </p:cNvSpPr>
          <p:nvPr>
            <p:ph type="subTitle" idx="4"/>
          </p:nvPr>
        </p:nvSpPr>
        <p:spPr>
          <a:xfrm>
            <a:off x="542924" y="2019300"/>
            <a:ext cx="7686676" cy="2628900"/>
          </a:xfrm>
        </p:spPr>
        <p:txBody>
          <a:bodyPr>
            <a:normAutofit/>
          </a:bodyPr>
          <a:lstStyle/>
          <a:p>
            <a:pPr marL="342900" indent="-342900">
              <a:lnSpc>
                <a:spcPct val="100000"/>
              </a:lnSpc>
              <a:spcBef>
                <a:spcPts val="1800"/>
              </a:spcBef>
              <a:buFont typeface="Arial" panose="020B0604020202020204" pitchFamily="34" charset="0"/>
              <a:buChar char="•"/>
            </a:pPr>
            <a:r>
              <a:rPr lang="en-US" sz="2000" dirty="0">
                <a:solidFill>
                  <a:srgbClr val="4C4C4E"/>
                </a:solidFill>
              </a:rPr>
              <a:t>Ask candidates if they have any accommodation needs.</a:t>
            </a:r>
          </a:p>
          <a:p>
            <a:pPr marL="342900" indent="-342900">
              <a:lnSpc>
                <a:spcPct val="100000"/>
              </a:lnSpc>
              <a:spcBef>
                <a:spcPts val="1800"/>
              </a:spcBef>
              <a:buFont typeface="Arial" panose="020B0604020202020204" pitchFamily="34" charset="0"/>
              <a:buChar char="•"/>
            </a:pPr>
            <a:r>
              <a:rPr lang="en-US" sz="2000" dirty="0">
                <a:solidFill>
                  <a:srgbClr val="4C4C4E"/>
                </a:solidFill>
              </a:rPr>
              <a:t>Be open to changing the interview format, location, materials, and procedures.</a:t>
            </a:r>
          </a:p>
          <a:p>
            <a:pPr marL="342900" indent="-342900">
              <a:lnSpc>
                <a:spcPct val="100000"/>
              </a:lnSpc>
              <a:spcBef>
                <a:spcPts val="1800"/>
              </a:spcBef>
              <a:buFont typeface="Arial" panose="020B0604020202020204" pitchFamily="34" charset="0"/>
              <a:buChar char="•"/>
            </a:pPr>
            <a:r>
              <a:rPr lang="en-US" sz="2000" dirty="0">
                <a:solidFill>
                  <a:srgbClr val="4C4C4E"/>
                </a:solidFill>
              </a:rPr>
              <a:t>No “one-size-fits-all” approach to recruitment accommodations.</a:t>
            </a:r>
          </a:p>
          <a:p>
            <a:endParaRPr lang="en-US" dirty="0"/>
          </a:p>
        </p:txBody>
      </p:sp>
      <p:pic>
        <p:nvPicPr>
          <p:cNvPr id="2" name="Google Shape;656;p63">
            <a:extLst>
              <a:ext uri="{FF2B5EF4-FFF2-40B4-BE49-F238E27FC236}">
                <a16:creationId xmlns:a16="http://schemas.microsoft.com/office/drawing/2014/main" id="{4007CF1E-C087-66F4-030D-522C455E33A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02710" y="736141"/>
            <a:ext cx="849650" cy="849650"/>
          </a:xfrm>
          <a:prstGeom prst="rect">
            <a:avLst/>
          </a:prstGeom>
          <a:noFill/>
          <a:ln>
            <a:noFill/>
          </a:ln>
        </p:spPr>
      </p:pic>
      <p:sp>
        <p:nvSpPr>
          <p:cNvPr id="14" name="Subtitle 13">
            <a:extLst>
              <a:ext uri="{FF2B5EF4-FFF2-40B4-BE49-F238E27FC236}">
                <a16:creationId xmlns:a16="http://schemas.microsoft.com/office/drawing/2014/main" id="{C141B83C-EF13-2668-8F7F-EF9BF77D3C7F}"/>
              </a:ext>
              <a:ext uri="{C183D7F6-B498-43B3-948B-1728B52AA6E4}">
                <adec:decorative xmlns:adec="http://schemas.microsoft.com/office/drawing/2017/decorative" val="1"/>
              </a:ext>
            </a:extLst>
          </p:cNvPr>
          <p:cNvSpPr>
            <a:spLocks noGrp="1"/>
          </p:cNvSpPr>
          <p:nvPr>
            <p:ph type="subTitle" idx="1"/>
          </p:nvPr>
        </p:nvSpPr>
        <p:spPr/>
        <p:txBody>
          <a:bodyPr/>
          <a:lstStyle/>
          <a:p>
            <a:r>
              <a:rPr lang="en-US" dirty="0"/>
              <a:t>HIRING</a:t>
            </a:r>
          </a:p>
        </p:txBody>
      </p:sp>
    </p:spTree>
    <p:extLst>
      <p:ext uri="{BB962C8B-B14F-4D97-AF65-F5344CB8AC3E}">
        <p14:creationId xmlns:p14="http://schemas.microsoft.com/office/powerpoint/2010/main" val="3517962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5" name="Google Shape;640;p62">
            <a:extLst>
              <a:ext uri="{FF2B5EF4-FFF2-40B4-BE49-F238E27FC236}">
                <a16:creationId xmlns:a16="http://schemas.microsoft.com/office/drawing/2014/main" id="{87221531-D1C8-99F3-EB6B-AB2E21B0A298}"/>
              </a:ext>
              <a:ext uri="{C183D7F6-B498-43B3-948B-1728B52AA6E4}">
                <adec:decorative xmlns:adec="http://schemas.microsoft.com/office/drawing/2017/decorative" val="1"/>
              </a:ext>
            </a:extLst>
          </p:cNvPr>
          <p:cNvSpPr txBox="1">
            <a:spLocks/>
          </p:cNvSpPr>
          <p:nvPr/>
        </p:nvSpPr>
        <p:spPr>
          <a:xfrm>
            <a:off x="462528" y="272253"/>
            <a:ext cx="494100" cy="2763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chemeClr val="bg1"/>
                </a:solidFill>
              </a:rPr>
              <a:t>1</a:t>
            </a:r>
          </a:p>
        </p:txBody>
      </p:sp>
      <p:sp>
        <p:nvSpPr>
          <p:cNvPr id="9" name="Subtitle 8">
            <a:extLst>
              <a:ext uri="{FF2B5EF4-FFF2-40B4-BE49-F238E27FC236}">
                <a16:creationId xmlns:a16="http://schemas.microsoft.com/office/drawing/2014/main" id="{456C972F-C677-51B7-4007-F411AFDBF2D2}"/>
              </a:ext>
              <a:ext uri="{C183D7F6-B498-43B3-948B-1728B52AA6E4}">
                <adec:decorative xmlns:adec="http://schemas.microsoft.com/office/drawing/2017/decorative" val="1"/>
              </a:ext>
            </a:extLst>
          </p:cNvPr>
          <p:cNvSpPr>
            <a:spLocks noGrp="1"/>
          </p:cNvSpPr>
          <p:nvPr>
            <p:ph type="subTitle" idx="2"/>
          </p:nvPr>
        </p:nvSpPr>
        <p:spPr/>
        <p:txBody>
          <a:bodyPr/>
          <a:lstStyle/>
          <a:p>
            <a:r>
              <a:rPr lang="en-US" dirty="0"/>
              <a:t>1</a:t>
            </a:r>
          </a:p>
        </p:txBody>
      </p:sp>
      <p:sp>
        <p:nvSpPr>
          <p:cNvPr id="8" name="Subtitle 7">
            <a:extLst>
              <a:ext uri="{FF2B5EF4-FFF2-40B4-BE49-F238E27FC236}">
                <a16:creationId xmlns:a16="http://schemas.microsoft.com/office/drawing/2014/main" id="{3272421C-99B8-2749-7A57-E8D2342D568E}"/>
              </a:ext>
              <a:ext uri="{C183D7F6-B498-43B3-948B-1728B52AA6E4}">
                <adec:decorative xmlns:adec="http://schemas.microsoft.com/office/drawing/2017/decorative" val="1"/>
              </a:ext>
            </a:extLst>
          </p:cNvPr>
          <p:cNvSpPr>
            <a:spLocks noGrp="1"/>
          </p:cNvSpPr>
          <p:nvPr>
            <p:ph type="subTitle" idx="1"/>
          </p:nvPr>
        </p:nvSpPr>
        <p:spPr/>
        <p:txBody>
          <a:bodyPr/>
          <a:lstStyle/>
          <a:p>
            <a:r>
              <a:rPr lang="en-US" dirty="0"/>
              <a:t>HIRING</a:t>
            </a:r>
          </a:p>
        </p:txBody>
      </p:sp>
      <p:sp>
        <p:nvSpPr>
          <p:cNvPr id="12" name="Subtitle 11">
            <a:extLst>
              <a:ext uri="{FF2B5EF4-FFF2-40B4-BE49-F238E27FC236}">
                <a16:creationId xmlns:a16="http://schemas.microsoft.com/office/drawing/2014/main" id="{5C90A95C-6E46-3AC2-CB39-582947370D2C}"/>
              </a:ext>
              <a:ext uri="{C183D7F6-B498-43B3-948B-1728B52AA6E4}">
                <adec:decorative xmlns:adec="http://schemas.microsoft.com/office/drawing/2017/decorative" val="1"/>
              </a:ext>
            </a:extLst>
          </p:cNvPr>
          <p:cNvSpPr>
            <a:spLocks noGrp="1"/>
          </p:cNvSpPr>
          <p:nvPr>
            <p:ph type="subTitle" idx="5"/>
          </p:nvPr>
        </p:nvSpPr>
        <p:spPr>
          <a:xfrm>
            <a:off x="1074325" y="218996"/>
            <a:ext cx="3802475" cy="535541"/>
          </a:xfrm>
        </p:spPr>
        <p:txBody>
          <a:bodyPr/>
          <a:lstStyle/>
          <a:p>
            <a:r>
              <a:rPr lang="en-US" dirty="0"/>
              <a:t>Recruitment</a:t>
            </a:r>
          </a:p>
        </p:txBody>
      </p:sp>
      <p:sp>
        <p:nvSpPr>
          <p:cNvPr id="672" name="Google Shape;672;p65">
            <a:extLst>
              <a:ext uri="{C183D7F6-B498-43B3-948B-1728B52AA6E4}">
                <adec:decorative xmlns:adec="http://schemas.microsoft.com/office/drawing/2017/decorative" val="1"/>
              </a:ext>
            </a:extLst>
          </p:cNvPr>
          <p:cNvSpPr/>
          <p:nvPr/>
        </p:nvSpPr>
        <p:spPr>
          <a:xfrm>
            <a:off x="5814625" y="2872550"/>
            <a:ext cx="4699200" cy="4699200"/>
          </a:xfrm>
          <a:prstGeom prst="ellipse">
            <a:avLst/>
          </a:prstGeom>
          <a:solidFill>
            <a:srgbClr val="FAD9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608;p59">
            <a:extLst>
              <a:ext uri="{FF2B5EF4-FFF2-40B4-BE49-F238E27FC236}">
                <a16:creationId xmlns:a16="http://schemas.microsoft.com/office/drawing/2014/main" id="{82ED5A91-2A13-DA98-2A19-45E85CDF59BF}"/>
              </a:ext>
            </a:extLst>
          </p:cNvPr>
          <p:cNvSpPr txBox="1">
            <a:spLocks noGrp="1"/>
          </p:cNvSpPr>
          <p:nvPr>
            <p:ph type="title" idx="4294967295"/>
          </p:nvPr>
        </p:nvSpPr>
        <p:spPr>
          <a:xfrm>
            <a:off x="1413269" y="4555475"/>
            <a:ext cx="5192713" cy="4381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1" i="0" u="none" strike="noStrike" kern="0" cap="none" spc="0" normalizeH="0" baseline="0" noProof="0" dirty="0">
                <a:ln>
                  <a:noFill/>
                </a:ln>
                <a:solidFill>
                  <a:srgbClr val="0070C0"/>
                </a:solidFill>
                <a:effectLst/>
                <a:uLnTx/>
                <a:uFillTx/>
                <a:latin typeface="Arial"/>
                <a:ea typeface="Arial"/>
                <a:cs typeface="Arial"/>
                <a:sym typeface="Arial"/>
              </a:rPr>
              <a:t>Case: Interview accommodations</a:t>
            </a:r>
          </a:p>
        </p:txBody>
      </p:sp>
      <p:pic>
        <p:nvPicPr>
          <p:cNvPr id="678" name="Google Shape;678;p65">
            <a:extLst>
              <a:ext uri="{C183D7F6-B498-43B3-948B-1728B52AA6E4}">
                <adec:decorative xmlns:adec="http://schemas.microsoft.com/office/drawing/2017/decorative" val="1"/>
              </a:ext>
            </a:extLst>
          </p:cNvPr>
          <p:cNvPicPr preferRelativeResize="0"/>
          <p:nvPr/>
        </p:nvPicPr>
        <p:blipFill rotWithShape="1">
          <a:blip r:embed="rId4">
            <a:alphaModFix amt="42000"/>
          </a:blip>
          <a:srcRect/>
          <a:stretch/>
        </p:blipFill>
        <p:spPr>
          <a:xfrm>
            <a:off x="8098225" y="4140998"/>
            <a:ext cx="707101" cy="707126"/>
          </a:xfrm>
          <a:prstGeom prst="rect">
            <a:avLst/>
          </a:prstGeom>
          <a:noFill/>
          <a:ln>
            <a:noFill/>
          </a:ln>
        </p:spPr>
      </p:pic>
      <p:pic>
        <p:nvPicPr>
          <p:cNvPr id="3" name="Online Media 2" title="Holland Bloorview Employment Pathways’ interview process">
            <a:hlinkClick r:id="" action="ppaction://media"/>
            <a:extLst>
              <a:ext uri="{FF2B5EF4-FFF2-40B4-BE49-F238E27FC236}">
                <a16:creationId xmlns:a16="http://schemas.microsoft.com/office/drawing/2014/main" id="{1036F9F8-9F7C-3309-0D64-168114877E34}"/>
              </a:ext>
            </a:extLst>
          </p:cNvPr>
          <p:cNvPicPr>
            <a:picLocks noRot="1" noChangeAspect="1"/>
          </p:cNvPicPr>
          <p:nvPr>
            <a:videoFile r:link="rId1"/>
          </p:nvPr>
        </p:nvPicPr>
        <p:blipFill>
          <a:blip r:embed="rId5"/>
          <a:stretch>
            <a:fillRect/>
          </a:stretch>
        </p:blipFill>
        <p:spPr>
          <a:xfrm>
            <a:off x="2163728" y="706021"/>
            <a:ext cx="4949455" cy="37120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6"/>
          <p:cNvSpPr txBox="1">
            <a:spLocks noGrp="1"/>
          </p:cNvSpPr>
          <p:nvPr>
            <p:ph type="title"/>
          </p:nvPr>
        </p:nvSpPr>
        <p:spPr>
          <a:xfrm>
            <a:off x="554575" y="1533525"/>
            <a:ext cx="7886700" cy="2610000"/>
          </a:xfrm>
          <a:prstGeom prst="rect">
            <a:avLst/>
          </a:prstGeom>
        </p:spPr>
        <p:txBody>
          <a:bodyPr spcFirstLastPara="1" wrap="square" lIns="91425" tIns="45700" rIns="91425" bIns="45700" anchor="t" anchorCtr="0">
            <a:noAutofit/>
          </a:bodyPr>
          <a:lstStyle/>
          <a:p>
            <a:pPr marL="0" lvl="0" indent="0" algn="ctr" rtl="0">
              <a:lnSpc>
                <a:spcPct val="100000"/>
              </a:lnSpc>
              <a:spcBef>
                <a:spcPts val="1200"/>
              </a:spcBef>
              <a:spcAft>
                <a:spcPts val="0"/>
              </a:spcAft>
              <a:buNone/>
            </a:pPr>
            <a:r>
              <a:rPr lang="en" sz="2800" dirty="0"/>
              <a:t>Discuss:</a:t>
            </a:r>
            <a:r>
              <a:rPr lang="en" sz="3600" dirty="0"/>
              <a:t> </a:t>
            </a:r>
            <a:endParaRPr sz="3600" dirty="0">
              <a:solidFill>
                <a:schemeClr val="dk1"/>
              </a:solidFill>
            </a:endParaRPr>
          </a:p>
          <a:p>
            <a:pPr marL="0" lvl="0" indent="0" algn="ctr" rtl="0">
              <a:lnSpc>
                <a:spcPct val="100000"/>
              </a:lnSpc>
              <a:spcBef>
                <a:spcPts val="1200"/>
              </a:spcBef>
              <a:spcAft>
                <a:spcPts val="0"/>
              </a:spcAft>
              <a:buNone/>
            </a:pPr>
            <a:r>
              <a:rPr lang="en" sz="2800" dirty="0"/>
              <a:t>1. </a:t>
            </a:r>
            <a:r>
              <a:rPr lang="en" sz="2800" b="0" dirty="0"/>
              <a:t>What inclusive practices do </a:t>
            </a:r>
            <a:br>
              <a:rPr lang="en" sz="2800" b="0" dirty="0"/>
            </a:br>
            <a:r>
              <a:rPr lang="en" sz="2800" b="0" dirty="0"/>
              <a:t>we already have embedded?</a:t>
            </a:r>
            <a:endParaRPr sz="2800" b="0" dirty="0"/>
          </a:p>
          <a:p>
            <a:pPr marL="0" lvl="0" indent="0" algn="ctr" rtl="0">
              <a:lnSpc>
                <a:spcPct val="100000"/>
              </a:lnSpc>
              <a:spcBef>
                <a:spcPts val="1200"/>
              </a:spcBef>
              <a:spcAft>
                <a:spcPts val="0"/>
              </a:spcAft>
              <a:buNone/>
            </a:pPr>
            <a:r>
              <a:rPr lang="en" sz="2800" b="0" dirty="0"/>
              <a:t>2. How could you accommodate for a…?</a:t>
            </a:r>
            <a:endParaRPr sz="2800" b="0" dirty="0"/>
          </a:p>
          <a:p>
            <a:pPr marL="0" lvl="0" indent="0" algn="ctr" rtl="0">
              <a:lnSpc>
                <a:spcPct val="100000"/>
              </a:lnSpc>
              <a:spcBef>
                <a:spcPts val="1200"/>
              </a:spcBef>
              <a:spcAft>
                <a:spcPts val="0"/>
              </a:spcAft>
              <a:buNone/>
            </a:pPr>
            <a:endParaRPr sz="2300" b="0" dirty="0"/>
          </a:p>
          <a:p>
            <a:pPr marL="0" lvl="0" indent="0" algn="ctr" rtl="0">
              <a:lnSpc>
                <a:spcPct val="100000"/>
              </a:lnSpc>
              <a:spcBef>
                <a:spcPts val="1200"/>
              </a:spcBef>
              <a:spcAft>
                <a:spcPts val="0"/>
              </a:spcAft>
              <a:buNone/>
            </a:pPr>
            <a:endParaRPr sz="2300" b="0" dirty="0"/>
          </a:p>
          <a:p>
            <a:pPr marL="0" lvl="0" indent="0" algn="ctr" rtl="0">
              <a:lnSpc>
                <a:spcPct val="100000"/>
              </a:lnSpc>
              <a:spcBef>
                <a:spcPts val="1200"/>
              </a:spcBef>
              <a:spcAft>
                <a:spcPts val="0"/>
              </a:spcAft>
              <a:buNone/>
            </a:pPr>
            <a:endParaRPr sz="2400" b="0" dirty="0"/>
          </a:p>
        </p:txBody>
      </p:sp>
      <p:sp>
        <p:nvSpPr>
          <p:cNvPr id="685" name="Google Shape;685;p66"/>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a:t>3 mins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67"/>
          <p:cNvSpPr txBox="1">
            <a:spLocks noGrp="1"/>
          </p:cNvSpPr>
          <p:nvPr>
            <p:ph type="subTitle" idx="2"/>
          </p:nvPr>
        </p:nvSpPr>
        <p:spPr>
          <a:xfrm>
            <a:off x="467867" y="327832"/>
            <a:ext cx="494100" cy="276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dirty="0"/>
              <a:t>2</a:t>
            </a:r>
            <a:endParaRPr dirty="0"/>
          </a:p>
        </p:txBody>
      </p:sp>
      <p:sp>
        <p:nvSpPr>
          <p:cNvPr id="699" name="Google Shape;699;p67"/>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Autofit/>
          </a:bodyPr>
          <a:lstStyle/>
          <a:p>
            <a:pPr marL="0" lvl="0" indent="0" algn="l" rtl="0">
              <a:spcBef>
                <a:spcPts val="750"/>
              </a:spcBef>
              <a:spcAft>
                <a:spcPts val="0"/>
              </a:spcAft>
              <a:buNone/>
            </a:pPr>
            <a:r>
              <a:rPr lang="en" sz="2800" b="0" dirty="0"/>
              <a:t>Inclusive interviews</a:t>
            </a:r>
            <a:endParaRPr sz="2800" b="0" dirty="0"/>
          </a:p>
        </p:txBody>
      </p:sp>
      <p:sp>
        <p:nvSpPr>
          <p:cNvPr id="3" name="Rectangle 2">
            <a:extLst>
              <a:ext uri="{FF2B5EF4-FFF2-40B4-BE49-F238E27FC236}">
                <a16:creationId xmlns:a16="http://schemas.microsoft.com/office/drawing/2014/main" id="{15CF5ABA-724F-6E49-E744-F930B04948A8}"/>
              </a:ext>
              <a:ext uri="{C183D7F6-B498-43B3-948B-1728B52AA6E4}">
                <adec:decorative xmlns:adec="http://schemas.microsoft.com/office/drawing/2017/decorative" val="1"/>
              </a:ext>
            </a:extLst>
          </p:cNvPr>
          <p:cNvSpPr/>
          <p:nvPr/>
        </p:nvSpPr>
        <p:spPr>
          <a:xfrm>
            <a:off x="6879185" y="332729"/>
            <a:ext cx="1789044" cy="430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Google Shape;606;p59">
            <a:extLst>
              <a:ext uri="{FF2B5EF4-FFF2-40B4-BE49-F238E27FC236}">
                <a16:creationId xmlns:a16="http://schemas.microsoft.com/office/drawing/2014/main" id="{5C0DFD03-3D42-69B6-DF65-DD27225AF796}"/>
              </a:ext>
              <a:ext uri="{C183D7F6-B498-43B3-948B-1728B52AA6E4}">
                <adec:decorative xmlns:adec="http://schemas.microsoft.com/office/drawing/2017/decorative" val="1"/>
              </a:ext>
            </a:extLst>
          </p:cNvPr>
          <p:cNvSpPr txBox="1">
            <a:spLocks noGrp="1"/>
          </p:cNvSpPr>
          <p:nvPr>
            <p:ph type="subTitle" idx="1"/>
          </p:nvPr>
        </p:nvSpPr>
        <p:spPr>
          <a:xfrm>
            <a:off x="5373634" y="295376"/>
            <a:ext cx="3133800"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HIRING BEST PRACTICES</a:t>
            </a:r>
            <a:endParaRPr dirty="0"/>
          </a:p>
        </p:txBody>
      </p:sp>
      <p:sp>
        <p:nvSpPr>
          <p:cNvPr id="692" name="Google Shape;692;p67"/>
          <p:cNvSpPr txBox="1">
            <a:spLocks noGrp="1"/>
          </p:cNvSpPr>
          <p:nvPr>
            <p:ph type="title" idx="4294967295"/>
          </p:nvPr>
        </p:nvSpPr>
        <p:spPr>
          <a:xfrm>
            <a:off x="542925" y="1076325"/>
            <a:ext cx="3086100" cy="78347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dk1"/>
              </a:buClr>
              <a:buSzPts val="21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Conducting the interview</a:t>
            </a:r>
            <a:endParaRPr kumimoji="0" lang="en-CA" sz="3200" b="1" i="0" u="none" strike="noStrike" kern="0" cap="none" spc="0" normalizeH="0" baseline="0" noProof="0" dirty="0">
              <a:ln>
                <a:noFill/>
              </a:ln>
              <a:solidFill>
                <a:schemeClr val="accent1"/>
              </a:solidFill>
              <a:effectLst/>
              <a:uLnTx/>
              <a:uFillTx/>
              <a:latin typeface="Arial"/>
              <a:ea typeface="Arial"/>
              <a:cs typeface="Arial"/>
              <a:sym typeface="Arial"/>
            </a:endParaRPr>
          </a:p>
        </p:txBody>
      </p:sp>
      <p:pic>
        <p:nvPicPr>
          <p:cNvPr id="693" name="Google Shape;693;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91076" y="2252501"/>
            <a:ext cx="495288" cy="495300"/>
          </a:xfrm>
          <a:prstGeom prst="rect">
            <a:avLst/>
          </a:prstGeom>
          <a:noFill/>
          <a:ln>
            <a:noFill/>
          </a:ln>
        </p:spPr>
      </p:pic>
      <p:pic>
        <p:nvPicPr>
          <p:cNvPr id="695" name="Google Shape;695;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91076" y="3080441"/>
            <a:ext cx="495288" cy="495300"/>
          </a:xfrm>
          <a:prstGeom prst="rect">
            <a:avLst/>
          </a:prstGeom>
          <a:noFill/>
          <a:ln>
            <a:noFill/>
          </a:ln>
        </p:spPr>
      </p:pic>
      <p:pic>
        <p:nvPicPr>
          <p:cNvPr id="694" name="Google Shape;694;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91076" y="3776117"/>
            <a:ext cx="495288" cy="495300"/>
          </a:xfrm>
          <a:prstGeom prst="rect">
            <a:avLst/>
          </a:prstGeom>
          <a:noFill/>
          <a:ln>
            <a:noFill/>
          </a:ln>
        </p:spPr>
      </p:pic>
      <p:sp>
        <p:nvSpPr>
          <p:cNvPr id="698" name="Google Shape;698;p67"/>
          <p:cNvSpPr txBox="1">
            <a:spLocks noGrp="1"/>
          </p:cNvSpPr>
          <p:nvPr>
            <p:ph type="subTitle" idx="4"/>
          </p:nvPr>
        </p:nvSpPr>
        <p:spPr>
          <a:xfrm>
            <a:off x="1269500" y="2252501"/>
            <a:ext cx="2147400" cy="26289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18"/>
              <a:buNone/>
            </a:pPr>
            <a:r>
              <a:rPr lang="en" sz="1600" dirty="0"/>
              <a:t>Use a multi-person interview panel for diverse perspectives. </a:t>
            </a:r>
            <a:endParaRPr sz="1600" dirty="0"/>
          </a:p>
          <a:p>
            <a:pPr marL="0" lvl="0" indent="0" algn="l" rtl="0">
              <a:lnSpc>
                <a:spcPct val="90000"/>
              </a:lnSpc>
              <a:spcBef>
                <a:spcPts val="1200"/>
              </a:spcBef>
              <a:spcAft>
                <a:spcPts val="0"/>
              </a:spcAft>
              <a:buSzPts val="1018"/>
              <a:buNone/>
            </a:pPr>
            <a:r>
              <a:rPr lang="en" sz="1600" dirty="0"/>
              <a:t>Use a rubric to ensure consistency. </a:t>
            </a:r>
            <a:endParaRPr sz="1600" dirty="0"/>
          </a:p>
          <a:p>
            <a:pPr marL="0" lvl="0" indent="0" algn="l" rtl="0">
              <a:lnSpc>
                <a:spcPct val="90000"/>
              </a:lnSpc>
              <a:spcBef>
                <a:spcPts val="1200"/>
              </a:spcBef>
              <a:spcAft>
                <a:spcPts val="0"/>
              </a:spcAft>
              <a:buClr>
                <a:srgbClr val="000000"/>
              </a:buClr>
              <a:buSzPts val="1018"/>
              <a:buFont typeface="Arial"/>
              <a:buNone/>
            </a:pPr>
            <a:r>
              <a:rPr lang="en" sz="1600" dirty="0"/>
              <a:t>Check personal and cultural assumptions and biases.</a:t>
            </a:r>
            <a:endParaRPr sz="1600" dirty="0"/>
          </a:p>
          <a:p>
            <a:pPr marL="0" lvl="0" indent="0" algn="l" rtl="0">
              <a:lnSpc>
                <a:spcPct val="90000"/>
              </a:lnSpc>
              <a:spcBef>
                <a:spcPts val="1200"/>
              </a:spcBef>
              <a:spcAft>
                <a:spcPts val="1200"/>
              </a:spcAft>
              <a:buSzPts val="1018"/>
              <a:buNone/>
            </a:pPr>
            <a:endParaRPr sz="2042" dirty="0"/>
          </a:p>
        </p:txBody>
      </p:sp>
      <p:pic>
        <p:nvPicPr>
          <p:cNvPr id="697" name="Google Shape;697;p67" descr="Example of a scoring rubric for equitable recruitment and selection processes ranging from 1 (Unsatisfactory) to 4 (Excellent)."/>
          <p:cNvPicPr preferRelativeResize="0"/>
          <p:nvPr/>
        </p:nvPicPr>
        <p:blipFill rotWithShape="1">
          <a:blip r:embed="rId4">
            <a:alphaModFix/>
          </a:blip>
          <a:srcRect/>
          <a:stretch/>
        </p:blipFill>
        <p:spPr>
          <a:xfrm>
            <a:off x="3638700" y="1559225"/>
            <a:ext cx="5348050" cy="2822270"/>
          </a:xfrm>
          <a:prstGeom prst="rect">
            <a:avLst/>
          </a:prstGeom>
          <a:noFill/>
          <a:ln>
            <a:noFill/>
          </a:ln>
        </p:spPr>
      </p:pic>
      <p:sp>
        <p:nvSpPr>
          <p:cNvPr id="696" name="Google Shape;696;p67"/>
          <p:cNvSpPr txBox="1"/>
          <p:nvPr/>
        </p:nvSpPr>
        <p:spPr>
          <a:xfrm>
            <a:off x="3811475" y="4605620"/>
            <a:ext cx="5002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dirty="0">
                <a:solidFill>
                  <a:schemeClr val="dk2"/>
                </a:solidFill>
                <a:latin typeface="Arial"/>
                <a:ea typeface="Arial"/>
                <a:cs typeface="Arial"/>
                <a:sym typeface="Arial"/>
              </a:rPr>
              <a:t>Source: </a:t>
            </a:r>
            <a:r>
              <a:rPr lang="en" sz="1000" b="0" i="0" u="none" strike="noStrike" cap="none" dirty="0">
                <a:solidFill>
                  <a:srgbClr val="000000"/>
                </a:solidFill>
                <a:latin typeface="Arial"/>
                <a:ea typeface="Arial"/>
                <a:cs typeface="Arial"/>
                <a:sym typeface="Arial"/>
              </a:rPr>
              <a:t>Holland Bloorview’s Toolkit for Equitable Recruitment &amp; Selection Process</a:t>
            </a:r>
            <a:endParaRPr sz="1000" b="0" i="0" u="none" strike="noStrike" cap="none" dirty="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Google Shape;705;p68">
            <a:extLst>
              <a:ext uri="{C183D7F6-B498-43B3-948B-1728B52AA6E4}">
                <adec:decorative xmlns:adec="http://schemas.microsoft.com/office/drawing/2017/decorative" val="1"/>
              </a:ext>
            </a:extLst>
          </p:cNvPr>
          <p:cNvSpPr txBox="1">
            <a:spLocks noGrp="1"/>
          </p:cNvSpPr>
          <p:nvPr>
            <p:ph type="subTitle" idx="2"/>
          </p:nvPr>
        </p:nvSpPr>
        <p:spPr>
          <a:xfrm>
            <a:off x="461922" y="342597"/>
            <a:ext cx="494100" cy="276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dirty="0"/>
              <a:t>2</a:t>
            </a:r>
            <a:endParaRPr dirty="0"/>
          </a:p>
        </p:txBody>
      </p:sp>
      <p:sp>
        <p:nvSpPr>
          <p:cNvPr id="708" name="Google Shape;708;p68">
            <a:extLst>
              <a:ext uri="{C183D7F6-B498-43B3-948B-1728B52AA6E4}">
                <adec:decorative xmlns:adec="http://schemas.microsoft.com/office/drawing/2017/decorative" val="1"/>
              </a:ext>
            </a:extLst>
          </p:cNvPr>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Autofit/>
          </a:bodyPr>
          <a:lstStyle/>
          <a:p>
            <a:pPr marL="0" lvl="0" indent="0" algn="l" rtl="0">
              <a:spcBef>
                <a:spcPts val="750"/>
              </a:spcBef>
              <a:spcAft>
                <a:spcPts val="0"/>
              </a:spcAft>
              <a:buNone/>
            </a:pPr>
            <a:r>
              <a:rPr lang="en" sz="2800" b="0" dirty="0"/>
              <a:t>Inclusive interviews</a:t>
            </a:r>
            <a:endParaRPr sz="2800" b="0" dirty="0"/>
          </a:p>
        </p:txBody>
      </p:sp>
      <p:sp>
        <p:nvSpPr>
          <p:cNvPr id="3" name="Rectangle 2">
            <a:extLst>
              <a:ext uri="{FF2B5EF4-FFF2-40B4-BE49-F238E27FC236}">
                <a16:creationId xmlns:a16="http://schemas.microsoft.com/office/drawing/2014/main" id="{5DAF9EFE-F6B9-5634-AE79-6283CEF8E1C2}"/>
              </a:ext>
              <a:ext uri="{C183D7F6-B498-43B3-948B-1728B52AA6E4}">
                <adec:decorative xmlns:adec="http://schemas.microsoft.com/office/drawing/2017/decorative" val="1"/>
              </a:ext>
            </a:extLst>
          </p:cNvPr>
          <p:cNvSpPr/>
          <p:nvPr/>
        </p:nvSpPr>
        <p:spPr>
          <a:xfrm>
            <a:off x="6856525" y="403669"/>
            <a:ext cx="1737790" cy="430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Google Shape;606;p59">
            <a:extLst>
              <a:ext uri="{FF2B5EF4-FFF2-40B4-BE49-F238E27FC236}">
                <a16:creationId xmlns:a16="http://schemas.microsoft.com/office/drawing/2014/main" id="{2B5E2DFF-B860-B67C-32F4-EC2ABE5A0B49}"/>
              </a:ext>
              <a:ext uri="{C183D7F6-B498-43B3-948B-1728B52AA6E4}">
                <adec:decorative xmlns:adec="http://schemas.microsoft.com/office/drawing/2017/decorative" val="1"/>
              </a:ext>
            </a:extLst>
          </p:cNvPr>
          <p:cNvSpPr txBox="1">
            <a:spLocks noGrp="1"/>
          </p:cNvSpPr>
          <p:nvPr>
            <p:ph type="subTitle" idx="1"/>
          </p:nvPr>
        </p:nvSpPr>
        <p:spPr>
          <a:xfrm>
            <a:off x="6011186" y="295376"/>
            <a:ext cx="2496248"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HIRING BEST PRACTICES</a:t>
            </a:r>
            <a:endParaRPr dirty="0"/>
          </a:p>
        </p:txBody>
      </p:sp>
      <p:sp>
        <p:nvSpPr>
          <p:cNvPr id="706" name="Google Shape;706;p68"/>
          <p:cNvSpPr txBox="1">
            <a:spLocks noGrp="1"/>
          </p:cNvSpPr>
          <p:nvPr>
            <p:ph type="title" idx="4294967295"/>
          </p:nvPr>
        </p:nvSpPr>
        <p:spPr>
          <a:xfrm>
            <a:off x="485775" y="1343025"/>
            <a:ext cx="4598988"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dk1"/>
              </a:buClr>
              <a:buSzPts val="2100"/>
              <a:buFont typeface="Arial"/>
              <a:buNone/>
              <a:tabLst/>
              <a:defRPr/>
            </a:pPr>
            <a:r>
              <a:rPr kumimoji="0" lang="en-US" sz="2400" b="0" i="0" u="none" strike="noStrike" kern="0" cap="none" spc="0" normalizeH="0" baseline="0" noProof="0" dirty="0">
                <a:ln>
                  <a:noFill/>
                </a:ln>
                <a:solidFill>
                  <a:schemeClr val="accent1"/>
                </a:solidFill>
                <a:effectLst/>
                <a:uLnTx/>
                <a:uFillTx/>
                <a:latin typeface="Arial"/>
                <a:ea typeface="Arial"/>
                <a:cs typeface="Arial"/>
                <a:sym typeface="Arial"/>
              </a:rPr>
              <a:t>What </a:t>
            </a:r>
            <a:r>
              <a:rPr kumimoji="0" lang="en-US" sz="2400" b="0" i="0" u="sng" strike="noStrike" kern="0" cap="none" spc="0" normalizeH="0" baseline="0" noProof="0" dirty="0">
                <a:ln>
                  <a:noFill/>
                </a:ln>
                <a:solidFill>
                  <a:schemeClr val="accent1"/>
                </a:solidFill>
                <a:effectLst/>
                <a:uLnTx/>
                <a:uFillTx/>
                <a:latin typeface="Arial"/>
                <a:ea typeface="Arial"/>
                <a:cs typeface="Arial"/>
                <a:sym typeface="Arial"/>
              </a:rPr>
              <a:t>can</a:t>
            </a:r>
            <a:r>
              <a:rPr kumimoji="0" lang="en-US" sz="2400" b="0" i="0" u="none" strike="noStrike" kern="0" cap="none" spc="0" normalizeH="0" baseline="0" noProof="0" dirty="0">
                <a:ln>
                  <a:noFill/>
                </a:ln>
                <a:solidFill>
                  <a:schemeClr val="accent1"/>
                </a:solidFill>
                <a:effectLst/>
                <a:uLnTx/>
                <a:uFillTx/>
                <a:latin typeface="Arial"/>
                <a:ea typeface="Arial"/>
                <a:cs typeface="Arial"/>
                <a:sym typeface="Arial"/>
              </a:rPr>
              <a:t> you ask?</a:t>
            </a:r>
          </a:p>
        </p:txBody>
      </p:sp>
      <p:pic>
        <p:nvPicPr>
          <p:cNvPr id="710" name="Google Shape;710;p6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52775" y="1331776"/>
            <a:ext cx="2776301" cy="2776301"/>
          </a:xfrm>
          <a:prstGeom prst="rect">
            <a:avLst/>
          </a:prstGeom>
          <a:noFill/>
          <a:ln>
            <a:noFill/>
          </a:ln>
        </p:spPr>
      </p:pic>
      <p:grpSp>
        <p:nvGrpSpPr>
          <p:cNvPr id="711" name="Google Shape;711;p68">
            <a:extLst>
              <a:ext uri="{C183D7F6-B498-43B3-948B-1728B52AA6E4}">
                <adec:decorative xmlns:adec="http://schemas.microsoft.com/office/drawing/2017/decorative" val="1"/>
              </a:ext>
            </a:extLst>
          </p:cNvPr>
          <p:cNvGrpSpPr/>
          <p:nvPr/>
        </p:nvGrpSpPr>
        <p:grpSpPr>
          <a:xfrm>
            <a:off x="6769548" y="3315747"/>
            <a:ext cx="4193589" cy="4321067"/>
            <a:chOff x="6995262" y="2995113"/>
            <a:chExt cx="4193589" cy="4321067"/>
          </a:xfrm>
        </p:grpSpPr>
        <p:sp>
          <p:nvSpPr>
            <p:cNvPr id="712" name="Google Shape;712;p68"/>
            <p:cNvSpPr/>
            <p:nvPr/>
          </p:nvSpPr>
          <p:spPr>
            <a:xfrm>
              <a:off x="6995262" y="3680779"/>
              <a:ext cx="3794100" cy="3635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3" name="Google Shape;713;p68"/>
            <p:cNvSpPr/>
            <p:nvPr/>
          </p:nvSpPr>
          <p:spPr>
            <a:xfrm>
              <a:off x="8353252" y="2995113"/>
              <a:ext cx="2835600" cy="2835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5" name="Google Shape;706;p68">
            <a:extLst>
              <a:ext uri="{FF2B5EF4-FFF2-40B4-BE49-F238E27FC236}">
                <a16:creationId xmlns:a16="http://schemas.microsoft.com/office/drawing/2014/main" id="{DF6FF73C-33C2-8FB1-0ABD-984F58AAD59B}"/>
              </a:ext>
            </a:extLst>
          </p:cNvPr>
          <p:cNvSpPr txBox="1">
            <a:spLocks/>
          </p:cNvSpPr>
          <p:nvPr/>
        </p:nvSpPr>
        <p:spPr>
          <a:xfrm>
            <a:off x="461922" y="2219325"/>
            <a:ext cx="4598988"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750"/>
              </a:spcBef>
              <a:buClr>
                <a:schemeClr val="accent1"/>
              </a:buClr>
              <a:buSzPts val="3200"/>
              <a:defRPr/>
            </a:pPr>
            <a:r>
              <a:rPr lang="en-US" sz="2000" dirty="0">
                <a:solidFill>
                  <a:srgbClr val="4C4C4E"/>
                </a:solidFill>
              </a:rPr>
              <a:t>Information related to the bona fide job requirements</a:t>
            </a:r>
          </a:p>
        </p:txBody>
      </p:sp>
      <p:sp>
        <p:nvSpPr>
          <p:cNvPr id="6" name="TextBox 5">
            <a:extLst>
              <a:ext uri="{FF2B5EF4-FFF2-40B4-BE49-F238E27FC236}">
                <a16:creationId xmlns:a16="http://schemas.microsoft.com/office/drawing/2014/main" id="{FD79F127-EAC6-04FA-CF05-34AF898AAB1B}"/>
              </a:ext>
            </a:extLst>
          </p:cNvPr>
          <p:cNvSpPr txBox="1"/>
          <p:nvPr/>
        </p:nvSpPr>
        <p:spPr>
          <a:xfrm>
            <a:off x="-9549" y="4898818"/>
            <a:ext cx="5491716" cy="244682"/>
          </a:xfrm>
          <a:prstGeom prst="rect">
            <a:avLst/>
          </a:prstGeom>
          <a:noFill/>
        </p:spPr>
        <p:txBody>
          <a:bodyPr wrap="square">
            <a:spAutoFit/>
          </a:bodyPr>
          <a:lstStyle/>
          <a:p>
            <a:pPr marL="0" indent="0">
              <a:lnSpc>
                <a:spcPct val="90000"/>
              </a:lnSpc>
              <a:spcBef>
                <a:spcPts val="793"/>
              </a:spcBef>
              <a:buNone/>
            </a:pPr>
            <a:r>
              <a:rPr lang="en-US" sz="1050" u="sng" dirty="0">
                <a:solidFill>
                  <a:schemeClr val="dk1"/>
                </a:solidFill>
                <a:hlinkClick r:id="rId4">
                  <a:extLst>
                    <a:ext uri="{A12FA001-AC4F-418D-AE19-62706E023703}">
                      <ahyp:hlinkClr xmlns:ahyp="http://schemas.microsoft.com/office/drawing/2018/hyperlinkcolor" val="tx"/>
                    </a:ext>
                  </a:extLst>
                </a:hlinkClick>
              </a:rPr>
              <a:t>https://accessibleemployers.ca/resource/interviews-what-you-can-cannot-ask/</a:t>
            </a:r>
            <a:r>
              <a:rPr lang="en-US" sz="1050" u="sng" dirty="0">
                <a:solidFill>
                  <a:schemeClr val="dk1"/>
                </a:solidFill>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9" name="Google Shape;719;p69"/>
          <p:cNvSpPr txBox="1">
            <a:spLocks noGrp="1"/>
          </p:cNvSpPr>
          <p:nvPr>
            <p:ph type="subTitle" idx="2"/>
          </p:nvPr>
        </p:nvSpPr>
        <p:spPr>
          <a:xfrm>
            <a:off x="462528" y="327705"/>
            <a:ext cx="494100" cy="276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dirty="0"/>
              <a:t>3</a:t>
            </a:r>
            <a:endParaRPr dirty="0"/>
          </a:p>
        </p:txBody>
      </p:sp>
      <p:sp>
        <p:nvSpPr>
          <p:cNvPr id="722" name="Google Shape;722;p69"/>
          <p:cNvSpPr txBox="1">
            <a:spLocks noGrp="1"/>
          </p:cNvSpPr>
          <p:nvPr>
            <p:ph type="title" idx="4294967295"/>
          </p:nvPr>
        </p:nvSpPr>
        <p:spPr>
          <a:xfrm>
            <a:off x="1074738" y="233363"/>
            <a:ext cx="3511550" cy="5429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2000"/>
              <a:buFont typeface="Arial"/>
              <a:buNone/>
              <a:tabLst/>
              <a:defRPr/>
            </a:pPr>
            <a:r>
              <a:rPr kumimoji="0" lang="en-CA" sz="2800" b="0" i="0" u="none" strike="noStrike" kern="0" cap="none" spc="0" normalizeH="0" baseline="0" noProof="0" dirty="0">
                <a:ln>
                  <a:noFill/>
                </a:ln>
                <a:solidFill>
                  <a:schemeClr val="accent1"/>
                </a:solidFill>
                <a:effectLst/>
                <a:uLnTx/>
                <a:uFillTx/>
                <a:latin typeface="Arial"/>
                <a:ea typeface="Arial"/>
                <a:cs typeface="Arial"/>
                <a:sym typeface="Arial"/>
              </a:rPr>
              <a:t>Candidate selection</a:t>
            </a:r>
          </a:p>
        </p:txBody>
      </p:sp>
      <p:sp>
        <p:nvSpPr>
          <p:cNvPr id="3" name="Rectangle 2">
            <a:extLst>
              <a:ext uri="{FF2B5EF4-FFF2-40B4-BE49-F238E27FC236}">
                <a16:creationId xmlns:a16="http://schemas.microsoft.com/office/drawing/2014/main" id="{5B55A485-417E-FE29-64A9-F250B7F31E50}"/>
              </a:ext>
              <a:ext uri="{C183D7F6-B498-43B3-948B-1728B52AA6E4}">
                <adec:decorative xmlns:adec="http://schemas.microsoft.com/office/drawing/2017/decorative" val="1"/>
              </a:ext>
            </a:extLst>
          </p:cNvPr>
          <p:cNvSpPr/>
          <p:nvPr/>
        </p:nvSpPr>
        <p:spPr>
          <a:xfrm>
            <a:off x="6830291" y="332729"/>
            <a:ext cx="2128893" cy="430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Google Shape;606;p59">
            <a:extLst>
              <a:ext uri="{FF2B5EF4-FFF2-40B4-BE49-F238E27FC236}">
                <a16:creationId xmlns:a16="http://schemas.microsoft.com/office/drawing/2014/main" id="{301321D2-718E-408F-F2B4-440ABC73DAEF}"/>
              </a:ext>
              <a:ext uri="{C183D7F6-B498-43B3-948B-1728B52AA6E4}">
                <adec:decorative xmlns:adec="http://schemas.microsoft.com/office/drawing/2017/decorative" val="1"/>
              </a:ext>
            </a:extLst>
          </p:cNvPr>
          <p:cNvSpPr txBox="1">
            <a:spLocks noGrp="1"/>
          </p:cNvSpPr>
          <p:nvPr>
            <p:ph type="subTitle" idx="1"/>
          </p:nvPr>
        </p:nvSpPr>
        <p:spPr>
          <a:xfrm>
            <a:off x="5373634" y="295376"/>
            <a:ext cx="3133800"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HIRING BEST PRACTICES</a:t>
            </a:r>
            <a:endParaRPr dirty="0"/>
          </a:p>
        </p:txBody>
      </p:sp>
      <p:sp>
        <p:nvSpPr>
          <p:cNvPr id="720" name="Google Shape;720;p69"/>
          <p:cNvSpPr txBox="1">
            <a:spLocks noGrp="1"/>
          </p:cNvSpPr>
          <p:nvPr>
            <p:ph type="subTitle" idx="4"/>
          </p:nvPr>
        </p:nvSpPr>
        <p:spPr>
          <a:xfrm>
            <a:off x="1663050" y="1348725"/>
            <a:ext cx="6757200" cy="26289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Clr>
                <a:srgbClr val="000000"/>
              </a:buClr>
              <a:buSzPts val="2100"/>
              <a:buFont typeface="Arial"/>
              <a:buNone/>
            </a:pPr>
            <a:r>
              <a:rPr lang="en" sz="2400" dirty="0"/>
              <a:t>When recruiting candidates with disabilities, focus attention on attitudes, abilities, skills, and personalities rather than on perceived limitations (that can easily be addressed through simple workplace accommodations).</a:t>
            </a:r>
            <a:r>
              <a:rPr lang="en" sz="2800" dirty="0">
                <a:solidFill>
                  <a:schemeClr val="bg2"/>
                </a:solidFill>
              </a:rPr>
              <a:t>”</a:t>
            </a:r>
            <a:endParaRPr sz="2800" dirty="0">
              <a:solidFill>
                <a:schemeClr val="bg2"/>
              </a:solidFill>
            </a:endParaRPr>
          </a:p>
          <a:p>
            <a:pPr marL="914400" lvl="0" indent="457200" algn="l" rtl="0">
              <a:lnSpc>
                <a:spcPct val="100000"/>
              </a:lnSpc>
              <a:spcBef>
                <a:spcPts val="0"/>
              </a:spcBef>
              <a:spcAft>
                <a:spcPts val="0"/>
              </a:spcAft>
              <a:buClr>
                <a:srgbClr val="000000"/>
              </a:buClr>
              <a:buSzPts val="1500"/>
              <a:buFont typeface="Arial"/>
              <a:buNone/>
            </a:pPr>
            <a:endParaRPr sz="1500" dirty="0"/>
          </a:p>
          <a:p>
            <a:pPr marL="0" lvl="0" indent="0" algn="l" rtl="0">
              <a:lnSpc>
                <a:spcPct val="100000"/>
              </a:lnSpc>
              <a:spcBef>
                <a:spcPts val="0"/>
              </a:spcBef>
              <a:spcAft>
                <a:spcPts val="0"/>
              </a:spcAft>
              <a:buNone/>
            </a:pPr>
            <a:r>
              <a:rPr lang="en" sz="1100" u="sng" dirty="0">
                <a:solidFill>
                  <a:schemeClr val="accent1"/>
                </a:solidFill>
                <a:hlinkClick r:id="rId3">
                  <a:extLst>
                    <a:ext uri="{A12FA001-AC4F-418D-AE19-62706E023703}">
                      <ahyp:hlinkClr xmlns:ahyp="http://schemas.microsoft.com/office/drawing/2018/hyperlinkcolor" val="tx"/>
                    </a:ext>
                  </a:extLst>
                </a:hlinkClick>
              </a:rPr>
              <a:t>Hire for Talent Employer Toolkit</a:t>
            </a:r>
            <a:endParaRPr dirty="0"/>
          </a:p>
        </p:txBody>
      </p:sp>
      <p:pic>
        <p:nvPicPr>
          <p:cNvPr id="721" name="Google Shape;721;p6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10800000">
            <a:off x="601876" y="1202279"/>
            <a:ext cx="895349" cy="8953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4" name="Google Shape;729;p70">
            <a:extLst>
              <a:ext uri="{FF2B5EF4-FFF2-40B4-BE49-F238E27FC236}">
                <a16:creationId xmlns:a16="http://schemas.microsoft.com/office/drawing/2014/main" id="{A96E88BA-4FF7-8EF1-1075-EEF5748EC17B}"/>
              </a:ext>
              <a:ext uri="{C183D7F6-B498-43B3-948B-1728B52AA6E4}">
                <adec:decorative xmlns:adec="http://schemas.microsoft.com/office/drawing/2017/decorative" val="1"/>
              </a:ext>
            </a:extLst>
          </p:cNvPr>
          <p:cNvSpPr/>
          <p:nvPr/>
        </p:nvSpPr>
        <p:spPr>
          <a:xfrm>
            <a:off x="877404" y="1228721"/>
            <a:ext cx="2356105"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1800" b="1" dirty="0">
                <a:solidFill>
                  <a:schemeClr val="accent1"/>
                </a:solidFill>
              </a:rPr>
              <a:t>    </a:t>
            </a:r>
            <a:r>
              <a:rPr lang="en" sz="1800" dirty="0">
                <a:solidFill>
                  <a:schemeClr val="accent1"/>
                </a:solidFill>
              </a:rPr>
              <a:t>Recruitment</a:t>
            </a:r>
            <a:endParaRPr sz="1800" dirty="0">
              <a:solidFill>
                <a:schemeClr val="accent1"/>
              </a:solidFill>
            </a:endParaRPr>
          </a:p>
        </p:txBody>
      </p:sp>
      <p:sp>
        <p:nvSpPr>
          <p:cNvPr id="3" name="Google Shape;733;p70">
            <a:extLst>
              <a:ext uri="{FF2B5EF4-FFF2-40B4-BE49-F238E27FC236}">
                <a16:creationId xmlns:a16="http://schemas.microsoft.com/office/drawing/2014/main" id="{6AAB5341-640F-4417-4770-36CAB44C6F67}"/>
              </a:ext>
              <a:ext uri="{C183D7F6-B498-43B3-948B-1728B52AA6E4}">
                <adec:decorative xmlns:adec="http://schemas.microsoft.com/office/drawing/2017/decorative" val="1"/>
              </a:ext>
            </a:extLst>
          </p:cNvPr>
          <p:cNvSpPr/>
          <p:nvPr/>
        </p:nvSpPr>
        <p:spPr>
          <a:xfrm>
            <a:off x="3961763" y="1240046"/>
            <a:ext cx="2239818"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endParaRPr sz="1800" dirty="0">
              <a:solidFill>
                <a:schemeClr val="accent1"/>
              </a:solidFill>
            </a:endParaRPr>
          </a:p>
        </p:txBody>
      </p:sp>
      <p:sp>
        <p:nvSpPr>
          <p:cNvPr id="2" name="Google Shape;727;p70">
            <a:extLst>
              <a:ext uri="{FF2B5EF4-FFF2-40B4-BE49-F238E27FC236}">
                <a16:creationId xmlns:a16="http://schemas.microsoft.com/office/drawing/2014/main" id="{7FF7310D-8FD0-8D3C-371A-BFBE8189D7FB}"/>
              </a:ext>
              <a:ext uri="{C183D7F6-B498-43B3-948B-1728B52AA6E4}">
                <adec:decorative xmlns:adec="http://schemas.microsoft.com/office/drawing/2017/decorative" val="1"/>
              </a:ext>
            </a:extLst>
          </p:cNvPr>
          <p:cNvSpPr/>
          <p:nvPr/>
        </p:nvSpPr>
        <p:spPr>
          <a:xfrm>
            <a:off x="6809482" y="1282192"/>
            <a:ext cx="21912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endParaRPr sz="2000" dirty="0">
              <a:solidFill>
                <a:schemeClr val="accent1"/>
              </a:solidFill>
            </a:endParaRPr>
          </a:p>
        </p:txBody>
      </p:sp>
      <p:sp>
        <p:nvSpPr>
          <p:cNvPr id="728" name="Google Shape;728;p70"/>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Key hiring takeaways</a:t>
            </a:r>
            <a:endParaRPr sz="3600" b="0" dirty="0"/>
          </a:p>
        </p:txBody>
      </p:sp>
      <p:sp>
        <p:nvSpPr>
          <p:cNvPr id="730" name="Google Shape;730;p70"/>
          <p:cNvSpPr/>
          <p:nvPr/>
        </p:nvSpPr>
        <p:spPr>
          <a:xfrm flipH="1">
            <a:off x="616068" y="1228721"/>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1</a:t>
            </a:r>
            <a:endParaRPr sz="1900" b="1">
              <a:solidFill>
                <a:schemeClr val="lt1"/>
              </a:solidFill>
            </a:endParaRPr>
          </a:p>
        </p:txBody>
      </p:sp>
      <p:sp>
        <p:nvSpPr>
          <p:cNvPr id="729" name="Google Shape;729;p70"/>
          <p:cNvSpPr/>
          <p:nvPr/>
        </p:nvSpPr>
        <p:spPr>
          <a:xfrm>
            <a:off x="872125" y="1228725"/>
            <a:ext cx="2356105" cy="542400"/>
          </a:xfrm>
          <a:prstGeom prst="rect">
            <a:avLst/>
          </a:prstGeom>
          <a:no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1800" b="1" dirty="0">
                <a:solidFill>
                  <a:schemeClr val="accent1"/>
                </a:solidFill>
              </a:rPr>
              <a:t>    </a:t>
            </a:r>
            <a:r>
              <a:rPr lang="en" sz="1800" dirty="0">
                <a:solidFill>
                  <a:schemeClr val="accent1"/>
                </a:solidFill>
              </a:rPr>
              <a:t>Recruitment</a:t>
            </a:r>
            <a:endParaRPr sz="1800" dirty="0">
              <a:solidFill>
                <a:schemeClr val="accent1"/>
              </a:solidFill>
            </a:endParaRPr>
          </a:p>
        </p:txBody>
      </p:sp>
      <p:sp>
        <p:nvSpPr>
          <p:cNvPr id="731" name="Google Shape;731;p70"/>
          <p:cNvSpPr txBox="1"/>
          <p:nvPr/>
        </p:nvSpPr>
        <p:spPr>
          <a:xfrm>
            <a:off x="872125" y="1827769"/>
            <a:ext cx="2674157" cy="2486804"/>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en" sz="1800" dirty="0">
                <a:solidFill>
                  <a:schemeClr val="dk1"/>
                </a:solidFill>
              </a:rPr>
              <a:t>Focus on </a:t>
            </a:r>
            <a:r>
              <a:rPr lang="en" sz="1800" b="1" dirty="0">
                <a:solidFill>
                  <a:schemeClr val="dk1"/>
                </a:solidFill>
              </a:rPr>
              <a:t>bona fide </a:t>
            </a:r>
            <a:r>
              <a:rPr lang="en" sz="1800" dirty="0">
                <a:solidFill>
                  <a:schemeClr val="dk1"/>
                </a:solidFill>
              </a:rPr>
              <a:t>requirements.</a:t>
            </a:r>
            <a:endParaRPr sz="18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en" sz="1800" dirty="0">
                <a:solidFill>
                  <a:schemeClr val="dk1"/>
                </a:solidFill>
              </a:rPr>
              <a:t>Post in spaces where job seekers will find it.</a:t>
            </a:r>
            <a:endParaRPr sz="18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en" sz="1800" dirty="0">
                <a:solidFill>
                  <a:schemeClr val="dk1"/>
                </a:solidFill>
              </a:rPr>
              <a:t>Use a rubric to evaluate applications.</a:t>
            </a:r>
            <a:endParaRPr sz="1800" dirty="0">
              <a:solidFill>
                <a:schemeClr val="dk1"/>
              </a:solidFill>
            </a:endParaRPr>
          </a:p>
        </p:txBody>
      </p:sp>
      <p:sp>
        <p:nvSpPr>
          <p:cNvPr id="735" name="Google Shape;735;p70"/>
          <p:cNvSpPr/>
          <p:nvPr/>
        </p:nvSpPr>
        <p:spPr>
          <a:xfrm flipH="1">
            <a:off x="3646200" y="1240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2</a:t>
            </a:r>
            <a:endParaRPr sz="1900" b="1">
              <a:solidFill>
                <a:schemeClr val="lt1"/>
              </a:solidFill>
            </a:endParaRPr>
          </a:p>
        </p:txBody>
      </p:sp>
      <p:sp>
        <p:nvSpPr>
          <p:cNvPr id="733" name="Google Shape;733;p70"/>
          <p:cNvSpPr/>
          <p:nvPr/>
        </p:nvSpPr>
        <p:spPr>
          <a:xfrm>
            <a:off x="3951205" y="1228722"/>
            <a:ext cx="2239818" cy="542400"/>
          </a:xfrm>
          <a:prstGeom prst="rect">
            <a:avLst/>
          </a:prstGeom>
          <a:noFill/>
          <a:ln>
            <a:noFill/>
          </a:ln>
        </p:spPr>
        <p:txBody>
          <a:bodyPr spcFirstLastPara="1" wrap="square" lIns="91425" tIns="0" rIns="91425" bIns="0" anchor="t" anchorCtr="0">
            <a:noAutofit/>
          </a:bodyPr>
          <a:lstStyle/>
          <a:p>
            <a:pPr marL="0" lvl="0" indent="0" algn="l" rtl="0">
              <a:spcBef>
                <a:spcPts val="0"/>
              </a:spcBef>
              <a:spcAft>
                <a:spcPts val="0"/>
              </a:spcAft>
              <a:buNone/>
            </a:pPr>
            <a:r>
              <a:rPr lang="en" sz="1800" b="1" dirty="0">
                <a:solidFill>
                  <a:schemeClr val="accent1"/>
                </a:solidFill>
              </a:rPr>
              <a:t>   </a:t>
            </a:r>
            <a:r>
              <a:rPr lang="en" sz="1800" dirty="0">
                <a:solidFill>
                  <a:schemeClr val="accent1"/>
                </a:solidFill>
              </a:rPr>
              <a:t>Conducting</a:t>
            </a:r>
            <a:endParaRPr sz="1800" dirty="0">
              <a:solidFill>
                <a:schemeClr val="accent1"/>
              </a:solidFill>
            </a:endParaRPr>
          </a:p>
          <a:p>
            <a:pPr marL="0" lvl="0" indent="0" algn="l" rtl="0">
              <a:spcBef>
                <a:spcPts val="0"/>
              </a:spcBef>
              <a:spcAft>
                <a:spcPts val="0"/>
              </a:spcAft>
              <a:buNone/>
            </a:pPr>
            <a:r>
              <a:rPr lang="en" sz="1800" dirty="0">
                <a:solidFill>
                  <a:schemeClr val="accent1"/>
                </a:solidFill>
              </a:rPr>
              <a:t>   interviews</a:t>
            </a:r>
            <a:endParaRPr sz="1800" dirty="0">
              <a:solidFill>
                <a:schemeClr val="accent1"/>
              </a:solidFill>
            </a:endParaRPr>
          </a:p>
        </p:txBody>
      </p:sp>
      <p:sp>
        <p:nvSpPr>
          <p:cNvPr id="734" name="Google Shape;734;p70"/>
          <p:cNvSpPr txBox="1"/>
          <p:nvPr/>
        </p:nvSpPr>
        <p:spPr>
          <a:xfrm>
            <a:off x="3778414" y="1844444"/>
            <a:ext cx="2585400" cy="2666341"/>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en" sz="1800" dirty="0">
                <a:solidFill>
                  <a:schemeClr val="dk1"/>
                </a:solidFill>
              </a:rPr>
              <a:t>Use a rubric and multi-person panel.</a:t>
            </a:r>
            <a:endParaRPr sz="1800" dirty="0">
              <a:solidFill>
                <a:schemeClr val="dk1"/>
              </a:solidFill>
            </a:endParaRPr>
          </a:p>
          <a:p>
            <a:pPr marL="457200" lvl="0" indent="-342900" algn="l" rtl="0">
              <a:lnSpc>
                <a:spcPct val="90000"/>
              </a:lnSpc>
              <a:spcBef>
                <a:spcPts val="1000"/>
              </a:spcBef>
              <a:spcAft>
                <a:spcPts val="0"/>
              </a:spcAft>
              <a:buClr>
                <a:schemeClr val="dk1"/>
              </a:buClr>
              <a:buSzPts val="1800"/>
              <a:buChar char="●"/>
            </a:pPr>
            <a:r>
              <a:rPr lang="en" sz="1800" dirty="0">
                <a:solidFill>
                  <a:schemeClr val="dk1"/>
                </a:solidFill>
              </a:rPr>
              <a:t>Keep conversation to ability to perform the job.</a:t>
            </a:r>
            <a:endParaRPr sz="1800" dirty="0">
              <a:solidFill>
                <a:schemeClr val="dk1"/>
              </a:solidFill>
            </a:endParaRPr>
          </a:p>
          <a:p>
            <a:pPr marL="457200" lvl="0" indent="-342900" algn="l" rtl="0">
              <a:lnSpc>
                <a:spcPct val="90000"/>
              </a:lnSpc>
              <a:spcBef>
                <a:spcPts val="1000"/>
              </a:spcBef>
              <a:spcAft>
                <a:spcPts val="1000"/>
              </a:spcAft>
              <a:buClr>
                <a:schemeClr val="dk1"/>
              </a:buClr>
              <a:buSzPts val="1800"/>
              <a:buChar char="●"/>
            </a:pPr>
            <a:r>
              <a:rPr lang="en" sz="1800" dirty="0">
                <a:solidFill>
                  <a:schemeClr val="dk1"/>
                </a:solidFill>
              </a:rPr>
              <a:t>Consider your unconscious biases.</a:t>
            </a:r>
            <a:endParaRPr sz="1800" dirty="0">
              <a:solidFill>
                <a:schemeClr val="dk1"/>
              </a:solidFill>
            </a:endParaRPr>
          </a:p>
        </p:txBody>
      </p:sp>
      <p:sp>
        <p:nvSpPr>
          <p:cNvPr id="736" name="Google Shape;736;p70"/>
          <p:cNvSpPr/>
          <p:nvPr/>
        </p:nvSpPr>
        <p:spPr>
          <a:xfrm flipH="1">
            <a:off x="6542032" y="1282192"/>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3</a:t>
            </a:r>
            <a:endParaRPr sz="1900" b="1">
              <a:solidFill>
                <a:schemeClr val="lt1"/>
              </a:solidFill>
            </a:endParaRPr>
          </a:p>
        </p:txBody>
      </p:sp>
      <p:sp>
        <p:nvSpPr>
          <p:cNvPr id="727" name="Google Shape;727;p70"/>
          <p:cNvSpPr/>
          <p:nvPr/>
        </p:nvSpPr>
        <p:spPr>
          <a:xfrm>
            <a:off x="6841286" y="1263903"/>
            <a:ext cx="2191200" cy="626700"/>
          </a:xfrm>
          <a:prstGeom prst="rect">
            <a:avLst/>
          </a:prstGeom>
          <a:noFill/>
          <a:ln>
            <a:noFill/>
          </a:ln>
        </p:spPr>
        <p:txBody>
          <a:bodyPr spcFirstLastPara="1" wrap="square" lIns="91425" tIns="0" rIns="91425" bIns="0" anchor="t" anchorCtr="0">
            <a:noAutofit/>
          </a:bodyPr>
          <a:lstStyle/>
          <a:p>
            <a:pPr marL="0" lvl="0" indent="0" algn="l" rtl="0">
              <a:spcBef>
                <a:spcPts val="0"/>
              </a:spcBef>
              <a:spcAft>
                <a:spcPts val="0"/>
              </a:spcAft>
              <a:buNone/>
            </a:pPr>
            <a:r>
              <a:rPr lang="en" sz="1800" b="1" dirty="0">
                <a:solidFill>
                  <a:schemeClr val="accent1"/>
                </a:solidFill>
              </a:rPr>
              <a:t>   </a:t>
            </a:r>
            <a:r>
              <a:rPr lang="en" sz="1800" dirty="0">
                <a:solidFill>
                  <a:schemeClr val="accent1"/>
                </a:solidFill>
              </a:rPr>
              <a:t>Candidate</a:t>
            </a:r>
            <a:endParaRPr sz="1800" dirty="0">
              <a:solidFill>
                <a:schemeClr val="accent1"/>
              </a:solidFill>
            </a:endParaRPr>
          </a:p>
          <a:p>
            <a:pPr marL="0" lvl="0" indent="0" algn="l" rtl="0">
              <a:spcBef>
                <a:spcPts val="0"/>
              </a:spcBef>
              <a:spcAft>
                <a:spcPts val="0"/>
              </a:spcAft>
              <a:buNone/>
            </a:pPr>
            <a:r>
              <a:rPr lang="en" sz="1800" dirty="0">
                <a:solidFill>
                  <a:schemeClr val="accent1"/>
                </a:solidFill>
              </a:rPr>
              <a:t>   selection</a:t>
            </a:r>
            <a:endParaRPr sz="1800" dirty="0">
              <a:solidFill>
                <a:schemeClr val="accent1"/>
              </a:solidFill>
            </a:endParaRPr>
          </a:p>
        </p:txBody>
      </p:sp>
      <p:sp>
        <p:nvSpPr>
          <p:cNvPr id="732" name="Google Shape;732;p70"/>
          <p:cNvSpPr txBox="1">
            <a:spLocks noGrp="1"/>
          </p:cNvSpPr>
          <p:nvPr>
            <p:ph type="body" idx="1"/>
          </p:nvPr>
        </p:nvSpPr>
        <p:spPr>
          <a:xfrm>
            <a:off x="6670807" y="1901292"/>
            <a:ext cx="2095500" cy="2593200"/>
          </a:xfrm>
          <a:prstGeom prst="rect">
            <a:avLst/>
          </a:prstGeom>
          <a:noFill/>
          <a:ln>
            <a:noFill/>
          </a:ln>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 sz="1800" dirty="0"/>
              <a:t>Focus on abilities, skills, and not “fit” or “feeling.”</a:t>
            </a:r>
            <a:endParaRPr sz="1800" dirty="0">
              <a:solidFill>
                <a:schemeClr val="lt1"/>
              </a:solidFill>
            </a:endParaRPr>
          </a:p>
        </p:txBody>
      </p:sp>
      <p:sp>
        <p:nvSpPr>
          <p:cNvPr id="737" name="Google Shape;737;p70">
            <a:extLst>
              <a:ext uri="{C183D7F6-B498-43B3-948B-1728B52AA6E4}">
                <adec:decorative xmlns:adec="http://schemas.microsoft.com/office/drawing/2017/decorative" val="1"/>
              </a:ext>
            </a:extLst>
          </p:cNvPr>
          <p:cNvSpPr/>
          <p:nvPr/>
        </p:nvSpPr>
        <p:spPr>
          <a:xfrm>
            <a:off x="6278175" y="-358250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8" name="Google Shape;738;p70">
            <a:extLst>
              <a:ext uri="{C183D7F6-B498-43B3-948B-1728B52AA6E4}">
                <adec:decorative xmlns:adec="http://schemas.microsoft.com/office/drawing/2017/decorative" val="1"/>
              </a:ext>
            </a:extLst>
          </p:cNvPr>
          <p:cNvSpPr/>
          <p:nvPr/>
        </p:nvSpPr>
        <p:spPr>
          <a:xfrm>
            <a:off x="-313125" y="428015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1"/>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Hiring section: Tools</a:t>
            </a:r>
            <a:endParaRPr sz="3600" b="0" dirty="0"/>
          </a:p>
        </p:txBody>
      </p:sp>
      <p:sp>
        <p:nvSpPr>
          <p:cNvPr id="744" name="Google Shape;744;p71"/>
          <p:cNvSpPr txBox="1">
            <a:spLocks noGrp="1"/>
          </p:cNvSpPr>
          <p:nvPr>
            <p:ph type="body" idx="1"/>
          </p:nvPr>
        </p:nvSpPr>
        <p:spPr>
          <a:xfrm>
            <a:off x="476250" y="1240050"/>
            <a:ext cx="8084100" cy="714482"/>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1800"/>
              <a:buFont typeface="Arial"/>
              <a:buNone/>
            </a:pPr>
            <a:r>
              <a:rPr lang="en" sz="2000" dirty="0"/>
              <a:t>In the “Hire” segment of our training, we focused on resources developed by these organizations:</a:t>
            </a:r>
            <a:endParaRPr sz="2000" dirty="0"/>
          </a:p>
          <a:p>
            <a:pPr marL="0" lvl="0" indent="0" algn="l" rtl="0">
              <a:spcBef>
                <a:spcPts val="750"/>
              </a:spcBef>
              <a:spcAft>
                <a:spcPts val="0"/>
              </a:spcAft>
              <a:buNone/>
            </a:pPr>
            <a:endParaRPr dirty="0"/>
          </a:p>
        </p:txBody>
      </p:sp>
      <p:pic>
        <p:nvPicPr>
          <p:cNvPr id="745" name="Google Shape;745;p71" descr="Brandmark of Hire for Talent"/>
          <p:cNvPicPr preferRelativeResize="0"/>
          <p:nvPr/>
        </p:nvPicPr>
        <p:blipFill rotWithShape="1">
          <a:blip r:embed="rId3">
            <a:alphaModFix/>
          </a:blip>
          <a:srcRect/>
          <a:stretch/>
        </p:blipFill>
        <p:spPr>
          <a:xfrm>
            <a:off x="1105711" y="1904050"/>
            <a:ext cx="2008950" cy="1400175"/>
          </a:xfrm>
          <a:prstGeom prst="rect">
            <a:avLst/>
          </a:prstGeom>
          <a:noFill/>
          <a:ln>
            <a:noFill/>
          </a:ln>
        </p:spPr>
      </p:pic>
      <p:pic>
        <p:nvPicPr>
          <p:cNvPr id="746" name="Google Shape;746;p71" descr="Brandmark of CASE - Canadian Association for Supported Employment HR Toolkit"/>
          <p:cNvPicPr preferRelativeResize="0"/>
          <p:nvPr/>
        </p:nvPicPr>
        <p:blipFill rotWithShape="1">
          <a:blip r:embed="rId4">
            <a:alphaModFix/>
          </a:blip>
          <a:srcRect b="19152"/>
          <a:stretch/>
        </p:blipFill>
        <p:spPr>
          <a:xfrm>
            <a:off x="4741931" y="1719575"/>
            <a:ext cx="3689673" cy="1118469"/>
          </a:xfrm>
          <a:prstGeom prst="rect">
            <a:avLst/>
          </a:prstGeom>
          <a:noFill/>
          <a:ln>
            <a:noFill/>
          </a:ln>
        </p:spPr>
      </p:pic>
      <p:pic>
        <p:nvPicPr>
          <p:cNvPr id="747" name="Google Shape;747;p71" descr="Brandmark of ACED - Accommodating and Communicating abour Episodic Disabilities: Job Demands and Planning Tool (JDAPT) for organizations"/>
          <p:cNvPicPr preferRelativeResize="0"/>
          <p:nvPr/>
        </p:nvPicPr>
        <p:blipFill rotWithShape="1">
          <a:blip r:embed="rId5">
            <a:alphaModFix/>
          </a:blip>
          <a:srcRect/>
          <a:stretch/>
        </p:blipFill>
        <p:spPr>
          <a:xfrm>
            <a:off x="814338" y="3345050"/>
            <a:ext cx="3048000" cy="895350"/>
          </a:xfrm>
          <a:prstGeom prst="rect">
            <a:avLst/>
          </a:prstGeom>
          <a:noFill/>
          <a:ln>
            <a:noFill/>
          </a:ln>
        </p:spPr>
      </p:pic>
      <p:sp>
        <p:nvSpPr>
          <p:cNvPr id="748" name="Google Shape;748;p71">
            <a:extLst>
              <a:ext uri="{C183D7F6-B498-43B3-948B-1728B52AA6E4}">
                <adec:decorative xmlns:adec="http://schemas.microsoft.com/office/drawing/2017/decorative" val="1"/>
              </a:ext>
            </a:extLst>
          </p:cNvPr>
          <p:cNvSpPr txBox="1"/>
          <p:nvPr/>
        </p:nvSpPr>
        <p:spPr>
          <a:xfrm>
            <a:off x="744275" y="4214875"/>
            <a:ext cx="3164400" cy="51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rPr>
              <a:t>Job Demands and Planning tool (JDAPT) for organizations </a:t>
            </a:r>
            <a:endParaRPr sz="1400" b="1" i="0" u="none" strike="noStrike" cap="none">
              <a:solidFill>
                <a:schemeClr val="dk1"/>
              </a:solidFill>
            </a:endParaRPr>
          </a:p>
        </p:txBody>
      </p:sp>
      <p:sp>
        <p:nvSpPr>
          <p:cNvPr id="749" name="Google Shape;749;p71">
            <a:extLst>
              <a:ext uri="{C183D7F6-B498-43B3-948B-1728B52AA6E4}">
                <adec:decorative xmlns:adec="http://schemas.microsoft.com/office/drawing/2017/decorative" val="1"/>
              </a:ext>
            </a:extLst>
          </p:cNvPr>
          <p:cNvSpPr txBox="1"/>
          <p:nvPr/>
        </p:nvSpPr>
        <p:spPr>
          <a:xfrm>
            <a:off x="5246375" y="4329175"/>
            <a:ext cx="3048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Accessible Employers Toolkit</a:t>
            </a:r>
            <a:endParaRPr sz="1400" b="1" i="0" u="none" strike="noStrike" cap="none">
              <a:solidFill>
                <a:srgbClr val="000000"/>
              </a:solidFill>
            </a:endParaRPr>
          </a:p>
        </p:txBody>
      </p:sp>
      <p:sp>
        <p:nvSpPr>
          <p:cNvPr id="750" name="Google Shape;750;p71">
            <a:extLst>
              <a:ext uri="{C183D7F6-B498-43B3-948B-1728B52AA6E4}">
                <adec:decorative xmlns:adec="http://schemas.microsoft.com/office/drawing/2017/decorative" val="1"/>
              </a:ext>
            </a:extLst>
          </p:cNvPr>
          <p:cNvSpPr txBox="1"/>
          <p:nvPr/>
        </p:nvSpPr>
        <p:spPr>
          <a:xfrm>
            <a:off x="5753072" y="2570021"/>
            <a:ext cx="1667400" cy="529800"/>
          </a:xfrm>
          <a:prstGeom prst="rect">
            <a:avLst/>
          </a:prstGeom>
          <a:solidFill>
            <a:srgbClr val="CC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dirty="0">
                <a:solidFill>
                  <a:schemeClr val="lt1"/>
                </a:solidFill>
                <a:latin typeface="Proxima Nova"/>
                <a:ea typeface="Proxima Nova"/>
                <a:cs typeface="Proxima Nova"/>
                <a:sym typeface="Proxima Nova"/>
              </a:rPr>
              <a:t>HR Toolkit</a:t>
            </a:r>
            <a:endParaRPr sz="2400" b="1" i="0" u="none" strike="noStrike" cap="none" dirty="0">
              <a:solidFill>
                <a:schemeClr val="lt1"/>
              </a:solidFill>
              <a:latin typeface="Proxima Nova"/>
              <a:ea typeface="Proxima Nova"/>
              <a:cs typeface="Proxima Nova"/>
              <a:sym typeface="Proxima Nova"/>
            </a:endParaRPr>
          </a:p>
        </p:txBody>
      </p:sp>
      <p:pic>
        <p:nvPicPr>
          <p:cNvPr id="751" name="Google Shape;751;p71" descr="Brandmark of Accessible Employers: Accessible Employers Toolkit">
            <a:extLst>
              <a:ext uri="{C183D7F6-B498-43B3-948B-1728B52AA6E4}">
                <adec:decorative xmlns:adec="http://schemas.microsoft.com/office/drawing/2017/decorative" val="0"/>
              </a:ext>
            </a:extLst>
          </p:cNvPr>
          <p:cNvPicPr preferRelativeResize="0"/>
          <p:nvPr/>
        </p:nvPicPr>
        <p:blipFill rotWithShape="1">
          <a:blip r:embed="rId6">
            <a:alphaModFix/>
          </a:blip>
          <a:srcRect/>
          <a:stretch/>
        </p:blipFill>
        <p:spPr>
          <a:xfrm>
            <a:off x="5199125" y="3552526"/>
            <a:ext cx="3000000" cy="73124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755"/>
        <p:cNvGrpSpPr/>
        <p:nvPr/>
      </p:nvGrpSpPr>
      <p:grpSpPr>
        <a:xfrm>
          <a:off x="0" y="0"/>
          <a:ext cx="0" cy="0"/>
          <a:chOff x="0" y="0"/>
          <a:chExt cx="0" cy="0"/>
        </a:xfrm>
      </p:grpSpPr>
      <p:sp>
        <p:nvSpPr>
          <p:cNvPr id="756" name="Google Shape;756;p72"/>
          <p:cNvSpPr txBox="1">
            <a:spLocks noGrp="1"/>
          </p:cNvSpPr>
          <p:nvPr>
            <p:ph type="title" idx="4294967295"/>
          </p:nvPr>
        </p:nvSpPr>
        <p:spPr>
          <a:xfrm>
            <a:off x="57150" y="842000"/>
            <a:ext cx="9086700" cy="63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i="0" u="none" strike="noStrike" cap="none" dirty="0">
                <a:solidFill>
                  <a:schemeClr val="lt1"/>
                </a:solidFill>
                <a:latin typeface="Arial"/>
                <a:ea typeface="Arial"/>
                <a:cs typeface="Arial"/>
                <a:sym typeface="Arial"/>
              </a:rPr>
              <a:t>Break Time</a:t>
            </a:r>
            <a:endParaRPr dirty="0">
              <a:solidFill>
                <a:schemeClr val="lt1"/>
              </a:solidFill>
            </a:endParaRPr>
          </a:p>
        </p:txBody>
      </p:sp>
      <p:sp>
        <p:nvSpPr>
          <p:cNvPr id="757" name="Google Shape;757;p72"/>
          <p:cNvSpPr txBox="1"/>
          <p:nvPr/>
        </p:nvSpPr>
        <p:spPr>
          <a:xfrm>
            <a:off x="57150" y="3808500"/>
            <a:ext cx="9086700" cy="63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400"/>
              <a:buFont typeface="Arial"/>
              <a:buNone/>
            </a:pPr>
            <a:r>
              <a:rPr lang="en" sz="3600" i="0" u="none" strike="noStrike" cap="none" dirty="0">
                <a:solidFill>
                  <a:schemeClr val="lt1"/>
                </a:solidFill>
              </a:rPr>
              <a:t>Please return in 10 minutes. </a:t>
            </a:r>
            <a:endParaRPr sz="3600" i="0" u="none" strike="noStrike" cap="none" dirty="0">
              <a:solidFill>
                <a:schemeClr val="lt1"/>
              </a:solidFill>
            </a:endParaRPr>
          </a:p>
        </p:txBody>
      </p:sp>
      <p:pic>
        <p:nvPicPr>
          <p:cNvPr id="758" name="Google Shape;758;p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667125" y="1559950"/>
            <a:ext cx="2023599" cy="20235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3"/>
          <p:cNvSpPr txBox="1">
            <a:spLocks noGrp="1"/>
          </p:cNvSpPr>
          <p:nvPr>
            <p:ph type="title"/>
          </p:nvPr>
        </p:nvSpPr>
        <p:spPr>
          <a:xfrm>
            <a:off x="533400" y="1162050"/>
            <a:ext cx="3065100" cy="4668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dirty="0"/>
              <a:t>Part 2:</a:t>
            </a:r>
            <a:endParaRPr dirty="0"/>
          </a:p>
        </p:txBody>
      </p:sp>
      <p:sp>
        <p:nvSpPr>
          <p:cNvPr id="764" name="Google Shape;764;p73"/>
          <p:cNvSpPr txBox="1">
            <a:spLocks noGrp="1"/>
          </p:cNvSpPr>
          <p:nvPr>
            <p:ph type="subTitle" idx="1"/>
          </p:nvPr>
        </p:nvSpPr>
        <p:spPr>
          <a:xfrm>
            <a:off x="533400" y="1695450"/>
            <a:ext cx="2752800" cy="14097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 sz="5400" b="0" dirty="0"/>
              <a:t>Train</a:t>
            </a:r>
            <a:endParaRPr sz="5400" b="0" dirty="0"/>
          </a:p>
        </p:txBody>
      </p:sp>
      <p:sp>
        <p:nvSpPr>
          <p:cNvPr id="765" name="Google Shape;765;p73"/>
          <p:cNvSpPr txBox="1">
            <a:spLocks noGrp="1"/>
          </p:cNvSpPr>
          <p:nvPr>
            <p:ph type="subTitle" idx="2"/>
          </p:nvPr>
        </p:nvSpPr>
        <p:spPr>
          <a:xfrm>
            <a:off x="4030134" y="842250"/>
            <a:ext cx="4698230" cy="34590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rgbClr val="000000"/>
              </a:buClr>
              <a:buSzPts val="2100"/>
              <a:buFont typeface="Arial"/>
              <a:buNone/>
            </a:pPr>
            <a:r>
              <a:rPr lang="en" sz="2400" dirty="0"/>
              <a:t>Training is an ongoing process that supports employees to fully participate in their job, their team, and the organization.</a:t>
            </a:r>
            <a:endParaRPr sz="2400" dirty="0"/>
          </a:p>
          <a:p>
            <a:pPr marL="0" lvl="0" indent="0" algn="l" rtl="0">
              <a:lnSpc>
                <a:spcPct val="100000"/>
              </a:lnSpc>
              <a:spcBef>
                <a:spcPts val="750"/>
              </a:spcBef>
              <a:spcAft>
                <a:spcPts val="0"/>
              </a:spcAft>
              <a:buClr>
                <a:srgbClr val="000000"/>
              </a:buClr>
              <a:buSzPts val="2100"/>
              <a:buFont typeface="Arial"/>
              <a:buNone/>
            </a:pPr>
            <a:r>
              <a:rPr lang="en" sz="2400" b="1" dirty="0">
                <a:solidFill>
                  <a:schemeClr val="accent4"/>
                </a:solidFill>
              </a:rPr>
              <a:t>Onboarding</a:t>
            </a:r>
          </a:p>
          <a:p>
            <a:pPr marL="0" lvl="0" indent="0" algn="l" rtl="0">
              <a:lnSpc>
                <a:spcPct val="100000"/>
              </a:lnSpc>
              <a:spcBef>
                <a:spcPts val="750"/>
              </a:spcBef>
              <a:spcAft>
                <a:spcPts val="0"/>
              </a:spcAft>
              <a:buClr>
                <a:srgbClr val="000000"/>
              </a:buClr>
              <a:buSzPts val="2100"/>
              <a:buFont typeface="Arial"/>
              <a:buNone/>
            </a:pPr>
            <a:r>
              <a:rPr lang="en" sz="2400" b="1" dirty="0">
                <a:solidFill>
                  <a:schemeClr val="accent4"/>
                </a:solidFill>
              </a:rPr>
              <a:t>Accommodating</a:t>
            </a:r>
          </a:p>
          <a:p>
            <a:pPr marL="0" lvl="0" indent="0" algn="l" rtl="0">
              <a:lnSpc>
                <a:spcPct val="100000"/>
              </a:lnSpc>
              <a:spcBef>
                <a:spcPts val="750"/>
              </a:spcBef>
              <a:spcAft>
                <a:spcPts val="0"/>
              </a:spcAft>
              <a:buClr>
                <a:srgbClr val="000000"/>
              </a:buClr>
              <a:buSzPts val="2100"/>
              <a:buFont typeface="Arial"/>
              <a:buNone/>
            </a:pPr>
            <a:r>
              <a:rPr lang="en" sz="2400" b="1" dirty="0">
                <a:solidFill>
                  <a:schemeClr val="accent4"/>
                </a:solidFill>
              </a:rPr>
              <a:t>Coaching &amp; upskilling</a:t>
            </a:r>
          </a:p>
          <a:p>
            <a:pPr marL="0" lvl="0" indent="0" algn="l" rtl="0">
              <a:lnSpc>
                <a:spcPct val="100000"/>
              </a:lnSpc>
              <a:spcBef>
                <a:spcPts val="750"/>
              </a:spcBef>
              <a:spcAft>
                <a:spcPts val="0"/>
              </a:spcAft>
              <a:buNone/>
            </a:pPr>
            <a:endParaRPr dirty="0"/>
          </a:p>
        </p:txBody>
      </p:sp>
      <p:sp>
        <p:nvSpPr>
          <p:cNvPr id="2" name="Oval 1" descr="Picture of two men in a kitchen, one training the other.">
            <a:extLst>
              <a:ext uri="{FF2B5EF4-FFF2-40B4-BE49-F238E27FC236}">
                <a16:creationId xmlns:a16="http://schemas.microsoft.com/office/drawing/2014/main" id="{643BFC0F-7EA1-3120-EDF3-CDB91C74CBB0}"/>
              </a:ext>
            </a:extLst>
          </p:cNvPr>
          <p:cNvSpPr/>
          <p:nvPr/>
        </p:nvSpPr>
        <p:spPr>
          <a:xfrm>
            <a:off x="428095" y="2571750"/>
            <a:ext cx="2752800" cy="2689679"/>
          </a:xfrm>
          <a:prstGeom prst="ellipse">
            <a:avLst/>
          </a:prstGeom>
          <a:blipFill dpi="0" rotWithShape="1">
            <a:blip r:embed="rId3">
              <a:extLst>
                <a:ext uri="{28A0092B-C50C-407E-A947-70E740481C1C}">
                  <a14:useLocalDpi xmlns:a14="http://schemas.microsoft.com/office/drawing/2010/main" val="0"/>
                </a:ext>
              </a:extLst>
            </a:blip>
            <a:srcRect/>
            <a:stretch>
              <a:fillRect l="-17349" r="-173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9822E9A4-0681-EBA9-E4C9-FFFC7EEC9F23}"/>
            </a:ext>
          </a:extLst>
        </p:cNvPr>
        <p:cNvGrpSpPr/>
        <p:nvPr/>
      </p:nvGrpSpPr>
      <p:grpSpPr>
        <a:xfrm>
          <a:off x="0" y="0"/>
          <a:ext cx="0" cy="0"/>
          <a:chOff x="0" y="0"/>
          <a:chExt cx="0" cy="0"/>
        </a:xfrm>
      </p:grpSpPr>
      <p:sp>
        <p:nvSpPr>
          <p:cNvPr id="215" name="Google Shape;215;p30">
            <a:extLst>
              <a:ext uri="{FF2B5EF4-FFF2-40B4-BE49-F238E27FC236}">
                <a16:creationId xmlns:a16="http://schemas.microsoft.com/office/drawing/2014/main" id="{59B4BB6E-98CE-01E9-B493-980EAD231382}"/>
              </a:ext>
            </a:extLst>
          </p:cNvPr>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Land acknowledgement</a:t>
            </a:r>
            <a:endParaRPr sz="3600" b="0" dirty="0"/>
          </a:p>
        </p:txBody>
      </p:sp>
      <p:sp>
        <p:nvSpPr>
          <p:cNvPr id="216" name="Google Shape;216;p30">
            <a:extLst>
              <a:ext uri="{FF2B5EF4-FFF2-40B4-BE49-F238E27FC236}">
                <a16:creationId xmlns:a16="http://schemas.microsoft.com/office/drawing/2014/main" id="{D2017219-84CE-20E0-3D6C-A656AC1AC8A1}"/>
              </a:ext>
            </a:extLst>
          </p:cNvPr>
          <p:cNvSpPr txBox="1">
            <a:spLocks noGrp="1"/>
          </p:cNvSpPr>
          <p:nvPr>
            <p:ph type="subTitle" idx="1"/>
          </p:nvPr>
        </p:nvSpPr>
        <p:spPr>
          <a:xfrm>
            <a:off x="510356" y="977736"/>
            <a:ext cx="7851832" cy="403761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600"/>
              </a:spcAft>
              <a:buNone/>
            </a:pPr>
            <a:r>
              <a:rPr lang="en-US" sz="1300" dirty="0"/>
              <a:t>We support </a:t>
            </a:r>
            <a:r>
              <a:rPr lang="en-US" sz="1300" i="1" dirty="0" err="1">
                <a:hlinkClick r:id="rId3"/>
              </a:rPr>
              <a:t>Honouring</a:t>
            </a:r>
            <a:r>
              <a:rPr lang="en-US" sz="1300" i="1" dirty="0">
                <a:hlinkClick r:id="rId3"/>
              </a:rPr>
              <a:t> the Truth, Reconciling for the Future: Summary of the Final Report of the Truth and Reconciliation Commission of Canada </a:t>
            </a:r>
            <a:r>
              <a:rPr lang="en-US" sz="1300" dirty="0"/>
              <a:t>and its 94 Calls to Action that recommend all levels of government implement Indigenous rights in the original spirit of the treaties. Indigenous peoples and allies for reconciliation view the treaties as a sacred obligation that commits both parties to maintain a respectful relationship, sharing the lands and resources equitably. </a:t>
            </a:r>
          </a:p>
          <a:p>
            <a:pPr marL="0" lvl="0" indent="0" algn="l" rtl="0">
              <a:lnSpc>
                <a:spcPct val="100000"/>
              </a:lnSpc>
              <a:spcBef>
                <a:spcPts val="750"/>
              </a:spcBef>
              <a:spcAft>
                <a:spcPts val="600"/>
              </a:spcAft>
              <a:buNone/>
            </a:pPr>
            <a:r>
              <a:rPr lang="en-US" sz="1300" dirty="0"/>
              <a:t>As we gather today from across Ontario and Canada, we acknowledge this sacred land. </a:t>
            </a:r>
          </a:p>
          <a:p>
            <a:pPr marL="0" lvl="0" indent="0" algn="l" rtl="0">
              <a:lnSpc>
                <a:spcPct val="100000"/>
              </a:lnSpc>
              <a:spcBef>
                <a:spcPts val="750"/>
              </a:spcBef>
              <a:spcAft>
                <a:spcPts val="600"/>
              </a:spcAft>
              <a:buNone/>
            </a:pPr>
            <a:r>
              <a:rPr lang="en-US" sz="1300" dirty="0"/>
              <a:t>We recognize Indigenous land title as set out in the Royal Proclamation of 1763, which envisioned </a:t>
            </a:r>
            <a:br>
              <a:rPr lang="en-US" sz="1300" dirty="0"/>
            </a:br>
            <a:r>
              <a:rPr lang="en-US" sz="1300" dirty="0"/>
              <a:t>self-determination and self-government. We give thanks for this land, Mother Earth, and seek to walk </a:t>
            </a:r>
            <a:br>
              <a:rPr lang="en-US" sz="1300" dirty="0"/>
            </a:br>
            <a:r>
              <a:rPr lang="en-US" sz="1300" dirty="0"/>
              <a:t>a path of truth and reconciliation in Canada, based on partnership and respect for the many ways of </a:t>
            </a:r>
            <a:br>
              <a:rPr lang="en-US" sz="1300" dirty="0"/>
            </a:br>
            <a:r>
              <a:rPr lang="en-US" sz="1300" dirty="0"/>
              <a:t>learning, knowing, and being. May we build on our awareness, respect, and curiosity today as we </a:t>
            </a:r>
            <a:br>
              <a:rPr lang="en-US" sz="1300" dirty="0"/>
            </a:br>
            <a:r>
              <a:rPr lang="en-US" sz="1300" dirty="0"/>
              <a:t>gather to advance our shared goal of becoming truly inclusive workplaces and communities. </a:t>
            </a:r>
          </a:p>
          <a:p>
            <a:pPr marL="0" lvl="0" indent="0" algn="l" rtl="0">
              <a:lnSpc>
                <a:spcPct val="100000"/>
              </a:lnSpc>
              <a:spcBef>
                <a:spcPts val="750"/>
              </a:spcBef>
              <a:spcAft>
                <a:spcPts val="600"/>
              </a:spcAft>
              <a:buNone/>
            </a:pPr>
            <a:r>
              <a:rPr lang="en-US" sz="1300" dirty="0"/>
              <a:t>Chi </a:t>
            </a:r>
            <a:r>
              <a:rPr lang="en-US" sz="1300" dirty="0" err="1"/>
              <a:t>Miigwetch</a:t>
            </a:r>
            <a:r>
              <a:rPr lang="en-US" sz="1300" dirty="0"/>
              <a:t> (Anishinaabe) – Nya </a:t>
            </a:r>
            <a:r>
              <a:rPr lang="en-US" sz="1300" dirty="0" err="1"/>
              <a:t>whago</a:t>
            </a:r>
            <a:r>
              <a:rPr lang="en-US" sz="1300" dirty="0"/>
              <a:t> ah (Seneca) – Merci – </a:t>
            </a:r>
            <a:br>
              <a:rPr lang="en-US" sz="1300" dirty="0"/>
            </a:br>
            <a:r>
              <a:rPr lang="en-US" sz="1300" dirty="0"/>
              <a:t>Thank you.</a:t>
            </a:r>
          </a:p>
        </p:txBody>
      </p:sp>
    </p:spTree>
    <p:extLst>
      <p:ext uri="{BB962C8B-B14F-4D97-AF65-F5344CB8AC3E}">
        <p14:creationId xmlns:p14="http://schemas.microsoft.com/office/powerpoint/2010/main" val="4040716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5" name="Google Shape;776;p74">
            <a:extLst>
              <a:ext uri="{FF2B5EF4-FFF2-40B4-BE49-F238E27FC236}">
                <a16:creationId xmlns:a16="http://schemas.microsoft.com/office/drawing/2014/main" id="{3737057E-7E74-1073-2547-04C132B66621}"/>
              </a:ext>
              <a:ext uri="{C183D7F6-B498-43B3-948B-1728B52AA6E4}">
                <adec:decorative xmlns:adec="http://schemas.microsoft.com/office/drawing/2017/decorative" val="1"/>
              </a:ext>
            </a:extLst>
          </p:cNvPr>
          <p:cNvSpPr/>
          <p:nvPr/>
        </p:nvSpPr>
        <p:spPr>
          <a:xfrm>
            <a:off x="738443" y="3686639"/>
            <a:ext cx="6179192"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endParaRPr sz="2400" dirty="0">
              <a:solidFill>
                <a:schemeClr val="accent1"/>
              </a:solidFill>
            </a:endParaRPr>
          </a:p>
        </p:txBody>
      </p:sp>
      <p:sp>
        <p:nvSpPr>
          <p:cNvPr id="4" name="Google Shape;771;p74">
            <a:extLst>
              <a:ext uri="{FF2B5EF4-FFF2-40B4-BE49-F238E27FC236}">
                <a16:creationId xmlns:a16="http://schemas.microsoft.com/office/drawing/2014/main" id="{D4FFCC8F-AF27-C877-E376-577DE8162EBE}"/>
              </a:ext>
              <a:ext uri="{C183D7F6-B498-43B3-948B-1728B52AA6E4}">
                <adec:decorative xmlns:adec="http://schemas.microsoft.com/office/drawing/2017/decorative" val="1"/>
              </a:ext>
            </a:extLst>
          </p:cNvPr>
          <p:cNvSpPr/>
          <p:nvPr/>
        </p:nvSpPr>
        <p:spPr>
          <a:xfrm>
            <a:off x="731550" y="2878371"/>
            <a:ext cx="54789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endParaRPr sz="2400" dirty="0">
              <a:solidFill>
                <a:schemeClr val="accent1"/>
              </a:solidFill>
            </a:endParaRPr>
          </a:p>
        </p:txBody>
      </p:sp>
      <p:sp>
        <p:nvSpPr>
          <p:cNvPr id="2" name="Google Shape;772;p74">
            <a:extLst>
              <a:ext uri="{FF2B5EF4-FFF2-40B4-BE49-F238E27FC236}">
                <a16:creationId xmlns:a16="http://schemas.microsoft.com/office/drawing/2014/main" id="{699B2AEE-1C36-045E-8366-D7BE1D83EFA2}"/>
              </a:ext>
              <a:ext uri="{C183D7F6-B498-43B3-948B-1728B52AA6E4}">
                <adec:decorative xmlns:adec="http://schemas.microsoft.com/office/drawing/2017/decorative" val="1"/>
              </a:ext>
            </a:extLst>
          </p:cNvPr>
          <p:cNvSpPr/>
          <p:nvPr/>
        </p:nvSpPr>
        <p:spPr>
          <a:xfrm>
            <a:off x="731550" y="1236071"/>
            <a:ext cx="27816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endParaRPr sz="2400" dirty="0">
              <a:solidFill>
                <a:schemeClr val="accent1"/>
              </a:solidFill>
            </a:endParaRPr>
          </a:p>
        </p:txBody>
      </p:sp>
      <p:sp>
        <p:nvSpPr>
          <p:cNvPr id="770" name="Google Shape;770;p74"/>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What does “training” include?</a:t>
            </a:r>
            <a:endParaRPr sz="3600" b="0" dirty="0"/>
          </a:p>
        </p:txBody>
      </p:sp>
      <p:sp>
        <p:nvSpPr>
          <p:cNvPr id="773" name="Google Shape;773;p74"/>
          <p:cNvSpPr/>
          <p:nvPr/>
        </p:nvSpPr>
        <p:spPr>
          <a:xfrm flipH="1">
            <a:off x="475493" y="1240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1</a:t>
            </a:r>
            <a:endParaRPr sz="1900" b="1">
              <a:solidFill>
                <a:schemeClr val="lt1"/>
              </a:solidFill>
            </a:endParaRPr>
          </a:p>
        </p:txBody>
      </p:sp>
      <p:sp>
        <p:nvSpPr>
          <p:cNvPr id="772" name="Google Shape;772;p74"/>
          <p:cNvSpPr/>
          <p:nvPr/>
        </p:nvSpPr>
        <p:spPr>
          <a:xfrm>
            <a:off x="731550" y="1240050"/>
            <a:ext cx="2781600" cy="542400"/>
          </a:xfrm>
          <a:prstGeom prst="rect">
            <a:avLst/>
          </a:prstGeom>
          <a:no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400" dirty="0">
                <a:solidFill>
                  <a:schemeClr val="accent1"/>
                </a:solidFill>
              </a:rPr>
              <a:t>Onboarding</a:t>
            </a:r>
            <a:endParaRPr sz="2400" dirty="0">
              <a:solidFill>
                <a:schemeClr val="accent1"/>
              </a:solidFill>
            </a:endParaRPr>
          </a:p>
        </p:txBody>
      </p:sp>
      <p:sp>
        <p:nvSpPr>
          <p:cNvPr id="775" name="Google Shape;775;p74"/>
          <p:cNvSpPr txBox="1"/>
          <p:nvPr/>
        </p:nvSpPr>
        <p:spPr>
          <a:xfrm>
            <a:off x="1097600" y="1782450"/>
            <a:ext cx="6943800" cy="1154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Char char="●"/>
            </a:pPr>
            <a:r>
              <a:rPr lang="en" sz="2100">
                <a:solidFill>
                  <a:schemeClr val="dk1"/>
                </a:solidFill>
              </a:rPr>
              <a:t>To role</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To team</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To organization</a:t>
            </a:r>
            <a:endParaRPr sz="2100">
              <a:solidFill>
                <a:schemeClr val="dk1"/>
              </a:solidFill>
            </a:endParaRPr>
          </a:p>
        </p:txBody>
      </p:sp>
      <p:sp>
        <p:nvSpPr>
          <p:cNvPr id="774" name="Google Shape;774;p74"/>
          <p:cNvSpPr/>
          <p:nvPr/>
        </p:nvSpPr>
        <p:spPr>
          <a:xfrm flipH="1">
            <a:off x="475511" y="2878371"/>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2</a:t>
            </a:r>
            <a:endParaRPr sz="1900" b="1">
              <a:solidFill>
                <a:schemeClr val="lt1"/>
              </a:solidFill>
            </a:endParaRPr>
          </a:p>
        </p:txBody>
      </p:sp>
      <p:sp>
        <p:nvSpPr>
          <p:cNvPr id="771" name="Google Shape;771;p74"/>
          <p:cNvSpPr/>
          <p:nvPr/>
        </p:nvSpPr>
        <p:spPr>
          <a:xfrm>
            <a:off x="731550" y="2878375"/>
            <a:ext cx="5478900" cy="542400"/>
          </a:xfrm>
          <a:prstGeom prst="rect">
            <a:avLst/>
          </a:prstGeom>
          <a:no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400" dirty="0">
                <a:solidFill>
                  <a:schemeClr val="accent1"/>
                </a:solidFill>
              </a:rPr>
              <a:t>Accommodation &amp; modification</a:t>
            </a:r>
            <a:endParaRPr sz="2400" dirty="0">
              <a:solidFill>
                <a:schemeClr val="accent1"/>
              </a:solidFill>
            </a:endParaRPr>
          </a:p>
        </p:txBody>
      </p:sp>
      <p:sp>
        <p:nvSpPr>
          <p:cNvPr id="777" name="Google Shape;777;p74"/>
          <p:cNvSpPr/>
          <p:nvPr/>
        </p:nvSpPr>
        <p:spPr>
          <a:xfrm flipH="1">
            <a:off x="475511" y="368799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dirty="0">
                <a:solidFill>
                  <a:schemeClr val="lt1"/>
                </a:solidFill>
              </a:rPr>
              <a:t>3</a:t>
            </a:r>
            <a:endParaRPr sz="1900" b="1" dirty="0">
              <a:solidFill>
                <a:schemeClr val="lt1"/>
              </a:solidFill>
            </a:endParaRPr>
          </a:p>
        </p:txBody>
      </p:sp>
      <p:sp>
        <p:nvSpPr>
          <p:cNvPr id="776" name="Google Shape;776;p74"/>
          <p:cNvSpPr/>
          <p:nvPr/>
        </p:nvSpPr>
        <p:spPr>
          <a:xfrm>
            <a:off x="731549" y="3688000"/>
            <a:ext cx="6778383" cy="542400"/>
          </a:xfrm>
          <a:prstGeom prst="rect">
            <a:avLst/>
          </a:prstGeom>
          <a:no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400" dirty="0">
                <a:solidFill>
                  <a:schemeClr val="accent1"/>
                </a:solidFill>
              </a:rPr>
              <a:t>Accommodation consultation &amp; coaching</a:t>
            </a:r>
            <a:endParaRPr sz="2400" dirty="0">
              <a:solidFill>
                <a:schemeClr val="accen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3" name="Google Shape;783;p75"/>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Lived perspectives</a:t>
            </a:r>
            <a:r>
              <a:rPr lang="en" sz="3600" b="0" dirty="0">
                <a:solidFill>
                  <a:schemeClr val="bg1"/>
                </a:solidFill>
              </a:rPr>
              <a:t>-2</a:t>
            </a:r>
            <a:endParaRPr sz="3600" b="0" dirty="0"/>
          </a:p>
        </p:txBody>
      </p:sp>
      <p:sp>
        <p:nvSpPr>
          <p:cNvPr id="784" name="Google Shape;784;p75"/>
          <p:cNvSpPr txBox="1">
            <a:spLocks noGrp="1"/>
          </p:cNvSpPr>
          <p:nvPr>
            <p:ph type="subTitle" idx="2"/>
          </p:nvPr>
        </p:nvSpPr>
        <p:spPr>
          <a:xfrm>
            <a:off x="475500" y="1240050"/>
            <a:ext cx="370590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dirty="0"/>
              <a:t>Employees with disabilities say…</a:t>
            </a:r>
            <a:endParaRPr sz="2100" dirty="0"/>
          </a:p>
        </p:txBody>
      </p:sp>
      <p:sp>
        <p:nvSpPr>
          <p:cNvPr id="786" name="Google Shape;786;p75"/>
          <p:cNvSpPr txBox="1">
            <a:spLocks noGrp="1"/>
          </p:cNvSpPr>
          <p:nvPr>
            <p:ph type="subTitle" idx="4"/>
          </p:nvPr>
        </p:nvSpPr>
        <p:spPr>
          <a:xfrm>
            <a:off x="475500" y="1994425"/>
            <a:ext cx="3705900" cy="2889900"/>
          </a:xfrm>
          <a:prstGeom prst="rect">
            <a:avLst/>
          </a:prstGeom>
        </p:spPr>
        <p:txBody>
          <a:bodyPr spcFirstLastPara="1" wrap="square" lIns="91425" tIns="45700" rIns="91425" bIns="45700" anchor="t" anchorCtr="0">
            <a:normAutofit/>
          </a:bodyPr>
          <a:lstStyle/>
          <a:p>
            <a:pPr marL="0" lvl="0" indent="0" algn="l" rtl="0">
              <a:lnSpc>
                <a:spcPct val="100000"/>
              </a:lnSpc>
              <a:spcBef>
                <a:spcPts val="1200"/>
              </a:spcBef>
              <a:spcAft>
                <a:spcPts val="0"/>
              </a:spcAft>
              <a:buNone/>
            </a:pPr>
            <a:r>
              <a:rPr lang="en" b="1" dirty="0">
                <a:solidFill>
                  <a:schemeClr val="accent1"/>
                </a:solidFill>
              </a:rPr>
              <a:t>I know what I need</a:t>
            </a:r>
            <a:r>
              <a:rPr lang="en" b="1" dirty="0">
                <a:solidFill>
                  <a:schemeClr val="dk1"/>
                </a:solidFill>
              </a:rPr>
              <a:t> </a:t>
            </a:r>
            <a:r>
              <a:rPr lang="en" dirty="0">
                <a:solidFill>
                  <a:schemeClr val="dk1"/>
                </a:solidFill>
              </a:rPr>
              <a:t>to do my best work. Ask me.</a:t>
            </a:r>
            <a:r>
              <a:rPr lang="en" b="1" dirty="0">
                <a:solidFill>
                  <a:schemeClr val="dk1"/>
                </a:solidFill>
              </a:rPr>
              <a:t> </a:t>
            </a:r>
            <a:r>
              <a:rPr lang="en" b="1" dirty="0">
                <a:solidFill>
                  <a:schemeClr val="accent1"/>
                </a:solidFill>
              </a:rPr>
              <a:t>Believe me</a:t>
            </a:r>
            <a:r>
              <a:rPr lang="en" b="1" dirty="0">
                <a:solidFill>
                  <a:schemeClr val="dk1"/>
                </a:solidFill>
              </a:rPr>
              <a:t>. </a:t>
            </a:r>
            <a:endParaRPr b="1" dirty="0">
              <a:solidFill>
                <a:schemeClr val="dk1"/>
              </a:solidFill>
            </a:endParaRPr>
          </a:p>
          <a:p>
            <a:pPr marL="0" lvl="0" indent="0" algn="l" rtl="0">
              <a:lnSpc>
                <a:spcPct val="100000"/>
              </a:lnSpc>
              <a:spcBef>
                <a:spcPts val="1200"/>
              </a:spcBef>
              <a:spcAft>
                <a:spcPts val="0"/>
              </a:spcAft>
              <a:buNone/>
            </a:pPr>
            <a:r>
              <a:rPr lang="en" b="1" dirty="0">
                <a:solidFill>
                  <a:schemeClr val="accent1"/>
                </a:solidFill>
              </a:rPr>
              <a:t>It is demeaning </a:t>
            </a:r>
            <a:r>
              <a:rPr lang="en" dirty="0">
                <a:solidFill>
                  <a:schemeClr val="dk1"/>
                </a:solidFill>
              </a:rPr>
              <a:t>to have to repeatedly explain my request for simple accommodations.</a:t>
            </a:r>
            <a:endParaRPr dirty="0">
              <a:solidFill>
                <a:schemeClr val="dk1"/>
              </a:solidFill>
            </a:endParaRPr>
          </a:p>
          <a:p>
            <a:pPr marL="0" lvl="0" indent="0" algn="l" rtl="0">
              <a:lnSpc>
                <a:spcPct val="100000"/>
              </a:lnSpc>
              <a:spcBef>
                <a:spcPts val="1200"/>
              </a:spcBef>
              <a:spcAft>
                <a:spcPts val="0"/>
              </a:spcAft>
              <a:buNone/>
            </a:pPr>
            <a:endParaRPr b="1" dirty="0">
              <a:solidFill>
                <a:schemeClr val="dk1"/>
              </a:solidFill>
            </a:endParaRPr>
          </a:p>
          <a:p>
            <a:pPr marL="0" lvl="0" indent="0" algn="l" rtl="0">
              <a:spcBef>
                <a:spcPts val="1200"/>
              </a:spcBef>
              <a:spcAft>
                <a:spcPts val="0"/>
              </a:spcAft>
              <a:buNone/>
            </a:pPr>
            <a:endParaRPr sz="2000" b="1" dirty="0">
              <a:solidFill>
                <a:schemeClr val="accent1"/>
              </a:solidFill>
            </a:endParaRPr>
          </a:p>
          <a:p>
            <a:pPr marL="0" lvl="0" indent="0" algn="l" rtl="0">
              <a:spcBef>
                <a:spcPts val="750"/>
              </a:spcBef>
              <a:spcAft>
                <a:spcPts val="0"/>
              </a:spcAft>
              <a:buNone/>
            </a:pPr>
            <a:endParaRPr dirty="0"/>
          </a:p>
        </p:txBody>
      </p:sp>
      <p:sp>
        <p:nvSpPr>
          <p:cNvPr id="785" name="Google Shape;785;p75"/>
          <p:cNvSpPr txBox="1">
            <a:spLocks noGrp="1"/>
          </p:cNvSpPr>
          <p:nvPr>
            <p:ph type="subTitle" idx="3"/>
          </p:nvPr>
        </p:nvSpPr>
        <p:spPr>
          <a:xfrm>
            <a:off x="4766550" y="1240050"/>
            <a:ext cx="390195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1000"/>
              </a:spcAft>
              <a:buNone/>
            </a:pPr>
            <a:r>
              <a:rPr lang="en" dirty="0">
                <a:solidFill>
                  <a:schemeClr val="accent4"/>
                </a:solidFill>
              </a:rPr>
              <a:t>Employers and people leaders say…</a:t>
            </a:r>
            <a:endParaRPr sz="2100" dirty="0"/>
          </a:p>
        </p:txBody>
      </p:sp>
      <p:sp>
        <p:nvSpPr>
          <p:cNvPr id="787" name="Google Shape;787;p75"/>
          <p:cNvSpPr txBox="1">
            <a:spLocks noGrp="1"/>
          </p:cNvSpPr>
          <p:nvPr>
            <p:ph type="subTitle" idx="5"/>
          </p:nvPr>
        </p:nvSpPr>
        <p:spPr>
          <a:xfrm>
            <a:off x="4766550" y="1994425"/>
            <a:ext cx="3705900" cy="28899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 dirty="0">
                <a:solidFill>
                  <a:schemeClr val="dk1"/>
                </a:solidFill>
              </a:rPr>
              <a:t>I am not sure about </a:t>
            </a:r>
            <a:r>
              <a:rPr lang="en" b="1" dirty="0">
                <a:solidFill>
                  <a:schemeClr val="accent4"/>
                </a:solidFill>
              </a:rPr>
              <a:t>how to make accommodations</a:t>
            </a:r>
            <a:r>
              <a:rPr lang="en" dirty="0">
                <a:solidFill>
                  <a:schemeClr val="dk1"/>
                </a:solidFill>
              </a:rPr>
              <a:t>, and</a:t>
            </a:r>
            <a:r>
              <a:rPr lang="en" b="1" dirty="0">
                <a:solidFill>
                  <a:schemeClr val="dk1"/>
                </a:solidFill>
              </a:rPr>
              <a:t> </a:t>
            </a:r>
            <a:r>
              <a:rPr lang="en" b="1" dirty="0">
                <a:solidFill>
                  <a:schemeClr val="accent4"/>
                </a:solidFill>
              </a:rPr>
              <a:t>how I will pay</a:t>
            </a:r>
            <a:r>
              <a:rPr lang="en" b="1" dirty="0">
                <a:solidFill>
                  <a:schemeClr val="dk1"/>
                </a:solidFill>
              </a:rPr>
              <a:t> </a:t>
            </a:r>
            <a:r>
              <a:rPr lang="en" dirty="0">
                <a:solidFill>
                  <a:schemeClr val="dk1"/>
                </a:solidFill>
              </a:rPr>
              <a:t>for them. </a:t>
            </a:r>
            <a:endParaRPr dirty="0">
              <a:solidFill>
                <a:schemeClr val="dk1"/>
              </a:solidFill>
            </a:endParaRPr>
          </a:p>
          <a:p>
            <a:pPr marL="0" lvl="0" indent="0" algn="l" rtl="0">
              <a:lnSpc>
                <a:spcPct val="100000"/>
              </a:lnSpc>
              <a:spcBef>
                <a:spcPts val="1000"/>
              </a:spcBef>
              <a:spcAft>
                <a:spcPts val="0"/>
              </a:spcAft>
              <a:buNone/>
            </a:pPr>
            <a:r>
              <a:rPr lang="en" dirty="0">
                <a:solidFill>
                  <a:schemeClr val="dk1"/>
                </a:solidFill>
              </a:rPr>
              <a:t>I have questions about</a:t>
            </a:r>
            <a:r>
              <a:rPr lang="en" b="1" dirty="0">
                <a:solidFill>
                  <a:schemeClr val="dk1"/>
                </a:solidFill>
              </a:rPr>
              <a:t> </a:t>
            </a:r>
            <a:r>
              <a:rPr lang="en" b="1" dirty="0">
                <a:solidFill>
                  <a:schemeClr val="accent4"/>
                </a:solidFill>
              </a:rPr>
              <a:t>how to accommodate</a:t>
            </a:r>
            <a:r>
              <a:rPr lang="en" b="1" dirty="0">
                <a:solidFill>
                  <a:schemeClr val="dk1"/>
                </a:solidFill>
              </a:rPr>
              <a:t> </a:t>
            </a:r>
            <a:r>
              <a:rPr lang="en" dirty="0">
                <a:solidFill>
                  <a:schemeClr val="dk1"/>
                </a:solidFill>
              </a:rPr>
              <a:t>in onboarding and training and how this will </a:t>
            </a:r>
            <a:r>
              <a:rPr lang="en" b="1" dirty="0">
                <a:solidFill>
                  <a:schemeClr val="accent4"/>
                </a:solidFill>
              </a:rPr>
              <a:t>impact our team.</a:t>
            </a:r>
            <a:endParaRPr sz="2000" b="1" dirty="0">
              <a:solidFill>
                <a:schemeClr val="dk2"/>
              </a:solidFill>
            </a:endParaRPr>
          </a:p>
          <a:p>
            <a:pPr marL="0" lvl="0" indent="0" algn="l" rtl="0">
              <a:spcBef>
                <a:spcPts val="1000"/>
              </a:spcBef>
              <a:spcAft>
                <a:spcPts val="0"/>
              </a:spcAft>
              <a:buNone/>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2" name="Rectangle 1">
            <a:extLst>
              <a:ext uri="{FF2B5EF4-FFF2-40B4-BE49-F238E27FC236}">
                <a16:creationId xmlns:a16="http://schemas.microsoft.com/office/drawing/2014/main" id="{3F9A132B-1931-11FC-3530-FEE296A4FE21}"/>
              </a:ext>
              <a:ext uri="{C183D7F6-B498-43B3-948B-1728B52AA6E4}">
                <adec:decorative xmlns:adec="http://schemas.microsoft.com/office/drawing/2017/decorative" val="1"/>
              </a:ext>
            </a:extLst>
          </p:cNvPr>
          <p:cNvSpPr/>
          <p:nvPr/>
        </p:nvSpPr>
        <p:spPr>
          <a:xfrm>
            <a:off x="6816437" y="332729"/>
            <a:ext cx="2142748"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Google Shape;606;p59">
            <a:extLst>
              <a:ext uri="{FF2B5EF4-FFF2-40B4-BE49-F238E27FC236}">
                <a16:creationId xmlns:a16="http://schemas.microsoft.com/office/drawing/2014/main" id="{20E86227-938D-A83C-79F1-EAED757AD13A}"/>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TRAINING BEST PRACTICES</a:t>
            </a:r>
            <a:endParaRPr dirty="0"/>
          </a:p>
        </p:txBody>
      </p:sp>
      <p:sp>
        <p:nvSpPr>
          <p:cNvPr id="793" name="Google Shape;793;p76"/>
          <p:cNvSpPr txBox="1">
            <a:spLocks noGrp="1"/>
          </p:cNvSpPr>
          <p:nvPr>
            <p:ph type="subTitle" idx="2"/>
          </p:nvPr>
        </p:nvSpPr>
        <p:spPr>
          <a:xfrm>
            <a:off x="470277" y="318747"/>
            <a:ext cx="494100" cy="276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dirty="0"/>
              <a:t>1</a:t>
            </a:r>
            <a:endParaRPr dirty="0"/>
          </a:p>
        </p:txBody>
      </p:sp>
      <p:sp>
        <p:nvSpPr>
          <p:cNvPr id="797" name="Google Shape;797;p76"/>
          <p:cNvSpPr txBox="1">
            <a:spLocks noGrp="1"/>
          </p:cNvSpPr>
          <p:nvPr>
            <p:ph type="subTitle" idx="5"/>
          </p:nvPr>
        </p:nvSpPr>
        <p:spPr>
          <a:xfrm>
            <a:off x="1074325" y="186906"/>
            <a:ext cx="3512700" cy="542400"/>
          </a:xfrm>
          <a:prstGeom prst="rect">
            <a:avLst/>
          </a:prstGeom>
        </p:spPr>
        <p:txBody>
          <a:bodyPr spcFirstLastPara="1" wrap="square" lIns="91425" tIns="45700" rIns="91425" bIns="45700" anchor="ctr" anchorCtr="0">
            <a:noAutofit/>
          </a:bodyPr>
          <a:lstStyle/>
          <a:p>
            <a:pPr marL="0" lvl="0" indent="0" algn="l" rtl="0">
              <a:spcBef>
                <a:spcPts val="750"/>
              </a:spcBef>
              <a:spcAft>
                <a:spcPts val="0"/>
              </a:spcAft>
              <a:buNone/>
            </a:pPr>
            <a:r>
              <a:rPr lang="en" sz="2800" b="0" dirty="0"/>
              <a:t>Onboarding</a:t>
            </a:r>
            <a:endParaRPr sz="2800" b="0" dirty="0"/>
          </a:p>
        </p:txBody>
      </p:sp>
      <p:sp>
        <p:nvSpPr>
          <p:cNvPr id="794" name="Google Shape;794;p76"/>
          <p:cNvSpPr txBox="1">
            <a:spLocks noGrp="1"/>
          </p:cNvSpPr>
          <p:nvPr>
            <p:ph type="title" idx="4294967295"/>
          </p:nvPr>
        </p:nvSpPr>
        <p:spPr>
          <a:xfrm>
            <a:off x="542925" y="1076325"/>
            <a:ext cx="7999413"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dk1"/>
              </a:buClr>
              <a:buSzPts val="21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Universally inclusive onboarding</a:t>
            </a:r>
            <a:endParaRPr kumimoji="0" lang="en-CA" sz="3200" b="1" i="0" u="none" strike="noStrike" kern="0" cap="none" spc="0" normalizeH="0" baseline="0" noProof="0" dirty="0">
              <a:ln>
                <a:noFill/>
              </a:ln>
              <a:solidFill>
                <a:schemeClr val="accent1"/>
              </a:solidFill>
              <a:effectLst/>
              <a:uLnTx/>
              <a:uFillTx/>
              <a:latin typeface="Arial"/>
              <a:ea typeface="Arial"/>
              <a:cs typeface="Arial"/>
              <a:sym typeface="Arial"/>
            </a:endParaRPr>
          </a:p>
        </p:txBody>
      </p:sp>
      <p:pic>
        <p:nvPicPr>
          <p:cNvPr id="796" name="Google Shape;796;p7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10800000">
            <a:off x="601876" y="1676404"/>
            <a:ext cx="895349" cy="895349"/>
          </a:xfrm>
          <a:prstGeom prst="rect">
            <a:avLst/>
          </a:prstGeom>
          <a:noFill/>
          <a:ln>
            <a:noFill/>
          </a:ln>
        </p:spPr>
      </p:pic>
      <p:sp>
        <p:nvSpPr>
          <p:cNvPr id="795" name="Google Shape;795;p76"/>
          <p:cNvSpPr txBox="1">
            <a:spLocks noGrp="1"/>
          </p:cNvSpPr>
          <p:nvPr>
            <p:ph type="subTitle" idx="4"/>
          </p:nvPr>
        </p:nvSpPr>
        <p:spPr>
          <a:xfrm>
            <a:off x="1636575" y="1587922"/>
            <a:ext cx="7040700" cy="26289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018"/>
              <a:buFont typeface="Arial"/>
              <a:buNone/>
            </a:pPr>
            <a:r>
              <a:rPr lang="en" sz="2000" dirty="0"/>
              <a:t>All workplaces have their own processes for orienting new employees and, often, no significant changes are necessary for a person experiencing disability. Generally, orientation is the same as for employees without disabilities while taking into consideration “accessibility” at each stage of the process.</a:t>
            </a:r>
            <a:r>
              <a:rPr lang="en" sz="2000" b="1" dirty="0">
                <a:solidFill>
                  <a:schemeClr val="bg2"/>
                </a:solidFill>
              </a:rPr>
              <a:t>”</a:t>
            </a:r>
            <a:endParaRPr sz="2000" b="1" dirty="0">
              <a:solidFill>
                <a:schemeClr val="bg2"/>
              </a:solidFill>
            </a:endParaRPr>
          </a:p>
          <a:p>
            <a:pPr marL="0" lvl="0" indent="0" algn="l" rtl="0">
              <a:lnSpc>
                <a:spcPct val="100000"/>
              </a:lnSpc>
              <a:spcBef>
                <a:spcPts val="1200"/>
              </a:spcBef>
              <a:spcAft>
                <a:spcPts val="0"/>
              </a:spcAft>
              <a:buSzPts val="1018"/>
              <a:buNone/>
            </a:pPr>
            <a:br>
              <a:rPr lang="en" sz="764" dirty="0"/>
            </a:br>
            <a:r>
              <a:rPr lang="en" sz="1481" dirty="0"/>
              <a:t>– CASE HR Toolkit</a:t>
            </a:r>
            <a:endParaRPr sz="1767" dirty="0"/>
          </a:p>
          <a:p>
            <a:pPr marL="0" lvl="0" indent="0" algn="l" rtl="0">
              <a:lnSpc>
                <a:spcPct val="100000"/>
              </a:lnSpc>
              <a:spcBef>
                <a:spcPts val="1200"/>
              </a:spcBef>
              <a:spcAft>
                <a:spcPts val="0"/>
              </a:spcAft>
              <a:buSzPts val="1018"/>
              <a:buNone/>
            </a:pPr>
            <a:endParaRPr sz="1767" dirty="0"/>
          </a:p>
          <a:p>
            <a:pPr marL="0" lvl="0" indent="0" algn="l" rtl="0">
              <a:lnSpc>
                <a:spcPct val="100000"/>
              </a:lnSpc>
              <a:spcBef>
                <a:spcPts val="1200"/>
              </a:spcBef>
              <a:spcAft>
                <a:spcPts val="0"/>
              </a:spcAft>
              <a:buSzPts val="1018"/>
              <a:buNone/>
            </a:pPr>
            <a:endParaRPr sz="2142"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56">
          <a:extLst>
            <a:ext uri="{FF2B5EF4-FFF2-40B4-BE49-F238E27FC236}">
              <a16:creationId xmlns:a16="http://schemas.microsoft.com/office/drawing/2014/main" id="{3E712CAE-808D-E2A3-66AC-7CA5B55A09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6677B7-C0B3-BBFC-23C2-C3F416508193}"/>
              </a:ext>
            </a:extLst>
          </p:cNvPr>
          <p:cNvSpPr>
            <a:spLocks noGrp="1"/>
          </p:cNvSpPr>
          <p:nvPr>
            <p:ph type="title"/>
          </p:nvPr>
        </p:nvSpPr>
        <p:spPr>
          <a:xfrm>
            <a:off x="475488" y="158766"/>
            <a:ext cx="7886700" cy="994200"/>
          </a:xfrm>
        </p:spPr>
        <p:txBody>
          <a:bodyPr/>
          <a:lstStyle/>
          <a:p>
            <a:r>
              <a:rPr lang="en-US" b="1" i="1" dirty="0"/>
              <a:t>Julia</a:t>
            </a:r>
            <a:endParaRPr lang="en-CA" b="1" i="1" dirty="0"/>
          </a:p>
        </p:txBody>
      </p:sp>
      <p:sp>
        <p:nvSpPr>
          <p:cNvPr id="1158" name="Google Shape;1158;p112">
            <a:extLst>
              <a:ext uri="{FF2B5EF4-FFF2-40B4-BE49-F238E27FC236}">
                <a16:creationId xmlns:a16="http://schemas.microsoft.com/office/drawing/2014/main" id="{FDDF4AFD-8A18-E23B-5FED-8EBE0B27E43B}"/>
              </a:ext>
            </a:extLst>
          </p:cNvPr>
          <p:cNvSpPr txBox="1">
            <a:spLocks noGrp="1"/>
          </p:cNvSpPr>
          <p:nvPr>
            <p:ph type="body" idx="1"/>
          </p:nvPr>
        </p:nvSpPr>
        <p:spPr>
          <a:xfrm>
            <a:off x="311701" y="1374546"/>
            <a:ext cx="6089100" cy="3416400"/>
          </a:xfrm>
          <a:prstGeom prst="rect">
            <a:avLst/>
          </a:prstGeom>
        </p:spPr>
        <p:txBody>
          <a:bodyPr spcFirstLastPara="1" wrap="square" lIns="91425" tIns="45700" rIns="91425" bIns="45700" anchor="ctr" anchorCtr="0">
            <a:noAutofit/>
          </a:bodyPr>
          <a:lstStyle/>
          <a:p>
            <a:pPr marL="0" lvl="0" indent="0" algn="l" rtl="0">
              <a:lnSpc>
                <a:spcPct val="80000"/>
              </a:lnSpc>
              <a:spcBef>
                <a:spcPts val="1200"/>
              </a:spcBef>
              <a:spcAft>
                <a:spcPts val="0"/>
              </a:spcAft>
              <a:buNone/>
            </a:pPr>
            <a:r>
              <a:rPr lang="en-US" sz="1800" b="1" dirty="0"/>
              <a:t>One suggestion to increase accessibility and employment inclusion in healthcare is </a:t>
            </a:r>
            <a:r>
              <a:rPr lang="en-US" sz="1800" dirty="0"/>
              <a:t>to adapt training and reference materials (such as organizational policies) to be accessible in multiple formats. This will also increase the general staff knowledge on how to make accessible work materials with existing software features. </a:t>
            </a:r>
          </a:p>
          <a:p>
            <a:pPr marL="0" lvl="0" indent="0" algn="l" rtl="0">
              <a:lnSpc>
                <a:spcPct val="80000"/>
              </a:lnSpc>
              <a:spcBef>
                <a:spcPts val="1200"/>
              </a:spcBef>
              <a:spcAft>
                <a:spcPts val="0"/>
              </a:spcAft>
              <a:buNone/>
            </a:pPr>
            <a:r>
              <a:rPr lang="en-US" sz="1400" dirty="0"/>
              <a:t>Julia works in a rehabilitation organization and has visible and invisible disabilities</a:t>
            </a:r>
          </a:p>
          <a:p>
            <a:pPr marL="0" lvl="0" indent="0" algn="l" rtl="0">
              <a:lnSpc>
                <a:spcPct val="80000"/>
              </a:lnSpc>
              <a:spcBef>
                <a:spcPts val="1200"/>
              </a:spcBef>
              <a:spcAft>
                <a:spcPts val="0"/>
              </a:spcAft>
              <a:buNone/>
            </a:pPr>
            <a:endParaRPr lang="en-US" sz="2400" dirty="0"/>
          </a:p>
        </p:txBody>
      </p:sp>
      <p:sp>
        <p:nvSpPr>
          <p:cNvPr id="2" name="Oval 1" descr="Picture of three people at a worktable and computer, two standing and leaning over the table and one in a power wheelchair">
            <a:extLst>
              <a:ext uri="{FF2B5EF4-FFF2-40B4-BE49-F238E27FC236}">
                <a16:creationId xmlns:a16="http://schemas.microsoft.com/office/drawing/2014/main" id="{62E3D15C-8CCE-565B-7DCD-CA15B119970A}"/>
              </a:ext>
            </a:extLst>
          </p:cNvPr>
          <p:cNvSpPr/>
          <p:nvPr/>
        </p:nvSpPr>
        <p:spPr>
          <a:xfrm>
            <a:off x="6241438" y="554742"/>
            <a:ext cx="2790516" cy="2556000"/>
          </a:xfrm>
          <a:prstGeom prst="ellipse">
            <a:avLst/>
          </a:prstGeom>
          <a:blipFill dpi="0" rotWithShape="1">
            <a:blip r:embed="rId3">
              <a:extLst>
                <a:ext uri="{28A0092B-C50C-407E-A947-70E740481C1C}">
                  <a14:useLocalDpi xmlns:a14="http://schemas.microsoft.com/office/drawing/2010/main" val="0"/>
                </a:ext>
              </a:extLst>
            </a:blip>
            <a:srcRect/>
            <a:stretch>
              <a:fillRect l="-29946" r="-18414"/>
            </a:stretch>
          </a:bli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0002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3" name="Rectangle 2">
            <a:extLst>
              <a:ext uri="{FF2B5EF4-FFF2-40B4-BE49-F238E27FC236}">
                <a16:creationId xmlns:a16="http://schemas.microsoft.com/office/drawing/2014/main" id="{B046707F-0312-6D76-302E-43407C9676BF}"/>
              </a:ext>
              <a:ext uri="{C183D7F6-B498-43B3-948B-1728B52AA6E4}">
                <adec:decorative xmlns:adec="http://schemas.microsoft.com/office/drawing/2017/decorative" val="1"/>
              </a:ext>
            </a:extLst>
          </p:cNvPr>
          <p:cNvSpPr/>
          <p:nvPr/>
        </p:nvSpPr>
        <p:spPr>
          <a:xfrm>
            <a:off x="6816671"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Google Shape;606;p59">
            <a:extLst>
              <a:ext uri="{FF2B5EF4-FFF2-40B4-BE49-F238E27FC236}">
                <a16:creationId xmlns:a16="http://schemas.microsoft.com/office/drawing/2014/main" id="{A238EE3C-B31D-2DD2-9129-78232D70164D}"/>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TRAINING BEST PRACTICES</a:t>
            </a:r>
            <a:endParaRPr dirty="0"/>
          </a:p>
        </p:txBody>
      </p:sp>
      <p:sp>
        <p:nvSpPr>
          <p:cNvPr id="803" name="Google Shape;803;p77">
            <a:extLst>
              <a:ext uri="{C183D7F6-B498-43B3-948B-1728B52AA6E4}">
                <adec:decorative xmlns:adec="http://schemas.microsoft.com/office/drawing/2017/decorative" val="1"/>
              </a:ext>
            </a:extLst>
          </p:cNvPr>
          <p:cNvSpPr txBox="1">
            <a:spLocks noGrp="1"/>
          </p:cNvSpPr>
          <p:nvPr>
            <p:ph type="subTitle" idx="2"/>
          </p:nvPr>
        </p:nvSpPr>
        <p:spPr>
          <a:xfrm>
            <a:off x="470277" y="318747"/>
            <a:ext cx="494100" cy="276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dirty="0"/>
              <a:t>1</a:t>
            </a:r>
            <a:endParaRPr dirty="0"/>
          </a:p>
        </p:txBody>
      </p:sp>
      <p:sp>
        <p:nvSpPr>
          <p:cNvPr id="806" name="Google Shape;806;p77">
            <a:extLst>
              <a:ext uri="{C183D7F6-B498-43B3-948B-1728B52AA6E4}">
                <adec:decorative xmlns:adec="http://schemas.microsoft.com/office/drawing/2017/decorative" val="1"/>
              </a:ext>
            </a:extLst>
          </p:cNvPr>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Autofit/>
          </a:bodyPr>
          <a:lstStyle/>
          <a:p>
            <a:pPr marL="0" lvl="0" indent="0" algn="l" rtl="0">
              <a:spcBef>
                <a:spcPts val="750"/>
              </a:spcBef>
              <a:spcAft>
                <a:spcPts val="0"/>
              </a:spcAft>
              <a:buNone/>
            </a:pPr>
            <a:r>
              <a:rPr lang="en" sz="2800" b="0" dirty="0"/>
              <a:t>Onboarding</a:t>
            </a:r>
            <a:endParaRPr sz="2800" b="0" dirty="0"/>
          </a:p>
        </p:txBody>
      </p:sp>
      <p:sp>
        <p:nvSpPr>
          <p:cNvPr id="804" name="Google Shape;804;p77"/>
          <p:cNvSpPr txBox="1">
            <a:spLocks noGrp="1"/>
          </p:cNvSpPr>
          <p:nvPr>
            <p:ph type="title" idx="4294967295"/>
          </p:nvPr>
        </p:nvSpPr>
        <p:spPr>
          <a:xfrm>
            <a:off x="542925" y="1076325"/>
            <a:ext cx="3513138"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Policies and procedures </a:t>
            </a:r>
            <a:r>
              <a:rPr kumimoji="0" lang="en-CA" sz="2400" b="0" i="0" u="none" strike="noStrike" kern="0" cap="none" spc="0" normalizeH="0" baseline="0" noProof="0" dirty="0">
                <a:ln>
                  <a:noFill/>
                </a:ln>
                <a:solidFill>
                  <a:schemeClr val="bg1"/>
                </a:solidFill>
                <a:effectLst/>
                <a:uLnTx/>
                <a:uFillTx/>
                <a:latin typeface="Arial"/>
                <a:ea typeface="Arial"/>
                <a:cs typeface="Arial"/>
                <a:sym typeface="Arial"/>
              </a:rPr>
              <a:t>-1</a:t>
            </a:r>
            <a:endParaRPr kumimoji="0" lang="en-CA" sz="2400" b="0" i="0" u="none" strike="noStrike" kern="0" cap="none" spc="0" normalizeH="0" baseline="0" noProof="0" dirty="0">
              <a:ln>
                <a:noFill/>
              </a:ln>
              <a:solidFill>
                <a:schemeClr val="accent1"/>
              </a:solidFill>
              <a:effectLst/>
              <a:uLnTx/>
              <a:uFillTx/>
              <a:latin typeface="Arial"/>
              <a:ea typeface="Arial"/>
              <a:cs typeface="Arial"/>
              <a:sym typeface="Arial"/>
            </a:endParaRPr>
          </a:p>
        </p:txBody>
      </p:sp>
      <p:sp>
        <p:nvSpPr>
          <p:cNvPr id="805" name="Google Shape;805;p77"/>
          <p:cNvSpPr txBox="1">
            <a:spLocks noGrp="1"/>
          </p:cNvSpPr>
          <p:nvPr>
            <p:ph type="subTitle" idx="4"/>
          </p:nvPr>
        </p:nvSpPr>
        <p:spPr>
          <a:xfrm>
            <a:off x="542925" y="1781100"/>
            <a:ext cx="4044100" cy="2628900"/>
          </a:xfrm>
          <a:prstGeom prst="rect">
            <a:avLst/>
          </a:prstGeom>
        </p:spPr>
        <p:txBody>
          <a:bodyPr spcFirstLastPara="1" wrap="square" lIns="91425" tIns="45700" rIns="91425" bIns="45700" anchor="t" anchorCtr="0">
            <a:normAutofit/>
          </a:bodyPr>
          <a:lstStyle/>
          <a:p>
            <a:pPr marL="0" lvl="0" indent="0" algn="l" rtl="0">
              <a:lnSpc>
                <a:spcPct val="100000"/>
              </a:lnSpc>
              <a:spcBef>
                <a:spcPts val="1200"/>
              </a:spcBef>
              <a:spcAft>
                <a:spcPts val="0"/>
              </a:spcAft>
              <a:buNone/>
            </a:pPr>
            <a:r>
              <a:rPr lang="en" sz="2000" dirty="0"/>
              <a:t>Structured policies and procedures for disability-inclusive onboarding practices will help people-leaders uphold this organizational value.</a:t>
            </a:r>
            <a:endParaRPr sz="2000" dirty="0"/>
          </a:p>
        </p:txBody>
      </p:sp>
      <p:pic>
        <p:nvPicPr>
          <p:cNvPr id="807" name="Google Shape;807;p7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217775" y="1139938"/>
            <a:ext cx="3032974" cy="30329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5" name="Google Shape;803;p77">
            <a:extLst>
              <a:ext uri="{FF2B5EF4-FFF2-40B4-BE49-F238E27FC236}">
                <a16:creationId xmlns:a16="http://schemas.microsoft.com/office/drawing/2014/main" id="{E72D1C14-D336-64CB-3804-E1E491D0739B}"/>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a:t>1</a:t>
            </a:r>
            <a:endParaRPr lang="en" dirty="0"/>
          </a:p>
        </p:txBody>
      </p:sp>
      <p:sp>
        <p:nvSpPr>
          <p:cNvPr id="6" name="Google Shape;806;p77">
            <a:extLst>
              <a:ext uri="{FF2B5EF4-FFF2-40B4-BE49-F238E27FC236}">
                <a16:creationId xmlns:a16="http://schemas.microsoft.com/office/drawing/2014/main" id="{C2F9E310-AD54-6D4E-B9CB-C6F92F1E17B0}"/>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r>
              <a:rPr lang="en-CA" sz="2800" b="0"/>
              <a:t>Onboarding</a:t>
            </a:r>
            <a:endParaRPr lang="en-CA" sz="2800" b="0" dirty="0"/>
          </a:p>
        </p:txBody>
      </p:sp>
      <p:sp>
        <p:nvSpPr>
          <p:cNvPr id="7" name="Rectangle 6">
            <a:extLst>
              <a:ext uri="{FF2B5EF4-FFF2-40B4-BE49-F238E27FC236}">
                <a16:creationId xmlns:a16="http://schemas.microsoft.com/office/drawing/2014/main" id="{E3A0A99B-39B7-CC8E-4EA0-3A13A6100B2E}"/>
              </a:ext>
              <a:ext uri="{C183D7F6-B498-43B3-948B-1728B52AA6E4}">
                <adec:decorative xmlns:adec="http://schemas.microsoft.com/office/drawing/2017/decorative" val="1"/>
              </a:ext>
            </a:extLst>
          </p:cNvPr>
          <p:cNvSpPr/>
          <p:nvPr/>
        </p:nvSpPr>
        <p:spPr>
          <a:xfrm>
            <a:off x="6830517"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23CB8137-FE82-6A37-FA05-DF60B371299F}"/>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TRAINING BEST PRACTICES</a:t>
            </a:r>
            <a:endParaRPr dirty="0"/>
          </a:p>
        </p:txBody>
      </p:sp>
      <p:sp>
        <p:nvSpPr>
          <p:cNvPr id="815" name="Google Shape;815;p78"/>
          <p:cNvSpPr txBox="1">
            <a:spLocks noGrp="1"/>
          </p:cNvSpPr>
          <p:nvPr>
            <p:ph type="title" idx="4294967295"/>
          </p:nvPr>
        </p:nvSpPr>
        <p:spPr>
          <a:xfrm>
            <a:off x="542925" y="1076325"/>
            <a:ext cx="3505200"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Policies and procedures</a:t>
            </a:r>
          </a:p>
        </p:txBody>
      </p:sp>
      <p:sp>
        <p:nvSpPr>
          <p:cNvPr id="816" name="Google Shape;816;p78"/>
          <p:cNvSpPr txBox="1">
            <a:spLocks noGrp="1"/>
          </p:cNvSpPr>
          <p:nvPr>
            <p:ph type="subTitle" idx="4"/>
          </p:nvPr>
        </p:nvSpPr>
        <p:spPr>
          <a:xfrm>
            <a:off x="604875" y="1680633"/>
            <a:ext cx="3381300" cy="2628900"/>
          </a:xfrm>
          <a:prstGeom prst="rect">
            <a:avLst/>
          </a:prstGeom>
        </p:spPr>
        <p:txBody>
          <a:bodyPr spcFirstLastPara="1" wrap="square" lIns="91425" tIns="45700" rIns="91425" bIns="45700" anchor="t" anchorCtr="0">
            <a:normAutofit/>
          </a:bodyPr>
          <a:lstStyle/>
          <a:p>
            <a:pPr marL="0" lvl="0" indent="0" algn="l" rtl="0">
              <a:spcBef>
                <a:spcPts val="1200"/>
              </a:spcBef>
              <a:spcAft>
                <a:spcPts val="0"/>
              </a:spcAft>
              <a:buClr>
                <a:srgbClr val="000000"/>
              </a:buClr>
              <a:buSzPts val="2100"/>
              <a:buFont typeface="Arial"/>
              <a:buNone/>
            </a:pPr>
            <a:r>
              <a:rPr lang="en" sz="2000" dirty="0"/>
              <a:t>Existing resources:</a:t>
            </a:r>
            <a:endParaRPr sz="2000" dirty="0"/>
          </a:p>
          <a:p>
            <a:pPr marL="0" lvl="0" indent="0" algn="l" rtl="0">
              <a:spcBef>
                <a:spcPts val="1200"/>
              </a:spcBef>
              <a:spcAft>
                <a:spcPts val="0"/>
              </a:spcAft>
              <a:buClr>
                <a:srgbClr val="000000"/>
              </a:buClr>
              <a:buSzPts val="2100"/>
              <a:buFont typeface="Arial"/>
              <a:buNone/>
            </a:pPr>
            <a:r>
              <a:rPr lang="en" sz="2000" u="sng" dirty="0">
                <a:solidFill>
                  <a:schemeClr val="accent1"/>
                </a:solidFill>
                <a:hlinkClick r:id="rId3">
                  <a:extLst>
                    <a:ext uri="{A12FA001-AC4F-418D-AE19-62706E023703}">
                      <ahyp:hlinkClr xmlns:ahyp="http://schemas.microsoft.com/office/drawing/2018/hyperlinkcolor" val="tx"/>
                    </a:ext>
                  </a:extLst>
                </a:hlinkClick>
              </a:rPr>
              <a:t>CCRW’s Disability Confidence Toolkit</a:t>
            </a:r>
            <a:endParaRPr sz="2000" dirty="0"/>
          </a:p>
          <a:p>
            <a:pPr marL="0" lvl="0" indent="0" algn="l" rtl="0">
              <a:spcBef>
                <a:spcPts val="1200"/>
              </a:spcBef>
              <a:spcAft>
                <a:spcPts val="0"/>
              </a:spcAft>
              <a:buClr>
                <a:srgbClr val="000000"/>
              </a:buClr>
              <a:buSzPts val="2100"/>
              <a:buFont typeface="Arial"/>
              <a:buNone/>
            </a:pPr>
            <a:r>
              <a:rPr lang="en" sz="2000" u="sng" dirty="0">
                <a:solidFill>
                  <a:schemeClr val="accent1"/>
                </a:solidFill>
                <a:hlinkClick r:id="rId4">
                  <a:extLst>
                    <a:ext uri="{A12FA001-AC4F-418D-AE19-62706E023703}">
                      <ahyp:hlinkClr xmlns:ahyp="http://schemas.microsoft.com/office/drawing/2018/hyperlinkcolor" val="tx"/>
                    </a:ext>
                  </a:extLst>
                </a:hlinkClick>
              </a:rPr>
              <a:t>Hire for Talent Toolkit</a:t>
            </a:r>
            <a:endParaRPr sz="2000" dirty="0"/>
          </a:p>
        </p:txBody>
      </p:sp>
      <p:pic>
        <p:nvPicPr>
          <p:cNvPr id="812" name="Google Shape;812;p7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924225" y="504516"/>
            <a:ext cx="5143499" cy="5143499"/>
          </a:xfrm>
          <a:prstGeom prst="rect">
            <a:avLst/>
          </a:prstGeom>
          <a:noFill/>
          <a:ln>
            <a:noFill/>
          </a:ln>
        </p:spPr>
      </p:pic>
      <p:sp>
        <p:nvSpPr>
          <p:cNvPr id="818" name="Google Shape;818;p78"/>
          <p:cNvSpPr txBox="1"/>
          <p:nvPr/>
        </p:nvSpPr>
        <p:spPr>
          <a:xfrm>
            <a:off x="4992925" y="1609617"/>
            <a:ext cx="3349607" cy="3533883"/>
          </a:xfrm>
          <a:prstGeom prst="rect">
            <a:avLst/>
          </a:prstGeom>
          <a:solidFill>
            <a:schemeClr val="dk2"/>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600" b="1" i="0" u="none" strike="noStrike" cap="none" dirty="0">
                <a:solidFill>
                  <a:schemeClr val="lt1"/>
                </a:solidFill>
                <a:latin typeface="Arial"/>
                <a:ea typeface="Arial"/>
                <a:cs typeface="Arial"/>
                <a:sym typeface="Arial"/>
              </a:rPr>
              <a:t>Employee Onboarding Checklist</a:t>
            </a: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500" b="1" i="0" u="none" strike="noStrike" cap="none" dirty="0">
                <a:solidFill>
                  <a:schemeClr val="lt1"/>
                </a:solidFill>
              </a:rPr>
              <a:t>Before employee begins</a:t>
            </a:r>
            <a:endParaRPr sz="15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en" sz="1500" b="1" i="0" u="none" strike="noStrike" cap="none" dirty="0">
                <a:solidFill>
                  <a:schemeClr val="lt1"/>
                </a:solidFill>
              </a:rPr>
              <a:t>--------</a:t>
            </a:r>
            <a:endParaRPr sz="15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en" sz="1500" b="1" i="0" u="none" strike="noStrike" cap="none" dirty="0">
                <a:solidFill>
                  <a:schemeClr val="lt1"/>
                </a:solidFill>
              </a:rPr>
              <a:t>--------</a:t>
            </a:r>
            <a:endParaRPr sz="1500" b="1" i="0" u="none" strike="noStrike" cap="none" dirty="0">
              <a:solidFill>
                <a:schemeClr val="lt1"/>
              </a:solidFill>
            </a:endParaRPr>
          </a:p>
          <a:p>
            <a:pPr marL="457200" marR="0" lvl="0" indent="0" algn="l" rtl="0">
              <a:lnSpc>
                <a:spcPct val="100000"/>
              </a:lnSpc>
              <a:spcBef>
                <a:spcPts val="0"/>
              </a:spcBef>
              <a:spcAft>
                <a:spcPts val="0"/>
              </a:spcAft>
              <a:buClr>
                <a:srgbClr val="000000"/>
              </a:buClr>
              <a:buSzPts val="1400"/>
              <a:buFont typeface="Arial"/>
              <a:buNone/>
            </a:pPr>
            <a:endParaRPr sz="1500" b="1" i="0" u="none" strike="noStrike" cap="none" dirty="0">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en" sz="1500" b="1" i="0" u="none" strike="noStrike" cap="none" dirty="0">
                <a:solidFill>
                  <a:schemeClr val="lt1"/>
                </a:solidFill>
              </a:rPr>
              <a:t>First day on the job</a:t>
            </a:r>
            <a:endParaRPr sz="15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en" sz="1500" b="1" i="0" u="none" strike="noStrike" cap="none" dirty="0">
                <a:solidFill>
                  <a:schemeClr val="lt1"/>
                </a:solidFill>
              </a:rPr>
              <a:t>--------</a:t>
            </a:r>
            <a:endParaRPr sz="15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en" sz="1500" b="1" i="0" u="none" strike="noStrike" cap="none" dirty="0">
                <a:solidFill>
                  <a:schemeClr val="lt1"/>
                </a:solidFill>
              </a:rPr>
              <a:t>--------</a:t>
            </a:r>
            <a:endParaRPr sz="15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en" sz="1500" b="1" i="0" u="none" strike="noStrike" cap="none" dirty="0">
                <a:solidFill>
                  <a:schemeClr val="lt1"/>
                </a:solidFill>
              </a:rPr>
              <a:t>--------</a:t>
            </a:r>
            <a:endParaRPr sz="1500" b="1" i="0" u="none" strike="noStrike" cap="none" dirty="0">
              <a:solidFill>
                <a:schemeClr val="lt1"/>
              </a:solidFill>
            </a:endParaRPr>
          </a:p>
          <a:p>
            <a:pPr marL="457200" marR="0" lvl="0" indent="0" algn="l" rtl="0">
              <a:lnSpc>
                <a:spcPct val="100000"/>
              </a:lnSpc>
              <a:spcBef>
                <a:spcPts val="0"/>
              </a:spcBef>
              <a:spcAft>
                <a:spcPts val="0"/>
              </a:spcAft>
              <a:buClr>
                <a:srgbClr val="000000"/>
              </a:buClr>
              <a:buSzPts val="1400"/>
              <a:buFont typeface="Arial"/>
              <a:buNone/>
            </a:pPr>
            <a:endParaRPr sz="1500" b="1" i="0" u="none" strike="noStrike" cap="none" dirty="0">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en" sz="1500" b="1" i="0" u="none" strike="noStrike" cap="none" dirty="0">
                <a:solidFill>
                  <a:schemeClr val="lt1"/>
                </a:solidFill>
              </a:rPr>
              <a:t>Within 30 days on the job</a:t>
            </a:r>
            <a:endParaRPr sz="15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en" sz="1500" b="1" i="0" u="none" strike="noStrike" cap="none" dirty="0">
                <a:solidFill>
                  <a:schemeClr val="lt1"/>
                </a:solidFill>
              </a:rPr>
              <a:t>--------</a:t>
            </a:r>
            <a:endParaRPr sz="15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en" sz="1500" b="1" i="0" u="none" strike="noStrike" cap="none" dirty="0">
                <a:solidFill>
                  <a:schemeClr val="lt1"/>
                </a:solidFill>
              </a:rPr>
              <a:t>--------</a:t>
            </a:r>
            <a:endParaRPr sz="15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en" sz="1400" b="1" i="0" u="none" strike="noStrike" cap="none" dirty="0">
                <a:solidFill>
                  <a:schemeClr val="lt1"/>
                </a:solidFill>
              </a:rPr>
              <a:t>--------</a:t>
            </a:r>
            <a:endParaRPr sz="1400" b="1" i="0" u="none" strike="noStrike" cap="none" dirty="0">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5" name="Google Shape;803;p77">
            <a:extLst>
              <a:ext uri="{FF2B5EF4-FFF2-40B4-BE49-F238E27FC236}">
                <a16:creationId xmlns:a16="http://schemas.microsoft.com/office/drawing/2014/main" id="{4E36227E-E57A-3458-C5C8-5278B39C496F}"/>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a:t>1</a:t>
            </a:r>
            <a:endParaRPr lang="en" dirty="0"/>
          </a:p>
        </p:txBody>
      </p:sp>
      <p:sp>
        <p:nvSpPr>
          <p:cNvPr id="6" name="Google Shape;806;p77">
            <a:extLst>
              <a:ext uri="{FF2B5EF4-FFF2-40B4-BE49-F238E27FC236}">
                <a16:creationId xmlns:a16="http://schemas.microsoft.com/office/drawing/2014/main" id="{21EA9EA9-5283-0270-B1B6-408D41FEA97B}"/>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r>
              <a:rPr lang="en-CA" sz="2800" b="0"/>
              <a:t>Onboarding</a:t>
            </a:r>
            <a:endParaRPr lang="en-CA" sz="2800" b="0" dirty="0"/>
          </a:p>
        </p:txBody>
      </p:sp>
      <p:sp>
        <p:nvSpPr>
          <p:cNvPr id="7" name="Rectangle 6">
            <a:extLst>
              <a:ext uri="{FF2B5EF4-FFF2-40B4-BE49-F238E27FC236}">
                <a16:creationId xmlns:a16="http://schemas.microsoft.com/office/drawing/2014/main" id="{F2B14E85-B58D-E4CE-916F-5E567B7E7534}"/>
              </a:ext>
              <a:ext uri="{C183D7F6-B498-43B3-948B-1728B52AA6E4}">
                <adec:decorative xmlns:adec="http://schemas.microsoft.com/office/drawing/2017/decorative" val="1"/>
              </a:ext>
            </a:extLst>
          </p:cNvPr>
          <p:cNvSpPr/>
          <p:nvPr/>
        </p:nvSpPr>
        <p:spPr>
          <a:xfrm>
            <a:off x="6844371"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BC356351-B117-C841-D779-86C9F0559B9D}"/>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TRAINING BEST PRACTICES</a:t>
            </a:r>
            <a:endParaRPr dirty="0"/>
          </a:p>
        </p:txBody>
      </p:sp>
      <p:sp>
        <p:nvSpPr>
          <p:cNvPr id="825" name="Google Shape;825;p79"/>
          <p:cNvSpPr txBox="1">
            <a:spLocks noGrp="1"/>
          </p:cNvSpPr>
          <p:nvPr>
            <p:ph type="title" idx="4294967295"/>
          </p:nvPr>
        </p:nvSpPr>
        <p:spPr>
          <a:xfrm>
            <a:off x="542925" y="1512262"/>
            <a:ext cx="4529138"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Support for employees: Mentorship</a:t>
            </a:r>
          </a:p>
        </p:txBody>
      </p:sp>
      <p:sp>
        <p:nvSpPr>
          <p:cNvPr id="826" name="Google Shape;826;p79"/>
          <p:cNvSpPr txBox="1">
            <a:spLocks noGrp="1"/>
          </p:cNvSpPr>
          <p:nvPr>
            <p:ph type="subTitle" idx="4"/>
          </p:nvPr>
        </p:nvSpPr>
        <p:spPr>
          <a:xfrm>
            <a:off x="542925" y="2336703"/>
            <a:ext cx="3822598" cy="2019300"/>
          </a:xfrm>
          <a:prstGeom prst="rect">
            <a:avLst/>
          </a:prstGeom>
        </p:spPr>
        <p:txBody>
          <a:bodyPr spcFirstLastPara="1" wrap="square" lIns="91425" tIns="45700" rIns="91425" bIns="45700" anchor="t" anchorCtr="0">
            <a:normAutofit/>
          </a:bodyPr>
          <a:lstStyle/>
          <a:p>
            <a:pPr marL="0" lvl="0" indent="0" algn="l" rtl="0">
              <a:lnSpc>
                <a:spcPct val="100000"/>
              </a:lnSpc>
              <a:spcBef>
                <a:spcPts val="1200"/>
              </a:spcBef>
              <a:spcAft>
                <a:spcPts val="0"/>
              </a:spcAft>
              <a:buNone/>
            </a:pPr>
            <a:r>
              <a:rPr lang="en" sz="2000" dirty="0"/>
              <a:t>Onboarding to the roles </a:t>
            </a:r>
            <a:r>
              <a:rPr lang="en" sz="2000" i="1" dirty="0"/>
              <a:t>and</a:t>
            </a:r>
            <a:r>
              <a:rPr lang="en" sz="2000" dirty="0"/>
              <a:t> the culture of the organization</a:t>
            </a:r>
            <a:endParaRPr sz="2000" dirty="0"/>
          </a:p>
        </p:txBody>
      </p:sp>
      <p:pic>
        <p:nvPicPr>
          <p:cNvPr id="828" name="Google Shape;828;p7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359125" y="1178325"/>
            <a:ext cx="2892074" cy="289207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4" name="Google Shape;803;p77">
            <a:extLst>
              <a:ext uri="{FF2B5EF4-FFF2-40B4-BE49-F238E27FC236}">
                <a16:creationId xmlns:a16="http://schemas.microsoft.com/office/drawing/2014/main" id="{ACAB13C0-EB19-CE68-89C8-698DB4783126}"/>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2</a:t>
            </a:r>
          </a:p>
        </p:txBody>
      </p:sp>
      <p:sp>
        <p:nvSpPr>
          <p:cNvPr id="5" name="Google Shape;806;p77">
            <a:extLst>
              <a:ext uri="{FF2B5EF4-FFF2-40B4-BE49-F238E27FC236}">
                <a16:creationId xmlns:a16="http://schemas.microsoft.com/office/drawing/2014/main" id="{B2BEDA26-43D0-AEC0-0042-55A571A742F9}"/>
              </a:ext>
            </a:extLst>
          </p:cNvPr>
          <p:cNvSpPr txBox="1">
            <a:spLocks noGrp="1"/>
          </p:cNvSpPr>
          <p:nvPr>
            <p:ph type="title" idx="4294967295"/>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750"/>
              </a:spcBef>
              <a:spcAft>
                <a:spcPts val="0"/>
              </a:spcAft>
              <a:buClr>
                <a:schemeClr val="accent1"/>
              </a:buClr>
              <a:buSzPts val="2000"/>
              <a:buFont typeface="Arial"/>
              <a:buNone/>
              <a:tabLst/>
              <a:defRPr/>
            </a:pPr>
            <a:r>
              <a:rPr kumimoji="0" lang="en-CA" sz="2800" b="0" i="0" u="none" strike="noStrike" kern="0" cap="none" spc="0" normalizeH="0" baseline="0" noProof="0" dirty="0">
                <a:ln>
                  <a:noFill/>
                </a:ln>
                <a:solidFill>
                  <a:schemeClr val="accent1"/>
                </a:solidFill>
                <a:effectLst/>
                <a:uLnTx/>
                <a:uFillTx/>
                <a:latin typeface="Arial"/>
                <a:ea typeface="Arial"/>
                <a:cs typeface="Arial"/>
                <a:sym typeface="Arial"/>
              </a:rPr>
              <a:t>Accommodations</a:t>
            </a:r>
          </a:p>
        </p:txBody>
      </p:sp>
      <p:sp>
        <p:nvSpPr>
          <p:cNvPr id="6" name="Rectangle 5">
            <a:extLst>
              <a:ext uri="{FF2B5EF4-FFF2-40B4-BE49-F238E27FC236}">
                <a16:creationId xmlns:a16="http://schemas.microsoft.com/office/drawing/2014/main" id="{C3214D80-91FA-A110-DEC7-F4016BDF6B26}"/>
              </a:ext>
              <a:ext uri="{C183D7F6-B498-43B3-948B-1728B52AA6E4}">
                <adec:decorative xmlns:adec="http://schemas.microsoft.com/office/drawing/2017/decorative" val="1"/>
              </a:ext>
            </a:extLst>
          </p:cNvPr>
          <p:cNvSpPr/>
          <p:nvPr/>
        </p:nvSpPr>
        <p:spPr>
          <a:xfrm>
            <a:off x="6802818"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Google Shape;606;p59">
            <a:extLst>
              <a:ext uri="{FF2B5EF4-FFF2-40B4-BE49-F238E27FC236}">
                <a16:creationId xmlns:a16="http://schemas.microsoft.com/office/drawing/2014/main" id="{0ED4DD1C-0724-AE14-AA9D-A7D6481C399B}"/>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TRAINING BEST PRACTICES</a:t>
            </a:r>
            <a:endParaRPr dirty="0"/>
          </a:p>
        </p:txBody>
      </p:sp>
      <p:sp>
        <p:nvSpPr>
          <p:cNvPr id="850" name="Google Shape;850;p81"/>
          <p:cNvSpPr txBox="1"/>
          <p:nvPr/>
        </p:nvSpPr>
        <p:spPr>
          <a:xfrm>
            <a:off x="717327" y="2281093"/>
            <a:ext cx="2295300" cy="183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chemeClr val="dk2"/>
                </a:solidFill>
                <a:latin typeface="Arial"/>
                <a:ea typeface="Arial"/>
                <a:cs typeface="Arial"/>
                <a:sym typeface="Arial"/>
              </a:rPr>
              <a:t>Definition</a:t>
            </a:r>
            <a:endParaRPr sz="24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600" b="0" i="0" u="none" strike="noStrike" cap="none" dirty="0">
                <a:solidFill>
                  <a:schemeClr val="dk1"/>
                </a:solidFill>
                <a:latin typeface="Arial"/>
                <a:ea typeface="Arial"/>
                <a:cs typeface="Arial"/>
                <a:sym typeface="Arial"/>
              </a:rPr>
              <a:t>An “accommodation</a:t>
            </a:r>
            <a:r>
              <a:rPr lang="en" sz="1600" dirty="0">
                <a:solidFill>
                  <a:schemeClr val="dk1"/>
                </a:solidFill>
              </a:rPr>
              <a:t>”</a:t>
            </a:r>
            <a:r>
              <a:rPr lang="en" sz="1600" b="0" i="0" u="none" strike="noStrike" cap="none" dirty="0">
                <a:solidFill>
                  <a:schemeClr val="dk1"/>
                </a:solidFill>
                <a:latin typeface="Arial"/>
                <a:ea typeface="Arial"/>
                <a:cs typeface="Arial"/>
                <a:sym typeface="Arial"/>
              </a:rPr>
              <a:t> is a </a:t>
            </a:r>
            <a:r>
              <a:rPr lang="en" sz="1600" b="1" i="0" u="none" strike="noStrike" cap="none" dirty="0">
                <a:solidFill>
                  <a:schemeClr val="dk2"/>
                </a:solidFill>
                <a:latin typeface="Arial"/>
                <a:ea typeface="Arial"/>
                <a:cs typeface="Arial"/>
                <a:sym typeface="Arial"/>
              </a:rPr>
              <a:t>workplace adjustment</a:t>
            </a:r>
            <a:r>
              <a:rPr lang="en" sz="1600" b="0" i="0" u="none" strike="noStrike" cap="none" dirty="0">
                <a:solidFill>
                  <a:schemeClr val="dk1"/>
                </a:solidFill>
                <a:latin typeface="Arial"/>
                <a:ea typeface="Arial"/>
                <a:cs typeface="Arial"/>
                <a:sym typeface="Arial"/>
              </a:rPr>
              <a:t> or </a:t>
            </a:r>
            <a:r>
              <a:rPr lang="en" sz="1600" b="1" i="0" u="none" strike="noStrike" cap="none" dirty="0">
                <a:solidFill>
                  <a:schemeClr val="dk2"/>
                </a:solidFill>
                <a:latin typeface="Arial"/>
                <a:ea typeface="Arial"/>
                <a:cs typeface="Arial"/>
                <a:sym typeface="Arial"/>
              </a:rPr>
              <a:t>adaptation </a:t>
            </a:r>
            <a:r>
              <a:rPr lang="en" sz="1600" b="0" i="0" u="none" strike="noStrike" cap="none" dirty="0">
                <a:solidFill>
                  <a:schemeClr val="dk1"/>
                </a:solidFill>
                <a:latin typeface="Arial"/>
                <a:ea typeface="Arial"/>
                <a:cs typeface="Arial"/>
                <a:sym typeface="Arial"/>
              </a:rPr>
              <a:t>to help employees overcome barriers and better perform their job.</a:t>
            </a:r>
            <a:endParaRPr sz="1600" b="0" i="0" u="none" strike="noStrike" cap="none" dirty="0">
              <a:solidFill>
                <a:schemeClr val="dk1"/>
              </a:solidFill>
              <a:latin typeface="Arial"/>
              <a:ea typeface="Arial"/>
              <a:cs typeface="Arial"/>
              <a:sym typeface="Arial"/>
            </a:endParaRPr>
          </a:p>
        </p:txBody>
      </p:sp>
      <p:sp>
        <p:nvSpPr>
          <p:cNvPr id="851" name="Google Shape;851;p81"/>
          <p:cNvSpPr txBox="1"/>
          <p:nvPr/>
        </p:nvSpPr>
        <p:spPr>
          <a:xfrm>
            <a:off x="3424350" y="2281093"/>
            <a:ext cx="2295300" cy="183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chemeClr val="dk2"/>
                </a:solidFill>
                <a:latin typeface="Arial"/>
                <a:ea typeface="Arial"/>
                <a:cs typeface="Arial"/>
                <a:sym typeface="Arial"/>
              </a:rPr>
              <a:t>Goal</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600" dirty="0">
                <a:solidFill>
                  <a:schemeClr val="dk1"/>
                </a:solidFill>
              </a:rPr>
              <a:t>F</a:t>
            </a:r>
            <a:r>
              <a:rPr lang="en" sz="1600" b="0" i="0" u="none" strike="noStrike" cap="none" dirty="0">
                <a:solidFill>
                  <a:schemeClr val="dk1"/>
                </a:solidFill>
                <a:latin typeface="Arial"/>
                <a:ea typeface="Arial"/>
                <a:cs typeface="Arial"/>
                <a:sym typeface="Arial"/>
              </a:rPr>
              <a:t>ind a solution that allows </a:t>
            </a:r>
            <a:r>
              <a:rPr lang="en" sz="1600" b="1" i="0" u="none" strike="noStrike" cap="none" dirty="0">
                <a:solidFill>
                  <a:schemeClr val="dk2"/>
                </a:solidFill>
                <a:latin typeface="Arial"/>
                <a:ea typeface="Arial"/>
                <a:cs typeface="Arial"/>
                <a:sym typeface="Arial"/>
              </a:rPr>
              <a:t>equal opportunities, access,</a:t>
            </a:r>
            <a:r>
              <a:rPr lang="en" sz="1600" b="0" i="0" u="none" strike="noStrike" cap="none" dirty="0">
                <a:solidFill>
                  <a:schemeClr val="dk1"/>
                </a:solidFill>
                <a:latin typeface="Arial"/>
                <a:ea typeface="Arial"/>
                <a:cs typeface="Arial"/>
                <a:sym typeface="Arial"/>
              </a:rPr>
              <a:t> and </a:t>
            </a:r>
            <a:r>
              <a:rPr lang="en" sz="1600" b="1" i="0" u="none" strike="noStrike" cap="none" dirty="0">
                <a:solidFill>
                  <a:schemeClr val="dk2"/>
                </a:solidFill>
                <a:latin typeface="Arial"/>
                <a:ea typeface="Arial"/>
                <a:cs typeface="Arial"/>
                <a:sym typeface="Arial"/>
              </a:rPr>
              <a:t>benefits </a:t>
            </a:r>
            <a:r>
              <a:rPr lang="en" sz="1600" b="0" i="0" u="none" strike="noStrike" cap="none" dirty="0">
                <a:solidFill>
                  <a:schemeClr val="dk1"/>
                </a:solidFill>
                <a:latin typeface="Arial"/>
                <a:ea typeface="Arial"/>
                <a:cs typeface="Arial"/>
                <a:sym typeface="Arial"/>
              </a:rPr>
              <a:t>for your employees</a:t>
            </a:r>
            <a:r>
              <a:rPr lang="en" sz="1600" dirty="0">
                <a:solidFill>
                  <a:schemeClr val="dk1"/>
                </a:solidFill>
              </a:rPr>
              <a:t>.</a:t>
            </a:r>
            <a:endParaRPr sz="1600" b="0" i="0" u="none" strike="noStrike" cap="none" dirty="0">
              <a:solidFill>
                <a:schemeClr val="dk1"/>
              </a:solidFill>
              <a:latin typeface="Arial"/>
              <a:ea typeface="Arial"/>
              <a:cs typeface="Arial"/>
              <a:sym typeface="Arial"/>
            </a:endParaRPr>
          </a:p>
        </p:txBody>
      </p:sp>
      <p:sp>
        <p:nvSpPr>
          <p:cNvPr id="852" name="Google Shape;852;p81"/>
          <p:cNvSpPr txBox="1"/>
          <p:nvPr/>
        </p:nvSpPr>
        <p:spPr>
          <a:xfrm>
            <a:off x="6131373" y="2281093"/>
            <a:ext cx="2295300" cy="206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chemeClr val="dk2"/>
                </a:solidFill>
                <a:latin typeface="Arial"/>
                <a:ea typeface="Arial"/>
                <a:cs typeface="Arial"/>
                <a:sym typeface="Arial"/>
              </a:rPr>
              <a:t>Duties</a:t>
            </a:r>
            <a:endParaRPr sz="24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600" b="0" i="0" u="none" strike="noStrike" cap="none" dirty="0">
                <a:solidFill>
                  <a:schemeClr val="dk1"/>
                </a:solidFill>
                <a:latin typeface="Arial"/>
                <a:ea typeface="Arial"/>
                <a:cs typeface="Arial"/>
                <a:sym typeface="Arial"/>
              </a:rPr>
              <a:t>Employers have a legal duty to accommodate</a:t>
            </a:r>
            <a:r>
              <a:rPr lang="en" sz="1600" b="1" i="0" u="none" strike="noStrike" cap="none" dirty="0">
                <a:solidFill>
                  <a:schemeClr val="dk2"/>
                </a:solidFill>
                <a:latin typeface="Arial"/>
                <a:ea typeface="Arial"/>
                <a:cs typeface="Arial"/>
                <a:sym typeface="Arial"/>
              </a:rPr>
              <a:t> reasonable workplace needs</a:t>
            </a:r>
            <a:r>
              <a:rPr lang="en" sz="1600" b="0" i="0" u="none" strike="noStrike" cap="none" dirty="0">
                <a:solidFill>
                  <a:schemeClr val="dk1"/>
                </a:solidFill>
                <a:latin typeface="Arial"/>
                <a:ea typeface="Arial"/>
                <a:cs typeface="Arial"/>
                <a:sym typeface="Arial"/>
              </a:rPr>
              <a:t> up to the point of “undue hardship.”</a:t>
            </a:r>
            <a:endParaRPr sz="1600" b="0" i="0" u="none" strike="noStrike" cap="none" dirty="0">
              <a:solidFill>
                <a:schemeClr val="dk1"/>
              </a:solidFill>
              <a:latin typeface="Arial"/>
              <a:ea typeface="Arial"/>
              <a:cs typeface="Arial"/>
              <a:sym typeface="Arial"/>
            </a:endParaRPr>
          </a:p>
        </p:txBody>
      </p:sp>
      <p:pic>
        <p:nvPicPr>
          <p:cNvPr id="853" name="Google Shape;853;p8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02818" y="1385158"/>
            <a:ext cx="792395" cy="682548"/>
          </a:xfrm>
          <a:prstGeom prst="rect">
            <a:avLst/>
          </a:prstGeom>
          <a:noFill/>
          <a:ln>
            <a:noFill/>
          </a:ln>
        </p:spPr>
      </p:pic>
      <p:pic>
        <p:nvPicPr>
          <p:cNvPr id="854" name="Google Shape;854;p8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216381" y="1348997"/>
            <a:ext cx="711237" cy="718709"/>
          </a:xfrm>
          <a:prstGeom prst="rect">
            <a:avLst/>
          </a:prstGeom>
          <a:noFill/>
          <a:ln>
            <a:noFill/>
          </a:ln>
        </p:spPr>
      </p:pic>
      <p:pic>
        <p:nvPicPr>
          <p:cNvPr id="855" name="Google Shape;855;p8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509358" y="1385158"/>
            <a:ext cx="711237" cy="68254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5" name="Google Shape;803;p77">
            <a:extLst>
              <a:ext uri="{FF2B5EF4-FFF2-40B4-BE49-F238E27FC236}">
                <a16:creationId xmlns:a16="http://schemas.microsoft.com/office/drawing/2014/main" id="{B7AC0B8A-3554-D437-991E-8FA1D75EE760}"/>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2</a:t>
            </a:r>
          </a:p>
        </p:txBody>
      </p:sp>
      <p:sp>
        <p:nvSpPr>
          <p:cNvPr id="6" name="Google Shape;806;p77">
            <a:extLst>
              <a:ext uri="{FF2B5EF4-FFF2-40B4-BE49-F238E27FC236}">
                <a16:creationId xmlns:a16="http://schemas.microsoft.com/office/drawing/2014/main" id="{718F38E8-271E-4EED-40A0-7878A95D58BF}"/>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defRPr/>
            </a:pPr>
            <a:r>
              <a:rPr lang="en-CA" sz="2800" b="0" dirty="0"/>
              <a:t>Accommodations</a:t>
            </a:r>
          </a:p>
        </p:txBody>
      </p:sp>
      <p:sp>
        <p:nvSpPr>
          <p:cNvPr id="7" name="Rectangle 6">
            <a:extLst>
              <a:ext uri="{FF2B5EF4-FFF2-40B4-BE49-F238E27FC236}">
                <a16:creationId xmlns:a16="http://schemas.microsoft.com/office/drawing/2014/main" id="{AD3574E0-1087-D22C-62C9-9B004C0FD849}"/>
              </a:ext>
              <a:ext uri="{C183D7F6-B498-43B3-948B-1728B52AA6E4}">
                <adec:decorative xmlns:adec="http://schemas.microsoft.com/office/drawing/2017/decorative" val="1"/>
              </a:ext>
            </a:extLst>
          </p:cNvPr>
          <p:cNvSpPr/>
          <p:nvPr/>
        </p:nvSpPr>
        <p:spPr>
          <a:xfrm>
            <a:off x="6858229"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00BA25EE-F1B1-9F97-1D17-F664EE6121A0}"/>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TRAINING BEST PRACTICES</a:t>
            </a:r>
            <a:endParaRPr dirty="0"/>
          </a:p>
        </p:txBody>
      </p:sp>
      <p:sp>
        <p:nvSpPr>
          <p:cNvPr id="866" name="Google Shape;866;p82"/>
          <p:cNvSpPr txBox="1">
            <a:spLocks noGrp="1"/>
          </p:cNvSpPr>
          <p:nvPr>
            <p:ph type="title" idx="4294967295"/>
          </p:nvPr>
        </p:nvSpPr>
        <p:spPr>
          <a:xfrm>
            <a:off x="542925" y="1468438"/>
            <a:ext cx="3968750"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When to accommodate?</a:t>
            </a:r>
          </a:p>
        </p:txBody>
      </p:sp>
      <p:sp>
        <p:nvSpPr>
          <p:cNvPr id="868" name="Google Shape;868;p82"/>
          <p:cNvSpPr txBox="1">
            <a:spLocks noGrp="1"/>
          </p:cNvSpPr>
          <p:nvPr>
            <p:ph type="subTitle" idx="4"/>
          </p:nvPr>
        </p:nvSpPr>
        <p:spPr>
          <a:xfrm>
            <a:off x="485775" y="2120024"/>
            <a:ext cx="3381300" cy="2362800"/>
          </a:xfrm>
          <a:prstGeom prst="rect">
            <a:avLst/>
          </a:prstGeom>
        </p:spPr>
        <p:txBody>
          <a:bodyPr spcFirstLastPara="1" wrap="square" lIns="91425" tIns="45700" rIns="91425" bIns="45700" anchor="t" anchorCtr="0">
            <a:normAutofit/>
          </a:bodyPr>
          <a:lstStyle/>
          <a:p>
            <a:pPr marL="457200" lvl="0" indent="-342900" algn="l" rtl="0">
              <a:lnSpc>
                <a:spcPct val="100000"/>
              </a:lnSpc>
              <a:spcBef>
                <a:spcPts val="750"/>
              </a:spcBef>
              <a:spcAft>
                <a:spcPts val="0"/>
              </a:spcAft>
              <a:buSzPts val="1800"/>
              <a:buChar char="●"/>
            </a:pPr>
            <a:r>
              <a:rPr lang="en" sz="2000" dirty="0"/>
              <a:t>Whenever possible</a:t>
            </a:r>
            <a:endParaRPr sz="2000" dirty="0"/>
          </a:p>
          <a:p>
            <a:pPr marL="457200" lvl="0" indent="-342900" algn="l" rtl="0">
              <a:lnSpc>
                <a:spcPct val="100000"/>
              </a:lnSpc>
              <a:spcBef>
                <a:spcPts val="1000"/>
              </a:spcBef>
              <a:spcAft>
                <a:spcPts val="0"/>
              </a:spcAft>
              <a:buSzPts val="1800"/>
              <a:buChar char="●"/>
            </a:pPr>
            <a:r>
              <a:rPr lang="en" sz="2000" dirty="0"/>
              <a:t>When reasonable</a:t>
            </a:r>
            <a:endParaRPr sz="2000" dirty="0"/>
          </a:p>
          <a:p>
            <a:pPr marL="457200" lvl="0" indent="-342900" algn="l" rtl="0">
              <a:lnSpc>
                <a:spcPct val="100000"/>
              </a:lnSpc>
              <a:spcBef>
                <a:spcPts val="1000"/>
              </a:spcBef>
              <a:spcAft>
                <a:spcPts val="0"/>
              </a:spcAft>
              <a:buSzPts val="1800"/>
              <a:buChar char="●"/>
            </a:pPr>
            <a:r>
              <a:rPr lang="en" sz="2000" dirty="0"/>
              <a:t>When requested </a:t>
            </a:r>
            <a:endParaRPr sz="2000" dirty="0"/>
          </a:p>
          <a:p>
            <a:pPr marL="0" lvl="0" indent="0" algn="l" rtl="0">
              <a:spcBef>
                <a:spcPts val="1000"/>
              </a:spcBef>
              <a:spcAft>
                <a:spcPts val="0"/>
              </a:spcAft>
              <a:buNone/>
            </a:pPr>
            <a:endParaRPr sz="1800" dirty="0"/>
          </a:p>
        </p:txBody>
      </p:sp>
      <p:pic>
        <p:nvPicPr>
          <p:cNvPr id="867" name="Google Shape;867;p8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304325" y="1635025"/>
            <a:ext cx="2847799" cy="28477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5" name="Google Shape;803;p77">
            <a:extLst>
              <a:ext uri="{FF2B5EF4-FFF2-40B4-BE49-F238E27FC236}">
                <a16:creationId xmlns:a16="http://schemas.microsoft.com/office/drawing/2014/main" id="{4A67758F-1DC2-F1C2-CE90-93CA9E1E84F7}"/>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2</a:t>
            </a:r>
          </a:p>
        </p:txBody>
      </p:sp>
      <p:sp>
        <p:nvSpPr>
          <p:cNvPr id="6" name="Google Shape;806;p77">
            <a:extLst>
              <a:ext uri="{FF2B5EF4-FFF2-40B4-BE49-F238E27FC236}">
                <a16:creationId xmlns:a16="http://schemas.microsoft.com/office/drawing/2014/main" id="{7AA64B57-797C-6C2B-5870-AEB99695BC14}"/>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defRPr/>
            </a:pPr>
            <a:r>
              <a:rPr lang="en-CA" sz="2800" b="0"/>
              <a:t>Accommodations</a:t>
            </a:r>
            <a:endParaRPr lang="en-CA" sz="2800" b="0" dirty="0"/>
          </a:p>
        </p:txBody>
      </p:sp>
      <p:sp>
        <p:nvSpPr>
          <p:cNvPr id="7" name="Rectangle 6">
            <a:extLst>
              <a:ext uri="{FF2B5EF4-FFF2-40B4-BE49-F238E27FC236}">
                <a16:creationId xmlns:a16="http://schemas.microsoft.com/office/drawing/2014/main" id="{D55CE20B-E844-22D8-54F5-972F73882BFD}"/>
              </a:ext>
              <a:ext uri="{C183D7F6-B498-43B3-948B-1728B52AA6E4}">
                <adec:decorative xmlns:adec="http://schemas.microsoft.com/office/drawing/2017/decorative" val="1"/>
              </a:ext>
            </a:extLst>
          </p:cNvPr>
          <p:cNvSpPr/>
          <p:nvPr/>
        </p:nvSpPr>
        <p:spPr>
          <a:xfrm>
            <a:off x="6858226"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a:t>
            </a:r>
          </a:p>
        </p:txBody>
      </p:sp>
      <p:sp>
        <p:nvSpPr>
          <p:cNvPr id="8" name="Google Shape;606;p59">
            <a:extLst>
              <a:ext uri="{FF2B5EF4-FFF2-40B4-BE49-F238E27FC236}">
                <a16:creationId xmlns:a16="http://schemas.microsoft.com/office/drawing/2014/main" id="{8177B5BE-B376-E853-F0D2-D0BFBC63BFAD}"/>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TRAINING BEST PRACTICES</a:t>
            </a:r>
            <a:endParaRPr dirty="0"/>
          </a:p>
        </p:txBody>
      </p:sp>
      <p:sp>
        <p:nvSpPr>
          <p:cNvPr id="877" name="Google Shape;877;p83"/>
          <p:cNvSpPr txBox="1">
            <a:spLocks noGrp="1"/>
          </p:cNvSpPr>
          <p:nvPr>
            <p:ph type="title" idx="4294967295"/>
          </p:nvPr>
        </p:nvSpPr>
        <p:spPr>
          <a:xfrm>
            <a:off x="542925" y="1200150"/>
            <a:ext cx="8242300"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rgbClr val="000000"/>
              </a:buClr>
              <a:buSzPts val="2100"/>
              <a:buFont typeface="Arial"/>
              <a:buNone/>
              <a:tabLst/>
              <a:defRPr/>
            </a:pPr>
            <a:r>
              <a:rPr kumimoji="0" lang="en-US" sz="2400" b="0" i="0" u="none" strike="noStrike" kern="0" cap="none" spc="0" normalizeH="0" baseline="0" noProof="0" dirty="0">
                <a:ln>
                  <a:noFill/>
                </a:ln>
                <a:solidFill>
                  <a:schemeClr val="accent1"/>
                </a:solidFill>
                <a:effectLst/>
                <a:uLnTx/>
                <a:uFillTx/>
                <a:latin typeface="Arial"/>
                <a:ea typeface="Arial"/>
                <a:cs typeface="Arial"/>
                <a:sym typeface="Arial"/>
              </a:rPr>
              <a:t>CCRW’s five approaches to accommodation</a:t>
            </a:r>
            <a:endParaRPr kumimoji="0" lang="en-US" sz="3800" b="0" i="0" u="none" strike="noStrike" kern="0" cap="none" spc="0" normalizeH="0" baseline="0" noProof="0" dirty="0">
              <a:ln>
                <a:noFill/>
              </a:ln>
              <a:solidFill>
                <a:schemeClr val="accent1"/>
              </a:solidFill>
              <a:effectLst/>
              <a:uLnTx/>
              <a:uFillTx/>
              <a:latin typeface="Arial"/>
              <a:ea typeface="Arial"/>
              <a:cs typeface="Arial"/>
              <a:sym typeface="Arial"/>
            </a:endParaRPr>
          </a:p>
        </p:txBody>
      </p:sp>
      <p:pic>
        <p:nvPicPr>
          <p:cNvPr id="878" name="Google Shape;878;p83" descr="1. Standardized; &#10;2. De-medicalized; &#10;3. Individualized; &#10;4. Proactive; &#10;5. Responsive"/>
          <p:cNvPicPr preferRelativeResize="0"/>
          <p:nvPr/>
        </p:nvPicPr>
        <p:blipFill rotWithShape="1">
          <a:blip r:embed="rId3">
            <a:alphaModFix/>
          </a:blip>
          <a:srcRect/>
          <a:stretch/>
        </p:blipFill>
        <p:spPr>
          <a:xfrm>
            <a:off x="456562" y="2228700"/>
            <a:ext cx="8415525" cy="1673025"/>
          </a:xfrm>
          <a:prstGeom prst="rect">
            <a:avLst/>
          </a:prstGeom>
          <a:noFill/>
          <a:ln>
            <a:noFill/>
          </a:ln>
        </p:spPr>
      </p:pic>
      <p:sp>
        <p:nvSpPr>
          <p:cNvPr id="876" name="Google Shape;876;p83"/>
          <p:cNvSpPr txBox="1">
            <a:spLocks noGrp="1"/>
          </p:cNvSpPr>
          <p:nvPr>
            <p:ph type="body" idx="4294967295"/>
          </p:nvPr>
        </p:nvSpPr>
        <p:spPr>
          <a:xfrm>
            <a:off x="181418" y="4760524"/>
            <a:ext cx="6189300" cy="1752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ct val="111014"/>
              <a:buNone/>
            </a:pPr>
            <a:r>
              <a:rPr lang="en" sz="1000" u="sng">
                <a:solidFill>
                  <a:schemeClr val="accent1"/>
                </a:solidFill>
                <a:hlinkClick r:id="rId4">
                  <a:extLst>
                    <a:ext uri="{A12FA001-AC4F-418D-AE19-62706E023703}">
                      <ahyp:hlinkClr xmlns:ahyp="http://schemas.microsoft.com/office/drawing/2018/hyperlinkcolor" val="tx"/>
                    </a:ext>
                  </a:extLst>
                </a:hlinkClick>
              </a:rPr>
              <a:t>https://toolkit.ccrw.org/accommodations/</a:t>
            </a:r>
            <a:r>
              <a:rPr lang="en" sz="1000">
                <a:solidFill>
                  <a:srgbClr val="000000"/>
                </a:solidFill>
              </a:rPr>
              <a:t> </a:t>
            </a:r>
            <a:endParaRPr sz="1000"/>
          </a:p>
        </p:txBody>
      </p:sp>
      <p:sp>
        <p:nvSpPr>
          <p:cNvPr id="2" name="Rectangle 1">
            <a:extLst>
              <a:ext uri="{FF2B5EF4-FFF2-40B4-BE49-F238E27FC236}">
                <a16:creationId xmlns:a16="http://schemas.microsoft.com/office/drawing/2014/main" id="{A8714090-5507-079E-264F-734EF1122304}"/>
              </a:ext>
              <a:ext uri="{C183D7F6-B498-43B3-948B-1728B52AA6E4}">
                <adec:decorative xmlns:adec="http://schemas.microsoft.com/office/drawing/2017/decorative" val="1"/>
              </a:ext>
            </a:extLst>
          </p:cNvPr>
          <p:cNvSpPr/>
          <p:nvPr/>
        </p:nvSpPr>
        <p:spPr>
          <a:xfrm>
            <a:off x="3851349" y="3469096"/>
            <a:ext cx="1627302" cy="346446"/>
          </a:xfrm>
          <a:prstGeom prst="rect">
            <a:avLst/>
          </a:prstGeom>
          <a:solidFill>
            <a:srgbClr val="9A0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Individualized</a:t>
            </a:r>
            <a:endParaRPr lang="en-C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a:extLst>
              <a:ext uri="{C183D7F6-B498-43B3-948B-1728B52AA6E4}">
                <adec:decorative xmlns:adec="http://schemas.microsoft.com/office/drawing/2017/decorative" val="1"/>
              </a:ext>
            </a:extLst>
          </p:cNvPr>
          <p:cNvSpPr/>
          <p:nvPr/>
        </p:nvSpPr>
        <p:spPr>
          <a:xfrm>
            <a:off x="-2497100" y="-790500"/>
            <a:ext cx="5934000" cy="593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25"/>
          <p:cNvSpPr txBox="1">
            <a:spLocks noGrp="1"/>
          </p:cNvSpPr>
          <p:nvPr>
            <p:ph type="title" idx="4294967295"/>
          </p:nvPr>
        </p:nvSpPr>
        <p:spPr>
          <a:xfrm>
            <a:off x="0" y="1609350"/>
            <a:ext cx="3177600" cy="920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 sz="5400" dirty="0">
                <a:solidFill>
                  <a:schemeClr val="lt1"/>
                </a:solidFill>
              </a:rPr>
              <a:t>Agenda</a:t>
            </a:r>
            <a:endParaRPr sz="5400" dirty="0">
              <a:solidFill>
                <a:schemeClr val="lt1"/>
              </a:solidFill>
            </a:endParaRPr>
          </a:p>
        </p:txBody>
      </p:sp>
      <p:sp>
        <p:nvSpPr>
          <p:cNvPr id="2" name="Google Shape;109;p22" descr="Star - Insert organizational info or local context ">
            <a:extLst>
              <a:ext uri="{FF2B5EF4-FFF2-40B4-BE49-F238E27FC236}">
                <a16:creationId xmlns:a16="http://schemas.microsoft.com/office/drawing/2014/main" id="{AD266200-0FA5-BDE4-63DA-AAF97D23E6E3}"/>
              </a:ext>
            </a:extLst>
          </p:cNvPr>
          <p:cNvSpPr/>
          <p:nvPr/>
        </p:nvSpPr>
        <p:spPr>
          <a:xfrm>
            <a:off x="8292421" y="306825"/>
            <a:ext cx="675600" cy="660300"/>
          </a:xfrm>
          <a:prstGeom prst="star4">
            <a:avLst>
              <a:gd name="adj" fmla="val 125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graphicFrame>
        <p:nvGraphicFramePr>
          <p:cNvPr id="159" name="Google Shape;159;p25" descr="Timing and Sections. 40 minutes for setting the stage and inspiring knowledge. 40 minutes for Part 1 Hire. 10 minute break. 40 minutes for Part 2 Train. 40 minutes for Part 3 Retain. 10 minutes for inspiring action"/>
          <p:cNvGraphicFramePr/>
          <p:nvPr>
            <p:extLst>
              <p:ext uri="{D42A27DB-BD31-4B8C-83A1-F6EECF244321}">
                <p14:modId xmlns:p14="http://schemas.microsoft.com/office/powerpoint/2010/main" val="2361085342"/>
              </p:ext>
            </p:extLst>
          </p:nvPr>
        </p:nvGraphicFramePr>
        <p:xfrm>
          <a:off x="3676851" y="967125"/>
          <a:ext cx="5096737" cy="3619050"/>
        </p:xfrm>
        <a:graphic>
          <a:graphicData uri="http://schemas.openxmlformats.org/drawingml/2006/table">
            <a:tbl>
              <a:tblPr firstRow="1">
                <a:noFill/>
                <a:tableStyleId>{DAF0AE8B-9DB6-45C3-AF5E-E849C001F5B0}</a:tableStyleId>
              </a:tblPr>
              <a:tblGrid>
                <a:gridCol w="1119163">
                  <a:extLst>
                    <a:ext uri="{9D8B030D-6E8A-4147-A177-3AD203B41FA5}">
                      <a16:colId xmlns:a16="http://schemas.microsoft.com/office/drawing/2014/main" val="20000"/>
                    </a:ext>
                  </a:extLst>
                </a:gridCol>
                <a:gridCol w="3977574">
                  <a:extLst>
                    <a:ext uri="{9D8B030D-6E8A-4147-A177-3AD203B41FA5}">
                      <a16:colId xmlns:a16="http://schemas.microsoft.com/office/drawing/2014/main" val="20001"/>
                    </a:ext>
                  </a:extLst>
                </a:gridCol>
              </a:tblGrid>
              <a:tr h="512154">
                <a:tc>
                  <a:txBody>
                    <a:bodyPr/>
                    <a:lstStyle/>
                    <a:p>
                      <a:pPr marL="0" marR="0" lvl="0" indent="0" algn="l" rtl="0">
                        <a:lnSpc>
                          <a:spcPct val="100000"/>
                        </a:lnSpc>
                        <a:spcBef>
                          <a:spcPts val="0"/>
                        </a:spcBef>
                        <a:spcAft>
                          <a:spcPts val="0"/>
                        </a:spcAft>
                        <a:buNone/>
                      </a:pPr>
                      <a:r>
                        <a:rPr lang="en" sz="2000" b="1" i="0" u="none" strike="noStrike" cap="none" dirty="0">
                          <a:solidFill>
                            <a:schemeClr val="accent4"/>
                          </a:solidFill>
                          <a:latin typeface="Arial"/>
                          <a:ea typeface="Arial"/>
                          <a:cs typeface="Arial"/>
                          <a:sym typeface="Arial"/>
                        </a:rPr>
                        <a:t>Timing</a:t>
                      </a:r>
                      <a:endParaRPr sz="2000" b="1" u="none" strike="noStrike" cap="none" dirty="0">
                        <a:solidFill>
                          <a:schemeClr val="accent4"/>
                        </a:solidFill>
                      </a:endParaRPr>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000" b="1" i="0" u="none" strike="noStrike" cap="none" dirty="0">
                          <a:solidFill>
                            <a:schemeClr val="accent4"/>
                          </a:solidFill>
                          <a:latin typeface="Arial"/>
                          <a:ea typeface="Arial"/>
                          <a:cs typeface="Arial"/>
                          <a:sym typeface="Arial"/>
                        </a:rPr>
                        <a:t>Section</a:t>
                      </a:r>
                      <a:endParaRPr sz="2000" b="1" u="none" strike="noStrike" cap="none" dirty="0">
                        <a:solidFill>
                          <a:schemeClr val="accent4"/>
                        </a:solidFill>
                      </a:endParaRPr>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19908">
                <a:tc>
                  <a:txBody>
                    <a:bodyPr/>
                    <a:lstStyle/>
                    <a:p>
                      <a:pPr marL="0" marR="0" lvl="0" indent="0" algn="l" rtl="0">
                        <a:lnSpc>
                          <a:spcPct val="100000"/>
                        </a:lnSpc>
                        <a:spcBef>
                          <a:spcPts val="0"/>
                        </a:spcBef>
                        <a:spcAft>
                          <a:spcPts val="0"/>
                        </a:spcAft>
                        <a:buNone/>
                      </a:pPr>
                      <a:r>
                        <a:rPr lang="en" sz="2000" b="0" i="0" u="none" strike="noStrike" cap="none" dirty="0">
                          <a:solidFill>
                            <a:srgbClr val="000000"/>
                          </a:solidFill>
                          <a:latin typeface="Arial"/>
                          <a:ea typeface="Arial"/>
                          <a:cs typeface="Arial"/>
                          <a:sym typeface="Arial"/>
                        </a:rPr>
                        <a:t>40 min</a:t>
                      </a:r>
                      <a:endParaRPr sz="2000" b="0" u="none" strike="noStrike" cap="none" dirty="0"/>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2000" b="0" i="0" u="none" strike="noStrike" cap="none" dirty="0">
                          <a:solidFill>
                            <a:srgbClr val="000000"/>
                          </a:solidFill>
                        </a:rPr>
                        <a:t>Setting the stage; Inspiring knowledge</a:t>
                      </a:r>
                      <a:endParaRPr sz="2000" b="0" u="none" strike="noStrike" cap="none" dirty="0"/>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16770">
                <a:tc>
                  <a:txBody>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40 min</a:t>
                      </a:r>
                      <a:endParaRPr sz="2000" b="0"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3F3F3">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2000" b="0" i="0" u="none" strike="noStrike" cap="none" dirty="0">
                          <a:solidFill>
                            <a:srgbClr val="000000"/>
                          </a:solidFill>
                        </a:rPr>
                        <a:t>Part 1: Hire</a:t>
                      </a:r>
                      <a:endParaRPr sz="2000" b="0" u="none" strike="noStrike" cap="none" dirty="0"/>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3F3F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16770">
                <a:tc>
                  <a:txBody>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10 min</a:t>
                      </a:r>
                      <a:endParaRPr sz="2000" b="0" u="none" strike="noStrike" cap="none"/>
                    </a:p>
                  </a:txBody>
                  <a:tcPr marL="63500" marR="63500" marT="45725" marB="45725">
                    <a:lnL w="9525" cap="flat" cmpd="sng">
                      <a:solidFill>
                        <a:srgbClr val="F3F3F3">
                          <a:alpha val="0"/>
                        </a:srgbClr>
                      </a:solidFill>
                      <a:prstDash val="solid"/>
                      <a:round/>
                      <a:headEnd type="none" w="sm" len="sm"/>
                      <a:tailEnd type="none" w="sm" len="sm"/>
                    </a:lnL>
                    <a:lnR w="9525" cap="flat" cmpd="sng">
                      <a:solidFill>
                        <a:srgbClr val="F3F3F3">
                          <a:alpha val="0"/>
                        </a:srgbClr>
                      </a:solidFill>
                      <a:prstDash val="solid"/>
                      <a:round/>
                      <a:headEnd type="none" w="sm" len="sm"/>
                      <a:tailEnd type="none" w="sm" len="sm"/>
                    </a:lnR>
                    <a:lnT w="9525" cap="flat" cmpd="sng">
                      <a:solidFill>
                        <a:srgbClr val="F3F3F3">
                          <a:alpha val="0"/>
                        </a:srgbClr>
                      </a:solidFill>
                      <a:prstDash val="solid"/>
                      <a:round/>
                      <a:headEnd type="none" w="sm" len="sm"/>
                      <a:tailEnd type="none" w="sm" len="sm"/>
                    </a:lnT>
                    <a:lnB w="9525" cap="flat" cmpd="sng">
                      <a:solidFill>
                        <a:srgbClr val="F3F3F3">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2000" b="0" i="0" u="none" strike="noStrike" cap="none">
                          <a:solidFill>
                            <a:srgbClr val="000000"/>
                          </a:solidFill>
                        </a:rPr>
                        <a:t>Break</a:t>
                      </a:r>
                      <a:endParaRPr sz="2000" b="0" u="none" strike="noStrike" cap="none"/>
                    </a:p>
                  </a:txBody>
                  <a:tcPr marL="63500" marR="63500" marT="45725" marB="45725">
                    <a:lnL w="9525" cap="flat" cmpd="sng">
                      <a:solidFill>
                        <a:srgbClr val="F3F3F3">
                          <a:alpha val="0"/>
                        </a:srgbClr>
                      </a:solidFill>
                      <a:prstDash val="solid"/>
                      <a:round/>
                      <a:headEnd type="none" w="sm" len="sm"/>
                      <a:tailEnd type="none" w="sm" len="sm"/>
                    </a:lnL>
                    <a:lnR w="9525" cap="flat" cmpd="sng">
                      <a:solidFill>
                        <a:srgbClr val="F3F3F3">
                          <a:alpha val="0"/>
                        </a:srgbClr>
                      </a:solidFill>
                      <a:prstDash val="solid"/>
                      <a:round/>
                      <a:headEnd type="none" w="sm" len="sm"/>
                      <a:tailEnd type="none" w="sm" len="sm"/>
                    </a:lnR>
                    <a:lnT w="9525" cap="flat" cmpd="sng">
                      <a:solidFill>
                        <a:srgbClr val="F3F3F3">
                          <a:alpha val="0"/>
                        </a:srgbClr>
                      </a:solidFill>
                      <a:prstDash val="solid"/>
                      <a:round/>
                      <a:headEnd type="none" w="sm" len="sm"/>
                      <a:tailEnd type="none" w="sm" len="sm"/>
                    </a:lnT>
                    <a:lnB w="9525" cap="flat" cmpd="sng">
                      <a:solidFill>
                        <a:srgbClr val="F3F3F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16770">
                <a:tc>
                  <a:txBody>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40 min</a:t>
                      </a:r>
                      <a:endParaRPr sz="2000" b="0"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3F3F3">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2000" b="0" i="0" u="none" strike="noStrike" cap="none" dirty="0">
                          <a:solidFill>
                            <a:srgbClr val="000000"/>
                          </a:solidFill>
                        </a:rPr>
                        <a:t>Part 2: Train</a:t>
                      </a:r>
                      <a:endParaRPr sz="2000" b="0" u="none" strike="noStrike" cap="none" dirty="0"/>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3F3F3">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16770">
                <a:tc>
                  <a:txBody>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40 min</a:t>
                      </a:r>
                      <a:endParaRPr sz="2000" b="0"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2000" b="0" i="0" u="none" strike="noStrike" cap="none" dirty="0">
                          <a:solidFill>
                            <a:srgbClr val="000000"/>
                          </a:solidFill>
                        </a:rPr>
                        <a:t>Part 3: Retain</a:t>
                      </a:r>
                      <a:endParaRPr sz="2000" b="0" u="none" strike="noStrike" cap="none" dirty="0"/>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719908">
                <a:tc>
                  <a:txBody>
                    <a:bodyPr/>
                    <a:lstStyle/>
                    <a:p>
                      <a:pPr marL="0" marR="0" lvl="0" indent="0" algn="l" rtl="0">
                        <a:lnSpc>
                          <a:spcPct val="100000"/>
                        </a:lnSpc>
                        <a:spcBef>
                          <a:spcPts val="0"/>
                        </a:spcBef>
                        <a:spcAft>
                          <a:spcPts val="0"/>
                        </a:spcAft>
                        <a:buNone/>
                      </a:pPr>
                      <a:r>
                        <a:rPr lang="en" sz="2000" b="0" i="0" u="none" strike="noStrike" cap="none" dirty="0">
                          <a:solidFill>
                            <a:srgbClr val="000000"/>
                          </a:solidFill>
                          <a:latin typeface="Arial"/>
                          <a:ea typeface="Arial"/>
                          <a:cs typeface="Arial"/>
                          <a:sym typeface="Arial"/>
                        </a:rPr>
                        <a:t>10 min</a:t>
                      </a:r>
                      <a:endParaRPr sz="2000" b="0" u="none" strike="noStrike" cap="none" dirty="0"/>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2000" b="0" i="0" u="none" strike="noStrike" cap="none" dirty="0">
                          <a:solidFill>
                            <a:srgbClr val="000000"/>
                          </a:solidFill>
                        </a:rPr>
                        <a:t>Inspiring action</a:t>
                      </a:r>
                      <a:br>
                        <a:rPr lang="en" sz="2000" b="0" i="0" u="none" strike="noStrike" cap="none" dirty="0">
                          <a:solidFill>
                            <a:srgbClr val="000000"/>
                          </a:solidFill>
                        </a:rPr>
                      </a:br>
                      <a:endParaRPr sz="2000" b="0" u="none" strike="noStrike" cap="none" dirty="0"/>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
        <p:nvSpPr>
          <p:cNvPr id="161" name="Google Shape;161;p25">
            <a:extLst>
              <a:ext uri="{C183D7F6-B498-43B3-948B-1728B52AA6E4}">
                <adec:decorative xmlns:adec="http://schemas.microsoft.com/office/drawing/2017/decorative" val="1"/>
              </a:ext>
            </a:extLst>
          </p:cNvPr>
          <p:cNvSpPr/>
          <p:nvPr/>
        </p:nvSpPr>
        <p:spPr>
          <a:xfrm>
            <a:off x="668525" y="3840325"/>
            <a:ext cx="3177600" cy="31776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62" name="Google Shape;162;p25">
            <a:extLst>
              <a:ext uri="{C183D7F6-B498-43B3-948B-1728B52AA6E4}">
                <adec:decorative xmlns:adec="http://schemas.microsoft.com/office/drawing/2017/decorative" val="1"/>
              </a:ext>
            </a:extLst>
          </p:cNvPr>
          <p:cNvCxnSpPr/>
          <p:nvPr/>
        </p:nvCxnSpPr>
        <p:spPr>
          <a:xfrm>
            <a:off x="469900" y="2647350"/>
            <a:ext cx="1375800" cy="0"/>
          </a:xfrm>
          <a:prstGeom prst="straightConnector1">
            <a:avLst/>
          </a:prstGeom>
          <a:noFill/>
          <a:ln w="28575" cap="flat" cmpd="sng">
            <a:solidFill>
              <a:srgbClr val="FAD920"/>
            </a:solidFill>
            <a:prstDash val="solid"/>
            <a:round/>
            <a:headEnd type="none" w="med" len="med"/>
            <a:tailEnd type="none" w="med" len="med"/>
          </a:ln>
        </p:spPr>
      </p:cxnSp>
      <p:pic>
        <p:nvPicPr>
          <p:cNvPr id="163" name="Google Shape;163;p2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846125" y="426823"/>
            <a:ext cx="404851" cy="44533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pic>
        <p:nvPicPr>
          <p:cNvPr id="884" name="Google Shape;884;p8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15300" y="4452887"/>
            <a:ext cx="504324" cy="504324"/>
          </a:xfrm>
          <a:prstGeom prst="rect">
            <a:avLst/>
          </a:prstGeom>
          <a:noFill/>
          <a:ln>
            <a:noFill/>
          </a:ln>
        </p:spPr>
      </p:pic>
      <p:sp>
        <p:nvSpPr>
          <p:cNvPr id="885" name="Google Shape;885;p84"/>
          <p:cNvSpPr txBox="1">
            <a:spLocks noGrp="1"/>
          </p:cNvSpPr>
          <p:nvPr>
            <p:ph type="title"/>
          </p:nvPr>
        </p:nvSpPr>
        <p:spPr>
          <a:xfrm>
            <a:off x="554575" y="2065352"/>
            <a:ext cx="7886700" cy="13938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Clr>
                <a:srgbClr val="000000"/>
              </a:buClr>
              <a:buSzPct val="119435"/>
              <a:buFont typeface="Arial"/>
              <a:buNone/>
            </a:pPr>
            <a:r>
              <a:rPr lang="en" sz="3070" b="0" dirty="0"/>
              <a:t>What are some accommodations we have seen implemented within the organization?   </a:t>
            </a:r>
            <a:endParaRPr sz="3070" b="0" dirty="0"/>
          </a:p>
          <a:p>
            <a:pPr marL="0" lvl="0" indent="0" algn="ctr" rtl="0">
              <a:spcBef>
                <a:spcPts val="0"/>
              </a:spcBef>
              <a:spcAft>
                <a:spcPts val="0"/>
              </a:spcAft>
              <a:buClr>
                <a:srgbClr val="000000"/>
              </a:buClr>
              <a:buSzPct val="119435"/>
              <a:buFont typeface="Arial"/>
              <a:buNone/>
            </a:pPr>
            <a:endParaRPr sz="3070" b="0" dirty="0"/>
          </a:p>
          <a:p>
            <a:pPr marL="0" lvl="0" indent="0" algn="ctr" rtl="0">
              <a:spcBef>
                <a:spcPts val="0"/>
              </a:spcBef>
              <a:spcAft>
                <a:spcPts val="0"/>
              </a:spcAft>
              <a:buClr>
                <a:srgbClr val="000000"/>
              </a:buClr>
              <a:buSzPct val="159976"/>
              <a:buFont typeface="Arial"/>
              <a:buNone/>
            </a:pPr>
            <a:r>
              <a:rPr lang="en" sz="2292" b="0" dirty="0"/>
              <a:t>Examples: Flexible scheduling	   Alternate communication		</a:t>
            </a:r>
            <a:endParaRPr sz="2292" b="0" dirty="0"/>
          </a:p>
          <a:p>
            <a:pPr marL="2686050" lvl="0" indent="0" algn="l" rtl="0">
              <a:spcBef>
                <a:spcPts val="0"/>
              </a:spcBef>
              <a:spcAft>
                <a:spcPts val="0"/>
              </a:spcAft>
              <a:buClr>
                <a:srgbClr val="000000"/>
              </a:buClr>
              <a:buSzPct val="159976"/>
              <a:buFont typeface="Arial"/>
              <a:buNone/>
            </a:pPr>
            <a:r>
              <a:rPr lang="en" sz="2292" b="0" dirty="0"/>
              <a:t>Physical modification</a:t>
            </a:r>
            <a:endParaRPr sz="2292" b="0" dirty="0"/>
          </a:p>
        </p:txBody>
      </p:sp>
      <p:sp>
        <p:nvSpPr>
          <p:cNvPr id="886" name="Google Shape;886;p84"/>
          <p:cNvSpPr txBox="1">
            <a:spLocks noGrp="1"/>
          </p:cNvSpPr>
          <p:nvPr>
            <p:ph type="title" idx="2"/>
          </p:nvPr>
        </p:nvSpPr>
        <p:spPr>
          <a:xfrm>
            <a:off x="8019625" y="4529100"/>
            <a:ext cx="10482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a:t>5 min</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5" name="Google Shape;803;p77">
            <a:extLst>
              <a:ext uri="{FF2B5EF4-FFF2-40B4-BE49-F238E27FC236}">
                <a16:creationId xmlns:a16="http://schemas.microsoft.com/office/drawing/2014/main" id="{64E9EB67-1053-BFFB-8D30-05E135605A8C}"/>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3</a:t>
            </a:r>
          </a:p>
        </p:txBody>
      </p:sp>
      <p:sp>
        <p:nvSpPr>
          <p:cNvPr id="6" name="Google Shape;806;p77">
            <a:extLst>
              <a:ext uri="{FF2B5EF4-FFF2-40B4-BE49-F238E27FC236}">
                <a16:creationId xmlns:a16="http://schemas.microsoft.com/office/drawing/2014/main" id="{3759D584-64E7-6150-BC3F-F789B710D48C}"/>
              </a:ext>
            </a:extLst>
          </p:cNvPr>
          <p:cNvSpPr txBox="1">
            <a:spLocks noGrp="1"/>
          </p:cNvSpPr>
          <p:nvPr>
            <p:ph type="title" idx="4294967295"/>
          </p:nvPr>
        </p:nvSpPr>
        <p:spPr>
          <a:xfrm>
            <a:off x="1074325" y="130628"/>
            <a:ext cx="3512700" cy="62775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750"/>
              </a:spcBef>
              <a:spcAft>
                <a:spcPts val="0"/>
              </a:spcAft>
              <a:buClr>
                <a:schemeClr val="accent1"/>
              </a:buClr>
              <a:buSzPts val="2000"/>
              <a:buFont typeface="Arial"/>
              <a:buNone/>
              <a:tabLst/>
              <a:defRPr/>
            </a:pPr>
            <a:r>
              <a:rPr kumimoji="0" lang="en-CA" sz="2000" b="0" i="0" u="none" strike="noStrike" kern="0" cap="none" spc="0" normalizeH="0" baseline="0" noProof="0" dirty="0">
                <a:ln>
                  <a:noFill/>
                </a:ln>
                <a:solidFill>
                  <a:schemeClr val="accent1"/>
                </a:solidFill>
                <a:effectLst/>
                <a:uLnTx/>
                <a:uFillTx/>
                <a:latin typeface="Arial"/>
                <a:ea typeface="Arial"/>
                <a:cs typeface="Arial"/>
                <a:sym typeface="Arial"/>
              </a:rPr>
              <a:t>Accommodation consulting and coaching</a:t>
            </a:r>
          </a:p>
        </p:txBody>
      </p:sp>
      <p:sp>
        <p:nvSpPr>
          <p:cNvPr id="7" name="Rectangle 6">
            <a:extLst>
              <a:ext uri="{FF2B5EF4-FFF2-40B4-BE49-F238E27FC236}">
                <a16:creationId xmlns:a16="http://schemas.microsoft.com/office/drawing/2014/main" id="{69C3A675-6E92-4739-D0D8-4EFB5B431AA5}"/>
              </a:ext>
              <a:ext uri="{C183D7F6-B498-43B3-948B-1728B52AA6E4}">
                <adec:decorative xmlns:adec="http://schemas.microsoft.com/office/drawing/2017/decorative" val="1"/>
              </a:ext>
            </a:extLst>
          </p:cNvPr>
          <p:cNvSpPr/>
          <p:nvPr/>
        </p:nvSpPr>
        <p:spPr>
          <a:xfrm>
            <a:off x="6872083"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00E6A6C6-C9CE-D459-5639-AC8E46954A2E}"/>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TRAINING BEST PRACTICES</a:t>
            </a:r>
            <a:endParaRPr dirty="0"/>
          </a:p>
        </p:txBody>
      </p:sp>
      <p:sp>
        <p:nvSpPr>
          <p:cNvPr id="896" name="Google Shape;896;p85"/>
          <p:cNvSpPr txBox="1"/>
          <p:nvPr/>
        </p:nvSpPr>
        <p:spPr>
          <a:xfrm>
            <a:off x="1286141" y="2142901"/>
            <a:ext cx="2852400" cy="206207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chemeClr val="dk2"/>
                </a:solidFill>
                <a:latin typeface="Arial"/>
                <a:ea typeface="Arial"/>
                <a:cs typeface="Arial"/>
                <a:sym typeface="Arial"/>
              </a:rPr>
              <a:t>Consultations</a:t>
            </a:r>
            <a:endParaRPr sz="24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800" b="0" i="0" u="none" strike="noStrike" cap="none" dirty="0">
                <a:solidFill>
                  <a:schemeClr val="dk1"/>
                </a:solidFill>
                <a:latin typeface="Arial"/>
                <a:ea typeface="Arial"/>
                <a:cs typeface="Arial"/>
                <a:sym typeface="Arial"/>
              </a:rPr>
              <a:t>Accommodation consultations can help to</a:t>
            </a:r>
            <a:r>
              <a:rPr lang="en" sz="1800" b="1" i="0" u="none" strike="noStrike" cap="none" dirty="0">
                <a:solidFill>
                  <a:schemeClr val="dk2"/>
                </a:solidFill>
                <a:latin typeface="Arial"/>
                <a:ea typeface="Arial"/>
                <a:cs typeface="Arial"/>
                <a:sym typeface="Arial"/>
              </a:rPr>
              <a:t> identify</a:t>
            </a:r>
            <a:r>
              <a:rPr lang="en" sz="1800" b="0" i="0" u="none" strike="noStrike" cap="none" dirty="0">
                <a:solidFill>
                  <a:schemeClr val="dk1"/>
                </a:solidFill>
                <a:latin typeface="Arial"/>
                <a:ea typeface="Arial"/>
                <a:cs typeface="Arial"/>
                <a:sym typeface="Arial"/>
              </a:rPr>
              <a:t> and </a:t>
            </a:r>
            <a:r>
              <a:rPr lang="en" sz="1800" b="1" i="0" u="none" strike="noStrike" cap="none" dirty="0">
                <a:solidFill>
                  <a:schemeClr val="dk2"/>
                </a:solidFill>
                <a:latin typeface="Arial"/>
                <a:ea typeface="Arial"/>
                <a:cs typeface="Arial"/>
                <a:sym typeface="Arial"/>
              </a:rPr>
              <a:t>streamline </a:t>
            </a:r>
            <a:r>
              <a:rPr lang="en" sz="1800" b="0" i="0" u="none" strike="noStrike" cap="none" dirty="0">
                <a:solidFill>
                  <a:schemeClr val="dk1"/>
                </a:solidFill>
                <a:latin typeface="Arial"/>
                <a:ea typeface="Arial"/>
                <a:cs typeface="Arial"/>
                <a:sym typeface="Arial"/>
              </a:rPr>
              <a:t>workplace modifications and accommodations. </a:t>
            </a:r>
            <a:endParaRPr sz="1800" b="0" i="0" u="none" strike="noStrike" cap="none" dirty="0">
              <a:solidFill>
                <a:schemeClr val="dk1"/>
              </a:solidFill>
              <a:latin typeface="Arial"/>
              <a:ea typeface="Arial"/>
              <a:cs typeface="Arial"/>
              <a:sym typeface="Arial"/>
            </a:endParaRPr>
          </a:p>
        </p:txBody>
      </p:sp>
      <p:sp>
        <p:nvSpPr>
          <p:cNvPr id="897" name="Google Shape;897;p85"/>
          <p:cNvSpPr txBox="1"/>
          <p:nvPr/>
        </p:nvSpPr>
        <p:spPr>
          <a:xfrm>
            <a:off x="4776124" y="2142901"/>
            <a:ext cx="3154420" cy="233907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chemeClr val="dk2"/>
                </a:solidFill>
                <a:latin typeface="Arial"/>
                <a:ea typeface="Arial"/>
                <a:cs typeface="Arial"/>
                <a:sym typeface="Arial"/>
              </a:rPr>
              <a:t>Coaching</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800" b="0" i="0" u="none" strike="noStrike" cap="none" dirty="0">
                <a:solidFill>
                  <a:schemeClr val="dk1"/>
                </a:solidFill>
                <a:latin typeface="Arial"/>
                <a:ea typeface="Arial"/>
                <a:cs typeface="Arial"/>
                <a:sym typeface="Arial"/>
              </a:rPr>
              <a:t>A </a:t>
            </a:r>
            <a:r>
              <a:rPr lang="en" sz="1800" b="1" i="0" u="none" strike="noStrike" cap="none" dirty="0">
                <a:solidFill>
                  <a:schemeClr val="dk2"/>
                </a:solidFill>
                <a:latin typeface="Arial"/>
                <a:ea typeface="Arial"/>
                <a:cs typeface="Arial"/>
                <a:sym typeface="Arial"/>
              </a:rPr>
              <a:t>job coach</a:t>
            </a:r>
            <a:r>
              <a:rPr lang="en" sz="1800" b="0" i="0" u="none" strike="noStrike" cap="none" dirty="0">
                <a:solidFill>
                  <a:schemeClr val="dk1"/>
                </a:solidFill>
                <a:latin typeface="Arial"/>
                <a:ea typeface="Arial"/>
                <a:cs typeface="Arial"/>
                <a:sym typeface="Arial"/>
              </a:rPr>
              <a:t> works with an individual and their team to find the </a:t>
            </a:r>
            <a:r>
              <a:rPr lang="en" sz="1800" b="1" i="0" u="none" strike="noStrike" cap="none" dirty="0">
                <a:solidFill>
                  <a:schemeClr val="dk2"/>
                </a:solidFill>
                <a:latin typeface="Arial"/>
                <a:ea typeface="Arial"/>
                <a:cs typeface="Arial"/>
                <a:sym typeface="Arial"/>
              </a:rPr>
              <a:t>best ways for employees to meet their work goals</a:t>
            </a:r>
            <a:r>
              <a:rPr lang="en" sz="1800" b="0" i="0" u="none" strike="noStrike" cap="none" dirty="0">
                <a:solidFill>
                  <a:schemeClr val="dk1"/>
                </a:solidFill>
                <a:latin typeface="Arial"/>
                <a:ea typeface="Arial"/>
                <a:cs typeface="Arial"/>
                <a:sym typeface="Arial"/>
              </a:rPr>
              <a:t>, and teams to be most inclusive.</a:t>
            </a:r>
            <a:endParaRPr sz="1800" b="0" i="0" u="none" strike="noStrike" cap="none" dirty="0">
              <a:solidFill>
                <a:schemeClr val="dk1"/>
              </a:solidFill>
              <a:latin typeface="Arial"/>
              <a:ea typeface="Arial"/>
              <a:cs typeface="Arial"/>
              <a:sym typeface="Arial"/>
            </a:endParaRPr>
          </a:p>
        </p:txBody>
      </p:sp>
      <p:pic>
        <p:nvPicPr>
          <p:cNvPr id="898" name="Google Shape;898;p8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922635" y="1196942"/>
            <a:ext cx="861399" cy="849566"/>
          </a:xfrm>
          <a:prstGeom prst="rect">
            <a:avLst/>
          </a:prstGeom>
          <a:noFill/>
          <a:ln>
            <a:noFill/>
          </a:ln>
        </p:spPr>
      </p:pic>
      <p:pic>
        <p:nvPicPr>
          <p:cNvPr id="899" name="Google Shape;899;p8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329163" y="1239770"/>
            <a:ext cx="766356" cy="81338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1">
          <a:extLst>
            <a:ext uri="{FF2B5EF4-FFF2-40B4-BE49-F238E27FC236}">
              <a16:creationId xmlns:a16="http://schemas.microsoft.com/office/drawing/2014/main" id="{E57A5764-FE76-5765-D89F-852973D8975F}"/>
            </a:ext>
          </a:extLst>
        </p:cNvPr>
        <p:cNvGrpSpPr/>
        <p:nvPr/>
      </p:nvGrpSpPr>
      <p:grpSpPr>
        <a:xfrm>
          <a:off x="0" y="0"/>
          <a:ext cx="0" cy="0"/>
          <a:chOff x="0" y="0"/>
          <a:chExt cx="0" cy="0"/>
        </a:xfrm>
      </p:grpSpPr>
      <p:sp>
        <p:nvSpPr>
          <p:cNvPr id="8" name="Google Shape;674;p65">
            <a:extLst>
              <a:ext uri="{FF2B5EF4-FFF2-40B4-BE49-F238E27FC236}">
                <a16:creationId xmlns:a16="http://schemas.microsoft.com/office/drawing/2014/main" id="{C105EE20-9D78-7A24-7F39-5DF01A9436AA}"/>
              </a:ext>
              <a:ext uri="{C183D7F6-B498-43B3-948B-1728B52AA6E4}">
                <adec:decorative xmlns:adec="http://schemas.microsoft.com/office/drawing/2017/decorative" val="1"/>
              </a:ext>
            </a:extLst>
          </p:cNvPr>
          <p:cNvSpPr/>
          <p:nvPr/>
        </p:nvSpPr>
        <p:spPr>
          <a:xfrm>
            <a:off x="715334" y="268526"/>
            <a:ext cx="3589966"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Aft>
                <a:spcPts val="0"/>
              </a:spcAft>
              <a:buNone/>
            </a:pPr>
            <a:endParaRPr lang="en-CA" sz="2000" dirty="0">
              <a:solidFill>
                <a:schemeClr val="accent1"/>
              </a:solidFill>
            </a:endParaRPr>
          </a:p>
        </p:txBody>
      </p:sp>
      <p:sp>
        <p:nvSpPr>
          <p:cNvPr id="675" name="Google Shape;675;p65">
            <a:extLst>
              <a:ext uri="{FF2B5EF4-FFF2-40B4-BE49-F238E27FC236}">
                <a16:creationId xmlns:a16="http://schemas.microsoft.com/office/drawing/2014/main" id="{E183ED9F-2538-AEB2-4C8C-112D3B1BC7D5}"/>
              </a:ext>
              <a:ext uri="{C183D7F6-B498-43B3-948B-1728B52AA6E4}">
                <adec:decorative xmlns:adec="http://schemas.microsoft.com/office/drawing/2017/decorative" val="1"/>
              </a:ext>
            </a:extLst>
          </p:cNvPr>
          <p:cNvSpPr/>
          <p:nvPr/>
        </p:nvSpPr>
        <p:spPr>
          <a:xfrm flipH="1">
            <a:off x="438143" y="2761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dirty="0">
                <a:solidFill>
                  <a:schemeClr val="lt1"/>
                </a:solidFill>
              </a:rPr>
              <a:t>3</a:t>
            </a:r>
            <a:endParaRPr sz="1900" b="1" dirty="0">
              <a:solidFill>
                <a:schemeClr val="lt1"/>
              </a:solidFill>
            </a:endParaRPr>
          </a:p>
        </p:txBody>
      </p:sp>
      <p:sp>
        <p:nvSpPr>
          <p:cNvPr id="672" name="Google Shape;672;p65">
            <a:extLst>
              <a:ext uri="{FF2B5EF4-FFF2-40B4-BE49-F238E27FC236}">
                <a16:creationId xmlns:a16="http://schemas.microsoft.com/office/drawing/2014/main" id="{A77897F4-8CA0-59C6-5677-E285A83562B4}"/>
              </a:ext>
              <a:ext uri="{C183D7F6-B498-43B3-948B-1728B52AA6E4}">
                <adec:decorative xmlns:adec="http://schemas.microsoft.com/office/drawing/2017/decorative" val="1"/>
              </a:ext>
            </a:extLst>
          </p:cNvPr>
          <p:cNvSpPr/>
          <p:nvPr/>
        </p:nvSpPr>
        <p:spPr>
          <a:xfrm>
            <a:off x="5814625" y="2872550"/>
            <a:ext cx="4699200" cy="4699200"/>
          </a:xfrm>
          <a:prstGeom prst="ellipse">
            <a:avLst/>
          </a:prstGeom>
          <a:solidFill>
            <a:srgbClr val="FAD9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4" name="Google Shape;674;p65">
            <a:extLst>
              <a:ext uri="{FF2B5EF4-FFF2-40B4-BE49-F238E27FC236}">
                <a16:creationId xmlns:a16="http://schemas.microsoft.com/office/drawing/2014/main" id="{2105B64A-A528-5855-D5D0-9095CBC156AB}"/>
              </a:ext>
              <a:ext uri="{C183D7F6-B498-43B3-948B-1728B52AA6E4}">
                <adec:decorative xmlns:adec="http://schemas.microsoft.com/office/drawing/2017/decorative" val="1"/>
              </a:ext>
            </a:extLst>
          </p:cNvPr>
          <p:cNvSpPr/>
          <p:nvPr/>
        </p:nvSpPr>
        <p:spPr>
          <a:xfrm>
            <a:off x="979943" y="236219"/>
            <a:ext cx="3589966" cy="542400"/>
          </a:xfrm>
          <a:prstGeom prst="rect">
            <a:avLst/>
          </a:prstGeom>
          <a:noFill/>
          <a:ln>
            <a:noFill/>
          </a:ln>
        </p:spPr>
        <p:txBody>
          <a:bodyPr spcFirstLastPara="1" wrap="square" lIns="91425" tIns="0" rIns="91425" bIns="0" anchor="t" anchorCtr="0">
            <a:noAutofit/>
          </a:bodyPr>
          <a:lstStyle/>
          <a:p>
            <a:pPr marL="0" lvl="0" indent="0" algn="l" rtl="0">
              <a:spcAft>
                <a:spcPts val="0"/>
              </a:spcAft>
              <a:buNone/>
            </a:pPr>
            <a:r>
              <a:rPr lang="en-CA" sz="2000" dirty="0">
                <a:solidFill>
                  <a:schemeClr val="accent1"/>
                </a:solidFill>
              </a:rPr>
              <a:t>Accommodation consulting and coaching </a:t>
            </a:r>
          </a:p>
        </p:txBody>
      </p:sp>
      <p:sp>
        <p:nvSpPr>
          <p:cNvPr id="676" name="Google Shape;676;p65">
            <a:extLst>
              <a:ext uri="{FF2B5EF4-FFF2-40B4-BE49-F238E27FC236}">
                <a16:creationId xmlns:a16="http://schemas.microsoft.com/office/drawing/2014/main" id="{15BACD92-8B40-E746-1397-3B1E656FA44D}"/>
              </a:ext>
              <a:ext uri="{C183D7F6-B498-43B3-948B-1728B52AA6E4}">
                <adec:decorative xmlns:adec="http://schemas.microsoft.com/office/drawing/2017/decorative" val="1"/>
              </a:ext>
            </a:extLst>
          </p:cNvPr>
          <p:cNvSpPr txBox="1"/>
          <p:nvPr/>
        </p:nvSpPr>
        <p:spPr>
          <a:xfrm>
            <a:off x="4317553" y="194977"/>
            <a:ext cx="4221080" cy="528319"/>
          </a:xfrm>
          <a:prstGeom prst="rect">
            <a:avLst/>
          </a:prstGeom>
          <a:noFill/>
          <a:ln>
            <a:noFill/>
          </a:ln>
        </p:spPr>
        <p:txBody>
          <a:bodyPr spcFirstLastPara="1" wrap="square" lIns="91425" tIns="91425" rIns="91425" bIns="91425" anchor="t" anchorCtr="0">
            <a:spAutoFit/>
          </a:bodyPr>
          <a:lstStyle/>
          <a:p>
            <a:pPr marL="0" lvl="0" indent="0" algn="r" rtl="0">
              <a:spcBef>
                <a:spcPts val="1000"/>
              </a:spcBef>
              <a:spcAft>
                <a:spcPts val="0"/>
              </a:spcAft>
              <a:buNone/>
            </a:pPr>
            <a:r>
              <a:rPr lang="en" b="1" dirty="0">
                <a:solidFill>
                  <a:schemeClr val="accent1"/>
                </a:solidFill>
              </a:rPr>
              <a:t>TRAINING BEST PRACTICES</a:t>
            </a:r>
            <a:endParaRPr sz="1500" b="1" dirty="0">
              <a:solidFill>
                <a:schemeClr val="dk1"/>
              </a:solidFill>
            </a:endParaRPr>
          </a:p>
        </p:txBody>
      </p:sp>
      <p:pic>
        <p:nvPicPr>
          <p:cNvPr id="678" name="Google Shape;678;p65">
            <a:extLst>
              <a:ext uri="{FF2B5EF4-FFF2-40B4-BE49-F238E27FC236}">
                <a16:creationId xmlns:a16="http://schemas.microsoft.com/office/drawing/2014/main" id="{18E3F5E6-AB00-94BF-1DE4-EA421F30EFA8}"/>
              </a:ext>
              <a:ext uri="{C183D7F6-B498-43B3-948B-1728B52AA6E4}">
                <adec:decorative xmlns:adec="http://schemas.microsoft.com/office/drawing/2017/decorative" val="1"/>
              </a:ext>
            </a:extLst>
          </p:cNvPr>
          <p:cNvPicPr preferRelativeResize="0"/>
          <p:nvPr/>
        </p:nvPicPr>
        <p:blipFill rotWithShape="1">
          <a:blip r:embed="rId4">
            <a:alphaModFix amt="42000"/>
          </a:blip>
          <a:srcRect/>
          <a:stretch/>
        </p:blipFill>
        <p:spPr>
          <a:xfrm>
            <a:off x="8098225" y="4140998"/>
            <a:ext cx="707101" cy="707126"/>
          </a:xfrm>
          <a:prstGeom prst="rect">
            <a:avLst/>
          </a:prstGeom>
          <a:noFill/>
          <a:ln>
            <a:noFill/>
          </a:ln>
        </p:spPr>
      </p:pic>
      <p:sp>
        <p:nvSpPr>
          <p:cNvPr id="2" name="Google Shape;608;p59">
            <a:extLst>
              <a:ext uri="{FF2B5EF4-FFF2-40B4-BE49-F238E27FC236}">
                <a16:creationId xmlns:a16="http://schemas.microsoft.com/office/drawing/2014/main" id="{14F61015-2FFE-B9A1-BF0E-3926E9E3DD41}"/>
              </a:ext>
            </a:extLst>
          </p:cNvPr>
          <p:cNvSpPr txBox="1">
            <a:spLocks noGrp="1"/>
          </p:cNvSpPr>
          <p:nvPr>
            <p:ph type="title" idx="4294967295"/>
          </p:nvPr>
        </p:nvSpPr>
        <p:spPr>
          <a:xfrm>
            <a:off x="1123399" y="4484800"/>
            <a:ext cx="5989919" cy="437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Arial"/>
                <a:ea typeface="Arial"/>
                <a:cs typeface="Arial"/>
                <a:sym typeface="Arial"/>
              </a:rPr>
              <a:t>Video: Employment service providers</a:t>
            </a:r>
            <a:endParaRPr kumimoji="0" lang="en-CA" sz="2400" b="1" i="0" u="none" strike="noStrike" kern="0" cap="none" spc="0" normalizeH="0" baseline="0" noProof="0" dirty="0">
              <a:ln>
                <a:noFill/>
              </a:ln>
              <a:solidFill>
                <a:srgbClr val="0070C0"/>
              </a:solidFill>
              <a:effectLst/>
              <a:uLnTx/>
              <a:uFillTx/>
              <a:latin typeface="Arial"/>
              <a:ea typeface="Arial"/>
              <a:cs typeface="Arial"/>
              <a:sym typeface="Arial"/>
            </a:endParaRPr>
          </a:p>
        </p:txBody>
      </p:sp>
      <p:pic>
        <p:nvPicPr>
          <p:cNvPr id="3" name="Online Media 2" descr="Video still from &quot;What are Employment Service Providers (ESPs)?&quot; &#10;(Select to play)">
            <a:hlinkClick r:id="" action="ppaction://media"/>
            <a:extLst>
              <a:ext uri="{FF2B5EF4-FFF2-40B4-BE49-F238E27FC236}">
                <a16:creationId xmlns:a16="http://schemas.microsoft.com/office/drawing/2014/main" id="{32972770-1FB8-5ED3-F69E-6CD94880381C}"/>
              </a:ext>
            </a:extLst>
          </p:cNvPr>
          <p:cNvPicPr>
            <a:picLocks noRot="1" noChangeAspect="1"/>
          </p:cNvPicPr>
          <p:nvPr>
            <a:videoFile r:link="rId1"/>
          </p:nvPr>
        </p:nvPicPr>
        <p:blipFill>
          <a:blip r:embed="rId5"/>
          <a:stretch>
            <a:fillRect/>
          </a:stretch>
        </p:blipFill>
        <p:spPr>
          <a:xfrm>
            <a:off x="1430290" y="908323"/>
            <a:ext cx="6283420" cy="3549831"/>
          </a:xfrm>
          <a:prstGeom prst="rect">
            <a:avLst/>
          </a:prstGeom>
        </p:spPr>
      </p:pic>
    </p:spTree>
    <p:extLst>
      <p:ext uri="{BB962C8B-B14F-4D97-AF65-F5344CB8AC3E}">
        <p14:creationId xmlns:p14="http://schemas.microsoft.com/office/powerpoint/2010/main" val="346554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6">
          <a:extLst>
            <a:ext uri="{FF2B5EF4-FFF2-40B4-BE49-F238E27FC236}">
              <a16:creationId xmlns:a16="http://schemas.microsoft.com/office/drawing/2014/main" id="{450D2FC5-AA28-4B53-DF04-5E301ABC5D8E}"/>
            </a:ext>
          </a:extLst>
        </p:cNvPr>
        <p:cNvGrpSpPr/>
        <p:nvPr/>
      </p:nvGrpSpPr>
      <p:grpSpPr>
        <a:xfrm>
          <a:off x="0" y="0"/>
          <a:ext cx="0" cy="0"/>
          <a:chOff x="0" y="0"/>
          <a:chExt cx="0" cy="0"/>
        </a:xfrm>
      </p:grpSpPr>
      <p:sp>
        <p:nvSpPr>
          <p:cNvPr id="4" name="Google Shape;729;p70">
            <a:extLst>
              <a:ext uri="{FF2B5EF4-FFF2-40B4-BE49-F238E27FC236}">
                <a16:creationId xmlns:a16="http://schemas.microsoft.com/office/drawing/2014/main" id="{801457C4-4C8C-D3FE-5789-EC6098A76806}"/>
              </a:ext>
              <a:ext uri="{C183D7F6-B498-43B3-948B-1728B52AA6E4}">
                <adec:decorative xmlns:adec="http://schemas.microsoft.com/office/drawing/2017/decorative" val="1"/>
              </a:ext>
            </a:extLst>
          </p:cNvPr>
          <p:cNvSpPr/>
          <p:nvPr/>
        </p:nvSpPr>
        <p:spPr>
          <a:xfrm>
            <a:off x="686904" y="1228721"/>
            <a:ext cx="2356105"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endParaRPr sz="1800" dirty="0">
              <a:solidFill>
                <a:schemeClr val="accent1"/>
              </a:solidFill>
            </a:endParaRPr>
          </a:p>
        </p:txBody>
      </p:sp>
      <p:sp>
        <p:nvSpPr>
          <p:cNvPr id="3" name="Google Shape;733;p70">
            <a:extLst>
              <a:ext uri="{FF2B5EF4-FFF2-40B4-BE49-F238E27FC236}">
                <a16:creationId xmlns:a16="http://schemas.microsoft.com/office/drawing/2014/main" id="{7EC64AC3-CCB1-9CE3-4DD3-3722CC630FB3}"/>
              </a:ext>
              <a:ext uri="{C183D7F6-B498-43B3-948B-1728B52AA6E4}">
                <adec:decorative xmlns:adec="http://schemas.microsoft.com/office/drawing/2017/decorative" val="1"/>
              </a:ext>
            </a:extLst>
          </p:cNvPr>
          <p:cNvSpPr/>
          <p:nvPr/>
        </p:nvSpPr>
        <p:spPr>
          <a:xfrm>
            <a:off x="3771263" y="1240046"/>
            <a:ext cx="2239818"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endParaRPr sz="1800" dirty="0">
              <a:solidFill>
                <a:schemeClr val="accent1"/>
              </a:solidFill>
            </a:endParaRPr>
          </a:p>
        </p:txBody>
      </p:sp>
      <p:sp>
        <p:nvSpPr>
          <p:cNvPr id="2" name="Google Shape;727;p70">
            <a:extLst>
              <a:ext uri="{FF2B5EF4-FFF2-40B4-BE49-F238E27FC236}">
                <a16:creationId xmlns:a16="http://schemas.microsoft.com/office/drawing/2014/main" id="{7328F096-6A62-72FE-E57A-238B94CA1E33}"/>
              </a:ext>
              <a:ext uri="{C183D7F6-B498-43B3-948B-1728B52AA6E4}">
                <adec:decorative xmlns:adec="http://schemas.microsoft.com/office/drawing/2017/decorative" val="1"/>
              </a:ext>
            </a:extLst>
          </p:cNvPr>
          <p:cNvSpPr/>
          <p:nvPr/>
        </p:nvSpPr>
        <p:spPr>
          <a:xfrm>
            <a:off x="6618982" y="1282192"/>
            <a:ext cx="21912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endParaRPr sz="2000" dirty="0">
              <a:solidFill>
                <a:schemeClr val="accent1"/>
              </a:solidFill>
            </a:endParaRPr>
          </a:p>
        </p:txBody>
      </p:sp>
      <p:sp>
        <p:nvSpPr>
          <p:cNvPr id="728" name="Google Shape;728;p70">
            <a:extLst>
              <a:ext uri="{FF2B5EF4-FFF2-40B4-BE49-F238E27FC236}">
                <a16:creationId xmlns:a16="http://schemas.microsoft.com/office/drawing/2014/main" id="{9FEC8752-2C1F-D2B2-BA70-CA59C753F3A2}"/>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Key training takeaways</a:t>
            </a:r>
            <a:endParaRPr sz="3600" b="0" dirty="0"/>
          </a:p>
        </p:txBody>
      </p:sp>
      <p:sp>
        <p:nvSpPr>
          <p:cNvPr id="730" name="Google Shape;730;p70">
            <a:extLst>
              <a:ext uri="{FF2B5EF4-FFF2-40B4-BE49-F238E27FC236}">
                <a16:creationId xmlns:a16="http://schemas.microsoft.com/office/drawing/2014/main" id="{DB4BFF31-4F0F-17F0-A038-6F85C857FCB5}"/>
              </a:ext>
            </a:extLst>
          </p:cNvPr>
          <p:cNvSpPr/>
          <p:nvPr/>
        </p:nvSpPr>
        <p:spPr>
          <a:xfrm flipH="1">
            <a:off x="425568" y="1228721"/>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1</a:t>
            </a:r>
            <a:endParaRPr sz="1900" b="1">
              <a:solidFill>
                <a:schemeClr val="lt1"/>
              </a:solidFill>
            </a:endParaRPr>
          </a:p>
        </p:txBody>
      </p:sp>
      <p:sp>
        <p:nvSpPr>
          <p:cNvPr id="729" name="Google Shape;729;p70">
            <a:extLst>
              <a:ext uri="{FF2B5EF4-FFF2-40B4-BE49-F238E27FC236}">
                <a16:creationId xmlns:a16="http://schemas.microsoft.com/office/drawing/2014/main" id="{BE5CE883-0DF8-EB0C-DFE2-78EF9F757F51}"/>
              </a:ext>
            </a:extLst>
          </p:cNvPr>
          <p:cNvSpPr/>
          <p:nvPr/>
        </p:nvSpPr>
        <p:spPr>
          <a:xfrm>
            <a:off x="726300" y="1228721"/>
            <a:ext cx="2356105" cy="542400"/>
          </a:xfrm>
          <a:prstGeom prst="rect">
            <a:avLst/>
          </a:prstGeom>
          <a:no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1800" b="1" dirty="0">
                <a:solidFill>
                  <a:schemeClr val="accent1"/>
                </a:solidFill>
              </a:rPr>
              <a:t>    </a:t>
            </a:r>
            <a:r>
              <a:rPr lang="en" sz="1800" dirty="0">
                <a:solidFill>
                  <a:schemeClr val="accent1"/>
                </a:solidFill>
              </a:rPr>
              <a:t>Onboarding</a:t>
            </a:r>
            <a:endParaRPr sz="1800" dirty="0">
              <a:solidFill>
                <a:schemeClr val="accent1"/>
              </a:solidFill>
            </a:endParaRPr>
          </a:p>
        </p:txBody>
      </p:sp>
      <p:sp>
        <p:nvSpPr>
          <p:cNvPr id="731" name="Google Shape;731;p70">
            <a:extLst>
              <a:ext uri="{FF2B5EF4-FFF2-40B4-BE49-F238E27FC236}">
                <a16:creationId xmlns:a16="http://schemas.microsoft.com/office/drawing/2014/main" id="{48B1BF37-45B2-6A4A-5E17-02A5B427E480}"/>
              </a:ext>
            </a:extLst>
          </p:cNvPr>
          <p:cNvSpPr txBox="1"/>
          <p:nvPr/>
        </p:nvSpPr>
        <p:spPr>
          <a:xfrm>
            <a:off x="681625" y="1827769"/>
            <a:ext cx="2674157" cy="1738907"/>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en-US" sz="1800" dirty="0">
                <a:solidFill>
                  <a:schemeClr val="dk1"/>
                </a:solidFill>
              </a:rPr>
              <a:t>Make it universally inclusive.</a:t>
            </a:r>
          </a:p>
          <a:p>
            <a:pPr marL="457200" lvl="0" indent="-342900" algn="l" rtl="0">
              <a:lnSpc>
                <a:spcPct val="90000"/>
              </a:lnSpc>
              <a:spcBef>
                <a:spcPts val="750"/>
              </a:spcBef>
              <a:spcAft>
                <a:spcPts val="0"/>
              </a:spcAft>
              <a:buClr>
                <a:schemeClr val="dk1"/>
              </a:buClr>
              <a:buSzPts val="1800"/>
              <a:buChar char="●"/>
            </a:pPr>
            <a:r>
              <a:rPr lang="en-US" sz="1800" dirty="0">
                <a:solidFill>
                  <a:schemeClr val="dk1"/>
                </a:solidFill>
              </a:rPr>
              <a:t>Organize policies and procedures.</a:t>
            </a:r>
          </a:p>
          <a:p>
            <a:pPr marL="457200" lvl="0" indent="-342900" algn="l" rtl="0">
              <a:lnSpc>
                <a:spcPct val="90000"/>
              </a:lnSpc>
              <a:spcBef>
                <a:spcPts val="750"/>
              </a:spcBef>
              <a:spcAft>
                <a:spcPts val="0"/>
              </a:spcAft>
              <a:buClr>
                <a:schemeClr val="dk1"/>
              </a:buClr>
              <a:buSzPts val="1800"/>
              <a:buChar char="●"/>
            </a:pPr>
            <a:r>
              <a:rPr lang="en-US" sz="1800" dirty="0">
                <a:solidFill>
                  <a:schemeClr val="dk1"/>
                </a:solidFill>
              </a:rPr>
              <a:t>Include mentorship.</a:t>
            </a:r>
            <a:endParaRPr sz="1800" dirty="0">
              <a:solidFill>
                <a:schemeClr val="dk1"/>
              </a:solidFill>
            </a:endParaRPr>
          </a:p>
        </p:txBody>
      </p:sp>
      <p:sp>
        <p:nvSpPr>
          <p:cNvPr id="735" name="Google Shape;735;p70">
            <a:extLst>
              <a:ext uri="{FF2B5EF4-FFF2-40B4-BE49-F238E27FC236}">
                <a16:creationId xmlns:a16="http://schemas.microsoft.com/office/drawing/2014/main" id="{8EA7CEEC-8C02-5B3A-9324-8D4D98B20DE2}"/>
              </a:ext>
            </a:extLst>
          </p:cNvPr>
          <p:cNvSpPr/>
          <p:nvPr/>
        </p:nvSpPr>
        <p:spPr>
          <a:xfrm flipH="1">
            <a:off x="3455700" y="1240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2</a:t>
            </a:r>
            <a:endParaRPr sz="1900" b="1">
              <a:solidFill>
                <a:schemeClr val="lt1"/>
              </a:solidFill>
            </a:endParaRPr>
          </a:p>
        </p:txBody>
      </p:sp>
      <p:sp>
        <p:nvSpPr>
          <p:cNvPr id="733" name="Google Shape;733;p70">
            <a:extLst>
              <a:ext uri="{FF2B5EF4-FFF2-40B4-BE49-F238E27FC236}">
                <a16:creationId xmlns:a16="http://schemas.microsoft.com/office/drawing/2014/main" id="{1C783E90-DACF-ADE9-A183-5F654D6A081A}"/>
              </a:ext>
            </a:extLst>
          </p:cNvPr>
          <p:cNvSpPr/>
          <p:nvPr/>
        </p:nvSpPr>
        <p:spPr>
          <a:xfrm>
            <a:off x="3760705" y="1228722"/>
            <a:ext cx="2239818" cy="5424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1800" b="1" dirty="0">
                <a:solidFill>
                  <a:schemeClr val="accent1"/>
                </a:solidFill>
              </a:rPr>
              <a:t>   </a:t>
            </a:r>
            <a:r>
              <a:rPr lang="en-US" sz="1800" dirty="0">
                <a:solidFill>
                  <a:schemeClr val="accent1"/>
                </a:solidFill>
              </a:rPr>
              <a:t>Accommodation</a:t>
            </a:r>
            <a:endParaRPr sz="1800" dirty="0">
              <a:solidFill>
                <a:schemeClr val="accent1"/>
              </a:solidFill>
            </a:endParaRPr>
          </a:p>
        </p:txBody>
      </p:sp>
      <p:sp>
        <p:nvSpPr>
          <p:cNvPr id="734" name="Google Shape;734;p70">
            <a:extLst>
              <a:ext uri="{FF2B5EF4-FFF2-40B4-BE49-F238E27FC236}">
                <a16:creationId xmlns:a16="http://schemas.microsoft.com/office/drawing/2014/main" id="{5C4B55F4-9009-4B0D-87C0-6C014296DB0C}"/>
              </a:ext>
            </a:extLst>
          </p:cNvPr>
          <p:cNvSpPr txBox="1"/>
          <p:nvPr/>
        </p:nvSpPr>
        <p:spPr>
          <a:xfrm>
            <a:off x="3587913" y="1844444"/>
            <a:ext cx="2690261" cy="2736103"/>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en-US" sz="1800" dirty="0">
                <a:solidFill>
                  <a:schemeClr val="dk1"/>
                </a:solidFill>
              </a:rPr>
              <a:t>Create equal opportunities, access, and benefits.</a:t>
            </a:r>
          </a:p>
          <a:p>
            <a:pPr marL="457200" lvl="0" indent="-342900" algn="l" rtl="0">
              <a:lnSpc>
                <a:spcPct val="90000"/>
              </a:lnSpc>
              <a:spcBef>
                <a:spcPts val="750"/>
              </a:spcBef>
              <a:spcAft>
                <a:spcPts val="0"/>
              </a:spcAft>
              <a:buClr>
                <a:schemeClr val="dk1"/>
              </a:buClr>
              <a:buSzPts val="1800"/>
              <a:buChar char="●"/>
            </a:pPr>
            <a:r>
              <a:rPr lang="en-US" sz="1800" dirty="0">
                <a:solidFill>
                  <a:schemeClr val="dk1"/>
                </a:solidFill>
              </a:rPr>
              <a:t>Includes more than physical space accommodations.</a:t>
            </a:r>
          </a:p>
          <a:p>
            <a:pPr marL="457200" lvl="0" indent="-342900" algn="l" rtl="0">
              <a:lnSpc>
                <a:spcPct val="90000"/>
              </a:lnSpc>
              <a:spcBef>
                <a:spcPts val="750"/>
              </a:spcBef>
              <a:spcAft>
                <a:spcPts val="0"/>
              </a:spcAft>
              <a:buClr>
                <a:schemeClr val="dk1"/>
              </a:buClr>
              <a:buSzPts val="1800"/>
              <a:buChar char="●"/>
            </a:pPr>
            <a:r>
              <a:rPr lang="en-US" sz="1800" dirty="0">
                <a:solidFill>
                  <a:schemeClr val="dk1"/>
                </a:solidFill>
              </a:rPr>
              <a:t>Can be requested at any time.</a:t>
            </a:r>
          </a:p>
        </p:txBody>
      </p:sp>
      <p:sp>
        <p:nvSpPr>
          <p:cNvPr id="736" name="Google Shape;736;p70">
            <a:extLst>
              <a:ext uri="{FF2B5EF4-FFF2-40B4-BE49-F238E27FC236}">
                <a16:creationId xmlns:a16="http://schemas.microsoft.com/office/drawing/2014/main" id="{8F7E1174-4EA9-EF2D-880A-4E6876C5C959}"/>
              </a:ext>
            </a:extLst>
          </p:cNvPr>
          <p:cNvSpPr/>
          <p:nvPr/>
        </p:nvSpPr>
        <p:spPr>
          <a:xfrm flipH="1">
            <a:off x="6351532" y="1282192"/>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3</a:t>
            </a:r>
            <a:endParaRPr sz="1900" b="1">
              <a:solidFill>
                <a:schemeClr val="lt1"/>
              </a:solidFill>
            </a:endParaRPr>
          </a:p>
        </p:txBody>
      </p:sp>
      <p:sp>
        <p:nvSpPr>
          <p:cNvPr id="727" name="Google Shape;727;p70">
            <a:extLst>
              <a:ext uri="{FF2B5EF4-FFF2-40B4-BE49-F238E27FC236}">
                <a16:creationId xmlns:a16="http://schemas.microsoft.com/office/drawing/2014/main" id="{3003BDB3-19FC-8E5F-5C70-3E1664CD4F00}"/>
              </a:ext>
            </a:extLst>
          </p:cNvPr>
          <p:cNvSpPr/>
          <p:nvPr/>
        </p:nvSpPr>
        <p:spPr>
          <a:xfrm>
            <a:off x="6650786" y="1263903"/>
            <a:ext cx="2191200" cy="626700"/>
          </a:xfrm>
          <a:prstGeom prst="rect">
            <a:avLst/>
          </a:prstGeom>
          <a:noFill/>
          <a:ln>
            <a:noFill/>
          </a:ln>
        </p:spPr>
        <p:txBody>
          <a:bodyPr spcFirstLastPara="1" wrap="square" lIns="91425" tIns="0" rIns="91425" bIns="0" anchor="t" anchorCtr="0">
            <a:noAutofit/>
          </a:bodyPr>
          <a:lstStyle/>
          <a:p>
            <a:pPr marL="0" lvl="0" indent="0" algn="l" rtl="0">
              <a:spcBef>
                <a:spcPts val="0"/>
              </a:spcBef>
              <a:spcAft>
                <a:spcPts val="0"/>
              </a:spcAft>
              <a:buNone/>
            </a:pPr>
            <a:r>
              <a:rPr lang="en" sz="1800" b="1" dirty="0">
                <a:solidFill>
                  <a:schemeClr val="accent1"/>
                </a:solidFill>
              </a:rPr>
              <a:t>   </a:t>
            </a:r>
            <a:r>
              <a:rPr lang="en" sz="1800" dirty="0">
                <a:solidFill>
                  <a:schemeClr val="accent1"/>
                </a:solidFill>
              </a:rPr>
              <a:t>Consults and </a:t>
            </a:r>
            <a:endParaRPr sz="1800" dirty="0">
              <a:solidFill>
                <a:schemeClr val="accent1"/>
              </a:solidFill>
            </a:endParaRPr>
          </a:p>
          <a:p>
            <a:pPr marL="0" lvl="0" indent="0" algn="l" rtl="0">
              <a:spcBef>
                <a:spcPts val="0"/>
              </a:spcBef>
              <a:spcAft>
                <a:spcPts val="0"/>
              </a:spcAft>
              <a:buNone/>
            </a:pPr>
            <a:r>
              <a:rPr lang="en" sz="1800" dirty="0">
                <a:solidFill>
                  <a:schemeClr val="accent1"/>
                </a:solidFill>
              </a:rPr>
              <a:t>   coaching</a:t>
            </a:r>
            <a:endParaRPr sz="1800" dirty="0">
              <a:solidFill>
                <a:schemeClr val="accent1"/>
              </a:solidFill>
            </a:endParaRPr>
          </a:p>
        </p:txBody>
      </p:sp>
      <p:sp>
        <p:nvSpPr>
          <p:cNvPr id="732" name="Google Shape;732;p70">
            <a:extLst>
              <a:ext uri="{FF2B5EF4-FFF2-40B4-BE49-F238E27FC236}">
                <a16:creationId xmlns:a16="http://schemas.microsoft.com/office/drawing/2014/main" id="{3993D7F8-C419-65E0-16B3-1FDE8F65854E}"/>
              </a:ext>
            </a:extLst>
          </p:cNvPr>
          <p:cNvSpPr txBox="1">
            <a:spLocks noGrp="1"/>
          </p:cNvSpPr>
          <p:nvPr>
            <p:ph type="body" idx="1"/>
          </p:nvPr>
        </p:nvSpPr>
        <p:spPr>
          <a:xfrm>
            <a:off x="6480306" y="1901292"/>
            <a:ext cx="2361679" cy="2593200"/>
          </a:xfrm>
          <a:prstGeom prst="rect">
            <a:avLst/>
          </a:prstGeom>
          <a:noFill/>
          <a:ln>
            <a:noFill/>
          </a:ln>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sz="1800" dirty="0"/>
              <a:t>Available in the community.</a:t>
            </a:r>
          </a:p>
          <a:p>
            <a:pPr marL="457200" lvl="0" indent="-342900" algn="l" rtl="0">
              <a:spcBef>
                <a:spcPts val="750"/>
              </a:spcBef>
              <a:spcAft>
                <a:spcPts val="0"/>
              </a:spcAft>
              <a:buSzPts val="1800"/>
              <a:buChar char="●"/>
            </a:pPr>
            <a:r>
              <a:rPr lang="en-US" sz="1800" dirty="0"/>
              <a:t>Expertise to help the employee and the team.</a:t>
            </a:r>
          </a:p>
        </p:txBody>
      </p:sp>
      <p:sp>
        <p:nvSpPr>
          <p:cNvPr id="737" name="Google Shape;737;p70">
            <a:extLst>
              <a:ext uri="{FF2B5EF4-FFF2-40B4-BE49-F238E27FC236}">
                <a16:creationId xmlns:a16="http://schemas.microsoft.com/office/drawing/2014/main" id="{3E12D7D8-026B-2441-544C-63DF7D397E46}"/>
              </a:ext>
              <a:ext uri="{C183D7F6-B498-43B3-948B-1728B52AA6E4}">
                <adec:decorative xmlns:adec="http://schemas.microsoft.com/office/drawing/2017/decorative" val="1"/>
              </a:ext>
            </a:extLst>
          </p:cNvPr>
          <p:cNvSpPr/>
          <p:nvPr/>
        </p:nvSpPr>
        <p:spPr>
          <a:xfrm>
            <a:off x="6278175" y="-358250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8" name="Google Shape;738;p70">
            <a:extLst>
              <a:ext uri="{FF2B5EF4-FFF2-40B4-BE49-F238E27FC236}">
                <a16:creationId xmlns:a16="http://schemas.microsoft.com/office/drawing/2014/main" id="{3A7F3CBA-E973-CD7B-52FE-3B38B24E156B}"/>
              </a:ext>
              <a:ext uri="{C183D7F6-B498-43B3-948B-1728B52AA6E4}">
                <adec:decorative xmlns:adec="http://schemas.microsoft.com/office/drawing/2017/decorative" val="1"/>
              </a:ext>
            </a:extLst>
          </p:cNvPr>
          <p:cNvSpPr/>
          <p:nvPr/>
        </p:nvSpPr>
        <p:spPr>
          <a:xfrm>
            <a:off x="-313125" y="428015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13794910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87"/>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Training section: Tools</a:t>
            </a:r>
            <a:endParaRPr sz="3600" b="0" dirty="0"/>
          </a:p>
        </p:txBody>
      </p:sp>
      <p:sp>
        <p:nvSpPr>
          <p:cNvPr id="921" name="Google Shape;921;p87"/>
          <p:cNvSpPr txBox="1">
            <a:spLocks noGrp="1"/>
          </p:cNvSpPr>
          <p:nvPr>
            <p:ph type="body" idx="1"/>
          </p:nvPr>
        </p:nvSpPr>
        <p:spPr>
          <a:xfrm>
            <a:off x="519380" y="1240050"/>
            <a:ext cx="8084100" cy="848262"/>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1800"/>
              <a:buFont typeface="Arial"/>
              <a:buNone/>
            </a:pPr>
            <a:r>
              <a:rPr lang="en" sz="2000" dirty="0"/>
              <a:t>In the “Train” segment of our training, we focused on resources developed by these organizations:</a:t>
            </a:r>
            <a:endParaRPr sz="2000" dirty="0"/>
          </a:p>
          <a:p>
            <a:pPr marL="0" lvl="0" indent="0" algn="l" rtl="0">
              <a:spcBef>
                <a:spcPts val="750"/>
              </a:spcBef>
              <a:spcAft>
                <a:spcPts val="0"/>
              </a:spcAft>
              <a:buNone/>
            </a:pPr>
            <a:endParaRPr dirty="0"/>
          </a:p>
        </p:txBody>
      </p:sp>
      <p:pic>
        <p:nvPicPr>
          <p:cNvPr id="922" name="Google Shape;922;p87" descr="Hire for Talent Employer Toolkit"/>
          <p:cNvPicPr preferRelativeResize="0"/>
          <p:nvPr/>
        </p:nvPicPr>
        <p:blipFill rotWithShape="1">
          <a:blip r:embed="rId3">
            <a:alphaModFix/>
          </a:blip>
          <a:srcRect/>
          <a:stretch/>
        </p:blipFill>
        <p:spPr>
          <a:xfrm>
            <a:off x="1276213" y="1882624"/>
            <a:ext cx="1910900" cy="1331850"/>
          </a:xfrm>
          <a:prstGeom prst="rect">
            <a:avLst/>
          </a:prstGeom>
          <a:noFill/>
          <a:ln>
            <a:noFill/>
          </a:ln>
        </p:spPr>
      </p:pic>
      <p:sp>
        <p:nvSpPr>
          <p:cNvPr id="923" name="Google Shape;923;p87">
            <a:extLst>
              <a:ext uri="{C183D7F6-B498-43B3-948B-1728B52AA6E4}">
                <adec:decorative xmlns:adec="http://schemas.microsoft.com/office/drawing/2017/decorative" val="1"/>
              </a:ext>
            </a:extLst>
          </p:cNvPr>
          <p:cNvSpPr txBox="1"/>
          <p:nvPr/>
        </p:nvSpPr>
        <p:spPr>
          <a:xfrm>
            <a:off x="526613" y="2807538"/>
            <a:ext cx="3410100" cy="51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Employer Toolkit </a:t>
            </a:r>
            <a:endParaRPr sz="1400" b="0" i="0" u="none" strike="noStrike" cap="none">
              <a:solidFill>
                <a:schemeClr val="dk1"/>
              </a:solidFill>
              <a:latin typeface="Arial"/>
              <a:ea typeface="Arial"/>
              <a:cs typeface="Arial"/>
              <a:sym typeface="Arial"/>
            </a:endParaRPr>
          </a:p>
        </p:txBody>
      </p:sp>
      <p:pic>
        <p:nvPicPr>
          <p:cNvPr id="924" name="Google Shape;924;p87" descr="Accessibility for Ontarians with Disabilities Act"/>
          <p:cNvPicPr preferRelativeResize="0"/>
          <p:nvPr/>
        </p:nvPicPr>
        <p:blipFill rotWithShape="1">
          <a:blip r:embed="rId4">
            <a:alphaModFix/>
          </a:blip>
          <a:srcRect/>
          <a:stretch/>
        </p:blipFill>
        <p:spPr>
          <a:xfrm>
            <a:off x="3903160" y="2088312"/>
            <a:ext cx="4743450" cy="495300"/>
          </a:xfrm>
          <a:prstGeom prst="rect">
            <a:avLst/>
          </a:prstGeom>
          <a:noFill/>
          <a:ln>
            <a:noFill/>
          </a:ln>
        </p:spPr>
      </p:pic>
      <p:pic>
        <p:nvPicPr>
          <p:cNvPr id="925" name="Google Shape;925;p87" descr="Canadian Association for Supported Employment HR Toolkit"/>
          <p:cNvPicPr preferRelativeResize="0"/>
          <p:nvPr/>
        </p:nvPicPr>
        <p:blipFill rotWithShape="1">
          <a:blip r:embed="rId5">
            <a:alphaModFix/>
          </a:blip>
          <a:srcRect l="5033" r="7584" b="19152"/>
          <a:stretch/>
        </p:blipFill>
        <p:spPr>
          <a:xfrm>
            <a:off x="838137" y="3185135"/>
            <a:ext cx="3224300" cy="1118475"/>
          </a:xfrm>
          <a:prstGeom prst="rect">
            <a:avLst/>
          </a:prstGeom>
          <a:noFill/>
          <a:ln>
            <a:noFill/>
          </a:ln>
        </p:spPr>
      </p:pic>
      <p:sp>
        <p:nvSpPr>
          <p:cNvPr id="926" name="Google Shape;926;p87">
            <a:extLst>
              <a:ext uri="{C183D7F6-B498-43B3-948B-1728B52AA6E4}">
                <adec:decorative xmlns:adec="http://schemas.microsoft.com/office/drawing/2017/decorative" val="1"/>
              </a:ext>
            </a:extLst>
          </p:cNvPr>
          <p:cNvSpPr txBox="1"/>
          <p:nvPr/>
        </p:nvSpPr>
        <p:spPr>
          <a:xfrm>
            <a:off x="1561337" y="4051338"/>
            <a:ext cx="1667400" cy="529800"/>
          </a:xfrm>
          <a:prstGeom prst="rect">
            <a:avLst/>
          </a:prstGeom>
          <a:solidFill>
            <a:srgbClr val="CC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dirty="0">
                <a:solidFill>
                  <a:schemeClr val="lt1"/>
                </a:solidFill>
                <a:latin typeface="Proxima Nova"/>
                <a:ea typeface="Proxima Nova"/>
                <a:cs typeface="Proxima Nova"/>
                <a:sym typeface="Proxima Nova"/>
              </a:rPr>
              <a:t>HR Toolkit</a:t>
            </a:r>
            <a:endParaRPr sz="2400" b="1" i="0" u="none" strike="noStrike" cap="none" dirty="0">
              <a:solidFill>
                <a:schemeClr val="lt1"/>
              </a:solidFill>
              <a:latin typeface="Proxima Nova"/>
              <a:ea typeface="Proxima Nova"/>
              <a:cs typeface="Proxima Nova"/>
              <a:sym typeface="Proxima Nova"/>
            </a:endParaRPr>
          </a:p>
        </p:txBody>
      </p:sp>
      <p:pic>
        <p:nvPicPr>
          <p:cNvPr id="3" name="Picture 2" descr="CCRW Disability Confidence Toolkit">
            <a:extLst>
              <a:ext uri="{FF2B5EF4-FFF2-40B4-BE49-F238E27FC236}">
                <a16:creationId xmlns:a16="http://schemas.microsoft.com/office/drawing/2014/main" id="{1DD25210-001A-BE32-5FAF-D073E5ADFC18}"/>
              </a:ext>
            </a:extLst>
          </p:cNvPr>
          <p:cNvPicPr>
            <a:picLocks noChangeAspect="1"/>
          </p:cNvPicPr>
          <p:nvPr/>
        </p:nvPicPr>
        <p:blipFill>
          <a:blip r:embed="rId6"/>
          <a:stretch>
            <a:fillRect/>
          </a:stretch>
        </p:blipFill>
        <p:spPr>
          <a:xfrm>
            <a:off x="4484467" y="2793398"/>
            <a:ext cx="3618519" cy="178774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89"/>
          <p:cNvSpPr txBox="1">
            <a:spLocks noGrp="1"/>
          </p:cNvSpPr>
          <p:nvPr>
            <p:ph type="title"/>
          </p:nvPr>
        </p:nvSpPr>
        <p:spPr>
          <a:xfrm>
            <a:off x="533400" y="1162050"/>
            <a:ext cx="3065100" cy="4668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dirty="0"/>
              <a:t>Part 3:</a:t>
            </a:r>
            <a:endParaRPr dirty="0"/>
          </a:p>
        </p:txBody>
      </p:sp>
      <p:sp>
        <p:nvSpPr>
          <p:cNvPr id="940" name="Google Shape;940;p89"/>
          <p:cNvSpPr txBox="1">
            <a:spLocks noGrp="1"/>
          </p:cNvSpPr>
          <p:nvPr>
            <p:ph type="subTitle" idx="1"/>
          </p:nvPr>
        </p:nvSpPr>
        <p:spPr>
          <a:xfrm>
            <a:off x="533400" y="1695450"/>
            <a:ext cx="2752800" cy="14097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 b="0" dirty="0"/>
              <a:t>Retain</a:t>
            </a:r>
            <a:endParaRPr b="0" dirty="0"/>
          </a:p>
        </p:txBody>
      </p:sp>
      <p:sp>
        <p:nvSpPr>
          <p:cNvPr id="941" name="Google Shape;941;p89"/>
          <p:cNvSpPr txBox="1">
            <a:spLocks noGrp="1"/>
          </p:cNvSpPr>
          <p:nvPr>
            <p:ph type="subTitle" idx="2"/>
          </p:nvPr>
        </p:nvSpPr>
        <p:spPr>
          <a:xfrm>
            <a:off x="4122295" y="1162050"/>
            <a:ext cx="4841596" cy="34590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rgbClr val="000000"/>
              </a:buClr>
              <a:buSzPts val="2270"/>
              <a:buFont typeface="Arial"/>
              <a:buNone/>
            </a:pPr>
            <a:r>
              <a:rPr lang="en" sz="2400" dirty="0"/>
              <a:t>Retention is how we keep our trained employees productive, engaged, and satisfied in their roles</a:t>
            </a:r>
            <a:r>
              <a:rPr lang="en" sz="2100" dirty="0"/>
              <a:t>.</a:t>
            </a:r>
            <a:endParaRPr sz="2100" dirty="0"/>
          </a:p>
          <a:p>
            <a:pPr marL="0" lvl="0" indent="0" algn="l" rtl="0">
              <a:lnSpc>
                <a:spcPct val="100000"/>
              </a:lnSpc>
              <a:spcBef>
                <a:spcPts val="750"/>
              </a:spcBef>
              <a:spcAft>
                <a:spcPts val="0"/>
              </a:spcAft>
              <a:buClr>
                <a:srgbClr val="000000"/>
              </a:buClr>
              <a:buSzPts val="2270"/>
              <a:buFont typeface="Arial"/>
              <a:buNone/>
            </a:pPr>
            <a:r>
              <a:rPr lang="en" sz="2100" b="1" dirty="0">
                <a:solidFill>
                  <a:schemeClr val="accent4"/>
                </a:solidFill>
              </a:rPr>
              <a:t>Performance Management  </a:t>
            </a:r>
            <a:endParaRPr sz="2100" b="1" dirty="0">
              <a:solidFill>
                <a:schemeClr val="accent4"/>
              </a:solidFill>
            </a:endParaRPr>
          </a:p>
          <a:p>
            <a:pPr marL="0" lvl="0" indent="0" algn="l" rtl="0">
              <a:lnSpc>
                <a:spcPct val="100000"/>
              </a:lnSpc>
              <a:spcBef>
                <a:spcPts val="750"/>
              </a:spcBef>
              <a:spcAft>
                <a:spcPts val="0"/>
              </a:spcAft>
              <a:buClr>
                <a:srgbClr val="000000"/>
              </a:buClr>
              <a:buSzPts val="2270"/>
              <a:buFont typeface="Arial"/>
              <a:buNone/>
            </a:pPr>
            <a:r>
              <a:rPr lang="en" sz="2100" b="1" dirty="0">
                <a:solidFill>
                  <a:schemeClr val="accent4"/>
                </a:solidFill>
              </a:rPr>
              <a:t>Career Training and Advancementent</a:t>
            </a:r>
            <a:endParaRPr sz="2100" b="1" dirty="0">
              <a:solidFill>
                <a:schemeClr val="accent4"/>
              </a:solidFill>
            </a:endParaRPr>
          </a:p>
          <a:p>
            <a:pPr marL="0" lvl="0" indent="0" algn="l" rtl="0">
              <a:lnSpc>
                <a:spcPct val="100000"/>
              </a:lnSpc>
              <a:spcBef>
                <a:spcPts val="750"/>
              </a:spcBef>
              <a:spcAft>
                <a:spcPts val="0"/>
              </a:spcAft>
              <a:buClr>
                <a:srgbClr val="000000"/>
              </a:buClr>
              <a:buSzPts val="2270"/>
              <a:buFont typeface="Arial"/>
              <a:buNone/>
            </a:pPr>
            <a:r>
              <a:rPr lang="en" sz="2100" b="1" dirty="0">
                <a:solidFill>
                  <a:schemeClr val="accent4"/>
                </a:solidFill>
              </a:rPr>
              <a:t>Disability-Inclusive Employment Strategy </a:t>
            </a:r>
            <a:endParaRPr sz="2100" b="1" dirty="0">
              <a:solidFill>
                <a:schemeClr val="accent4"/>
              </a:solidFill>
            </a:endParaRPr>
          </a:p>
          <a:p>
            <a:pPr marL="0" lvl="0" indent="0" algn="l" rtl="0">
              <a:spcBef>
                <a:spcPts val="750"/>
              </a:spcBef>
              <a:spcAft>
                <a:spcPts val="0"/>
              </a:spcAft>
              <a:buNone/>
            </a:pPr>
            <a:endParaRPr dirty="0"/>
          </a:p>
        </p:txBody>
      </p:sp>
      <p:sp>
        <p:nvSpPr>
          <p:cNvPr id="2" name="Oval 1" descr="Picture of a woman pointing to a peice of paper while talking to a man">
            <a:extLst>
              <a:ext uri="{FF2B5EF4-FFF2-40B4-BE49-F238E27FC236}">
                <a16:creationId xmlns:a16="http://schemas.microsoft.com/office/drawing/2014/main" id="{58A37E7F-7D8D-B7F2-977C-69A2DA631CC2}"/>
              </a:ext>
            </a:extLst>
          </p:cNvPr>
          <p:cNvSpPr/>
          <p:nvPr/>
        </p:nvSpPr>
        <p:spPr>
          <a:xfrm>
            <a:off x="533400" y="2740478"/>
            <a:ext cx="2543629" cy="2481943"/>
          </a:xfrm>
          <a:prstGeom prst="ellipse">
            <a:avLst/>
          </a:prstGeom>
          <a:blipFill dpi="0" rotWithShape="1">
            <a:blip r:embed="rId3">
              <a:extLst>
                <a:ext uri="{28A0092B-C50C-407E-A947-70E740481C1C}">
                  <a14:useLocalDpi xmlns:a14="http://schemas.microsoft.com/office/drawing/2010/main" val="0"/>
                </a:ext>
              </a:extLst>
            </a:blip>
            <a:srcRect/>
            <a:stretch>
              <a:fillRect l="-16519" t="684" r="-16519" b="68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0"/>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What does “retention” include?</a:t>
            </a:r>
            <a:endParaRPr sz="3600" b="0" dirty="0"/>
          </a:p>
        </p:txBody>
      </p:sp>
      <p:sp>
        <p:nvSpPr>
          <p:cNvPr id="947" name="Google Shape;947;p90"/>
          <p:cNvSpPr txBox="1">
            <a:spLocks noGrp="1"/>
          </p:cNvSpPr>
          <p:nvPr>
            <p:ph type="subTitle" idx="1"/>
          </p:nvPr>
        </p:nvSpPr>
        <p:spPr>
          <a:xfrm>
            <a:off x="475500" y="1240050"/>
            <a:ext cx="7636800" cy="34590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 sz="2550" dirty="0"/>
              <a:t>Workplace culture of…</a:t>
            </a:r>
            <a:endParaRPr sz="2550" dirty="0"/>
          </a:p>
          <a:p>
            <a:pPr marL="0" lvl="0" indent="457200" algn="l" rtl="0">
              <a:lnSpc>
                <a:spcPct val="100000"/>
              </a:lnSpc>
              <a:spcBef>
                <a:spcPts val="0"/>
              </a:spcBef>
              <a:spcAft>
                <a:spcPts val="0"/>
              </a:spcAft>
              <a:buClr>
                <a:srgbClr val="000000"/>
              </a:buClr>
              <a:buSzPts val="2100"/>
              <a:buFont typeface="Arial"/>
              <a:buNone/>
            </a:pPr>
            <a:endParaRPr dirty="0"/>
          </a:p>
          <a:p>
            <a:pPr marL="0" lvl="0" indent="0" algn="l" rtl="0">
              <a:spcBef>
                <a:spcPts val="750"/>
              </a:spcBef>
              <a:spcAft>
                <a:spcPts val="0"/>
              </a:spcAft>
              <a:buNone/>
            </a:pPr>
            <a:endParaRPr dirty="0"/>
          </a:p>
        </p:txBody>
      </p:sp>
      <p:sp>
        <p:nvSpPr>
          <p:cNvPr id="948" name="Google Shape;948;p90"/>
          <p:cNvSpPr/>
          <p:nvPr/>
        </p:nvSpPr>
        <p:spPr>
          <a:xfrm>
            <a:off x="561975" y="1873500"/>
            <a:ext cx="1181100" cy="333300"/>
          </a:xfrm>
          <a:prstGeom prst="rect">
            <a:avLst/>
          </a:prstGeom>
          <a:solidFill>
            <a:srgbClr val="DDEB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rPr>
              <a:t>Respect</a:t>
            </a:r>
            <a:endParaRPr b="1">
              <a:solidFill>
                <a:schemeClr val="accent1"/>
              </a:solidFill>
            </a:endParaRPr>
          </a:p>
        </p:txBody>
      </p:sp>
      <p:sp>
        <p:nvSpPr>
          <p:cNvPr id="949" name="Google Shape;949;p90"/>
          <p:cNvSpPr/>
          <p:nvPr/>
        </p:nvSpPr>
        <p:spPr>
          <a:xfrm>
            <a:off x="2041475" y="1873500"/>
            <a:ext cx="1428900" cy="333300"/>
          </a:xfrm>
          <a:prstGeom prst="rect">
            <a:avLst/>
          </a:prstGeom>
          <a:solidFill>
            <a:srgbClr val="DDEB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rPr>
              <a:t>Appreciation</a:t>
            </a:r>
            <a:endParaRPr b="1">
              <a:solidFill>
                <a:schemeClr val="accent1"/>
              </a:solidFill>
            </a:endParaRPr>
          </a:p>
        </p:txBody>
      </p:sp>
      <p:sp>
        <p:nvSpPr>
          <p:cNvPr id="950" name="Google Shape;950;p90"/>
          <p:cNvSpPr/>
          <p:nvPr/>
        </p:nvSpPr>
        <p:spPr>
          <a:xfrm>
            <a:off x="3768775" y="1873500"/>
            <a:ext cx="1181100" cy="333300"/>
          </a:xfrm>
          <a:prstGeom prst="rect">
            <a:avLst/>
          </a:prstGeom>
          <a:solidFill>
            <a:srgbClr val="DDEB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rPr>
              <a:t>Teamwork</a:t>
            </a:r>
            <a:endParaRPr b="1">
              <a:solidFill>
                <a:schemeClr val="accent1"/>
              </a:solidFill>
            </a:endParaRPr>
          </a:p>
        </p:txBody>
      </p:sp>
      <p:sp>
        <p:nvSpPr>
          <p:cNvPr id="951" name="Google Shape;951;p90"/>
          <p:cNvSpPr/>
          <p:nvPr/>
        </p:nvSpPr>
        <p:spPr>
          <a:xfrm>
            <a:off x="5248275" y="1873500"/>
            <a:ext cx="1762200" cy="333300"/>
          </a:xfrm>
          <a:prstGeom prst="rect">
            <a:avLst/>
          </a:prstGeom>
          <a:solidFill>
            <a:srgbClr val="DDEB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1"/>
                </a:solidFill>
              </a:rPr>
              <a:t>Work-life balance</a:t>
            </a:r>
            <a:endParaRPr b="1" dirty="0">
              <a:solidFill>
                <a:schemeClr val="accent1"/>
              </a:solidFill>
            </a:endParaRPr>
          </a:p>
        </p:txBody>
      </p:sp>
      <p:sp>
        <p:nvSpPr>
          <p:cNvPr id="952" name="Google Shape;952;p90"/>
          <p:cNvSpPr/>
          <p:nvPr/>
        </p:nvSpPr>
        <p:spPr>
          <a:xfrm>
            <a:off x="561975" y="2521200"/>
            <a:ext cx="1181100" cy="333300"/>
          </a:xfrm>
          <a:prstGeom prst="rect">
            <a:avLst/>
          </a:prstGeom>
          <a:solidFill>
            <a:srgbClr val="DDEB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rPr>
              <a:t>Inclusion</a:t>
            </a:r>
            <a:endParaRPr b="1">
              <a:solidFill>
                <a:schemeClr val="accent1"/>
              </a:solidFill>
            </a:endParaRPr>
          </a:p>
        </p:txBody>
      </p:sp>
      <p:sp>
        <p:nvSpPr>
          <p:cNvPr id="953" name="Google Shape;953;p90"/>
          <p:cNvSpPr/>
          <p:nvPr/>
        </p:nvSpPr>
        <p:spPr>
          <a:xfrm>
            <a:off x="2028850" y="2521200"/>
            <a:ext cx="1181100" cy="333300"/>
          </a:xfrm>
          <a:prstGeom prst="rect">
            <a:avLst/>
          </a:prstGeom>
          <a:solidFill>
            <a:srgbClr val="DDEB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1"/>
                </a:solidFill>
              </a:rPr>
              <a:t>Well-being</a:t>
            </a:r>
            <a:endParaRPr b="1" dirty="0">
              <a:solidFill>
                <a:schemeClr val="accent1"/>
              </a:solidFill>
            </a:endParaRPr>
          </a:p>
        </p:txBody>
      </p:sp>
      <p:sp>
        <p:nvSpPr>
          <p:cNvPr id="955" name="Google Shape;955;p90"/>
          <p:cNvSpPr/>
          <p:nvPr/>
        </p:nvSpPr>
        <p:spPr>
          <a:xfrm>
            <a:off x="3495725" y="2521200"/>
            <a:ext cx="2019300" cy="333300"/>
          </a:xfrm>
          <a:prstGeom prst="rect">
            <a:avLst/>
          </a:prstGeom>
          <a:solidFill>
            <a:srgbClr val="DDEB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rPr>
              <a:t>Psychological safety</a:t>
            </a:r>
            <a:endParaRPr b="1">
              <a:solidFill>
                <a:schemeClr val="accent1"/>
              </a:solidFill>
            </a:endParaRPr>
          </a:p>
        </p:txBody>
      </p:sp>
      <p:sp>
        <p:nvSpPr>
          <p:cNvPr id="954" name="Google Shape;954;p90"/>
          <p:cNvSpPr/>
          <p:nvPr/>
        </p:nvSpPr>
        <p:spPr>
          <a:xfrm>
            <a:off x="5800800" y="2521200"/>
            <a:ext cx="1962000" cy="333300"/>
          </a:xfrm>
          <a:prstGeom prst="rect">
            <a:avLst/>
          </a:prstGeom>
          <a:solidFill>
            <a:srgbClr val="DDEB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rPr>
              <a:t>High engagement</a:t>
            </a:r>
            <a:endParaRPr b="1">
              <a:solidFill>
                <a:schemeClr val="accent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91"/>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What does “retention” include?</a:t>
            </a:r>
            <a:r>
              <a:rPr lang="en" sz="3600" b="0" dirty="0">
                <a:solidFill>
                  <a:schemeClr val="bg1"/>
                </a:solidFill>
              </a:rPr>
              <a:t>-2</a:t>
            </a:r>
            <a:endParaRPr lang="en" sz="3600" b="0" dirty="0"/>
          </a:p>
        </p:txBody>
      </p:sp>
      <p:sp>
        <p:nvSpPr>
          <p:cNvPr id="962" name="Google Shape;962;p91"/>
          <p:cNvSpPr txBox="1">
            <a:spLocks noGrp="1"/>
          </p:cNvSpPr>
          <p:nvPr>
            <p:ph type="body" idx="1"/>
          </p:nvPr>
        </p:nvSpPr>
        <p:spPr>
          <a:xfrm>
            <a:off x="626442" y="1134520"/>
            <a:ext cx="7886700" cy="2157971"/>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 sz="2000" dirty="0"/>
              <a:t>Management and organizational systems for </a:t>
            </a:r>
            <a:endParaRPr sz="2000" dirty="0"/>
          </a:p>
          <a:p>
            <a:pPr marL="1371600" lvl="0" indent="-342900" algn="l" rtl="0">
              <a:lnSpc>
                <a:spcPct val="100000"/>
              </a:lnSpc>
              <a:spcBef>
                <a:spcPts val="0"/>
              </a:spcBef>
              <a:spcAft>
                <a:spcPts val="0"/>
              </a:spcAft>
              <a:buSzPts val="1800"/>
              <a:buChar char="●"/>
            </a:pPr>
            <a:r>
              <a:rPr lang="en" sz="1800" dirty="0"/>
              <a:t>Communications &amp; engagement</a:t>
            </a:r>
            <a:endParaRPr sz="1800" dirty="0"/>
          </a:p>
          <a:p>
            <a:pPr marL="1371600" lvl="0" indent="-342900" algn="l" rtl="0">
              <a:lnSpc>
                <a:spcPct val="100000"/>
              </a:lnSpc>
              <a:spcBef>
                <a:spcPts val="0"/>
              </a:spcBef>
              <a:spcAft>
                <a:spcPts val="0"/>
              </a:spcAft>
              <a:buSzPts val="1800"/>
              <a:buChar char="●"/>
            </a:pPr>
            <a:r>
              <a:rPr lang="en" sz="1800" dirty="0"/>
              <a:t>Wellness</a:t>
            </a:r>
          </a:p>
          <a:p>
            <a:pPr marL="1371600" lvl="0" indent="-342900" algn="l" rtl="0">
              <a:lnSpc>
                <a:spcPct val="100000"/>
              </a:lnSpc>
              <a:spcBef>
                <a:spcPts val="0"/>
              </a:spcBef>
              <a:spcAft>
                <a:spcPts val="0"/>
              </a:spcAft>
              <a:buSzPts val="1800"/>
              <a:buChar char="●"/>
            </a:pPr>
            <a:r>
              <a:rPr lang="en-US" sz="1800" dirty="0">
                <a:solidFill>
                  <a:schemeClr val="dk1"/>
                </a:solidFill>
              </a:rPr>
              <a:t>Return-to-work</a:t>
            </a:r>
          </a:p>
          <a:p>
            <a:pPr marL="1371600" lvl="0" indent="-342900" algn="l" rtl="0">
              <a:lnSpc>
                <a:spcPct val="100000"/>
              </a:lnSpc>
              <a:spcBef>
                <a:spcPts val="0"/>
              </a:spcBef>
              <a:spcAft>
                <a:spcPts val="0"/>
              </a:spcAft>
              <a:buSzPts val="1800"/>
              <a:buChar char="●"/>
            </a:pPr>
            <a:r>
              <a:rPr lang="en-US" sz="1800" dirty="0">
                <a:solidFill>
                  <a:schemeClr val="dk1"/>
                </a:solidFill>
              </a:rPr>
              <a:t>Total rewards including compensation and overall benefits</a:t>
            </a:r>
          </a:p>
          <a:p>
            <a:pPr marL="1371600" lvl="0" indent="-342900" algn="l" rtl="0">
              <a:lnSpc>
                <a:spcPct val="100000"/>
              </a:lnSpc>
              <a:spcBef>
                <a:spcPts val="0"/>
              </a:spcBef>
              <a:spcAft>
                <a:spcPts val="0"/>
              </a:spcAft>
              <a:buSzPts val="1800"/>
              <a:buChar char="●"/>
            </a:pPr>
            <a:r>
              <a:rPr lang="en-US" sz="1800" dirty="0"/>
              <a:t>And…</a:t>
            </a:r>
            <a:endParaRPr lang="en-US" sz="1800" dirty="0">
              <a:solidFill>
                <a:schemeClr val="dk1"/>
              </a:solidFill>
            </a:endParaRPr>
          </a:p>
          <a:p>
            <a:pPr marL="1371600" lvl="0" indent="-342900" algn="l" rtl="0">
              <a:lnSpc>
                <a:spcPct val="100000"/>
              </a:lnSpc>
              <a:spcBef>
                <a:spcPts val="0"/>
              </a:spcBef>
              <a:spcAft>
                <a:spcPts val="0"/>
              </a:spcAft>
              <a:buSzPts val="1800"/>
              <a:buChar char="●"/>
            </a:pPr>
            <a:endParaRPr lang="en" sz="1800" dirty="0"/>
          </a:p>
          <a:p>
            <a:pPr marL="1371600" lvl="0" indent="-342900" algn="l" rtl="0">
              <a:lnSpc>
                <a:spcPct val="100000"/>
              </a:lnSpc>
              <a:spcBef>
                <a:spcPts val="0"/>
              </a:spcBef>
              <a:spcAft>
                <a:spcPts val="0"/>
              </a:spcAft>
              <a:buSzPts val="1800"/>
              <a:buChar char="●"/>
            </a:pPr>
            <a:endParaRPr dirty="0"/>
          </a:p>
        </p:txBody>
      </p:sp>
      <p:sp>
        <p:nvSpPr>
          <p:cNvPr id="3" name="Google Shape;771;p74">
            <a:extLst>
              <a:ext uri="{FF2B5EF4-FFF2-40B4-BE49-F238E27FC236}">
                <a16:creationId xmlns:a16="http://schemas.microsoft.com/office/drawing/2014/main" id="{EEC2F532-F2A5-DF51-3050-D239469E155D}"/>
              </a:ext>
              <a:ext uri="{C183D7F6-B498-43B3-948B-1728B52AA6E4}">
                <adec:decorative xmlns:adec="http://schemas.microsoft.com/office/drawing/2017/decorative" val="1"/>
              </a:ext>
            </a:extLst>
          </p:cNvPr>
          <p:cNvSpPr/>
          <p:nvPr/>
        </p:nvSpPr>
        <p:spPr>
          <a:xfrm>
            <a:off x="886897" y="3021287"/>
            <a:ext cx="54789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endParaRPr sz="2400" dirty="0">
              <a:solidFill>
                <a:schemeClr val="accent1"/>
              </a:solidFill>
            </a:endParaRPr>
          </a:p>
        </p:txBody>
      </p:sp>
      <p:sp>
        <p:nvSpPr>
          <p:cNvPr id="7" name="Google Shape;774;p74">
            <a:extLst>
              <a:ext uri="{FF2B5EF4-FFF2-40B4-BE49-F238E27FC236}">
                <a16:creationId xmlns:a16="http://schemas.microsoft.com/office/drawing/2014/main" id="{1C40F8C7-BF9F-DB71-7D97-07786AF7ABC4}"/>
              </a:ext>
            </a:extLst>
          </p:cNvPr>
          <p:cNvSpPr/>
          <p:nvPr/>
        </p:nvSpPr>
        <p:spPr>
          <a:xfrm flipH="1">
            <a:off x="630858" y="3021287"/>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dirty="0">
                <a:solidFill>
                  <a:schemeClr val="lt1"/>
                </a:solidFill>
              </a:rPr>
              <a:t>1</a:t>
            </a:r>
            <a:endParaRPr sz="1900" b="1" dirty="0">
              <a:solidFill>
                <a:schemeClr val="lt1"/>
              </a:solidFill>
            </a:endParaRPr>
          </a:p>
        </p:txBody>
      </p:sp>
      <p:sp>
        <p:nvSpPr>
          <p:cNvPr id="8" name="Google Shape;771;p74">
            <a:extLst>
              <a:ext uri="{FF2B5EF4-FFF2-40B4-BE49-F238E27FC236}">
                <a16:creationId xmlns:a16="http://schemas.microsoft.com/office/drawing/2014/main" id="{21287F2F-72B0-CBD7-08A2-F7311005F579}"/>
              </a:ext>
            </a:extLst>
          </p:cNvPr>
          <p:cNvSpPr/>
          <p:nvPr/>
        </p:nvSpPr>
        <p:spPr>
          <a:xfrm>
            <a:off x="886897" y="3021291"/>
            <a:ext cx="5478900" cy="542400"/>
          </a:xfrm>
          <a:prstGeom prst="rect">
            <a:avLst/>
          </a:prstGeom>
          <a:no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000" dirty="0">
                <a:solidFill>
                  <a:schemeClr val="accent1"/>
                </a:solidFill>
              </a:rPr>
              <a:t>Performance management</a:t>
            </a:r>
            <a:endParaRPr sz="2000" dirty="0">
              <a:solidFill>
                <a:schemeClr val="accent1"/>
              </a:solidFill>
            </a:endParaRPr>
          </a:p>
        </p:txBody>
      </p:sp>
      <p:sp>
        <p:nvSpPr>
          <p:cNvPr id="11" name="Google Shape;771;p74">
            <a:extLst>
              <a:ext uri="{FF2B5EF4-FFF2-40B4-BE49-F238E27FC236}">
                <a16:creationId xmlns:a16="http://schemas.microsoft.com/office/drawing/2014/main" id="{97F2318E-B2A8-F88F-48D9-33D2736F6C48}"/>
              </a:ext>
              <a:ext uri="{C183D7F6-B498-43B3-948B-1728B52AA6E4}">
                <adec:decorative xmlns:adec="http://schemas.microsoft.com/office/drawing/2017/decorative" val="1"/>
              </a:ext>
            </a:extLst>
          </p:cNvPr>
          <p:cNvSpPr/>
          <p:nvPr/>
        </p:nvSpPr>
        <p:spPr>
          <a:xfrm>
            <a:off x="886897" y="3701239"/>
            <a:ext cx="54789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endParaRPr sz="2400" dirty="0">
              <a:solidFill>
                <a:schemeClr val="accent1"/>
              </a:solidFill>
            </a:endParaRPr>
          </a:p>
        </p:txBody>
      </p:sp>
      <p:sp>
        <p:nvSpPr>
          <p:cNvPr id="12" name="Google Shape;774;p74">
            <a:extLst>
              <a:ext uri="{FF2B5EF4-FFF2-40B4-BE49-F238E27FC236}">
                <a16:creationId xmlns:a16="http://schemas.microsoft.com/office/drawing/2014/main" id="{DF6B2C69-F535-7ADA-4DF4-5C4D005ADFDB}"/>
              </a:ext>
            </a:extLst>
          </p:cNvPr>
          <p:cNvSpPr/>
          <p:nvPr/>
        </p:nvSpPr>
        <p:spPr>
          <a:xfrm flipH="1">
            <a:off x="630858" y="3701239"/>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2</a:t>
            </a:r>
            <a:endParaRPr sz="1900" b="1">
              <a:solidFill>
                <a:schemeClr val="lt1"/>
              </a:solidFill>
            </a:endParaRPr>
          </a:p>
        </p:txBody>
      </p:sp>
      <p:sp>
        <p:nvSpPr>
          <p:cNvPr id="13" name="Google Shape;771;p74">
            <a:extLst>
              <a:ext uri="{FF2B5EF4-FFF2-40B4-BE49-F238E27FC236}">
                <a16:creationId xmlns:a16="http://schemas.microsoft.com/office/drawing/2014/main" id="{62C741F9-921E-1B03-421C-7E142EF7CE11}"/>
              </a:ext>
            </a:extLst>
          </p:cNvPr>
          <p:cNvSpPr/>
          <p:nvPr/>
        </p:nvSpPr>
        <p:spPr>
          <a:xfrm>
            <a:off x="886897" y="3701243"/>
            <a:ext cx="5478900" cy="542400"/>
          </a:xfrm>
          <a:prstGeom prst="rect">
            <a:avLst/>
          </a:prstGeom>
          <a:no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000" dirty="0">
                <a:solidFill>
                  <a:schemeClr val="accent1"/>
                </a:solidFill>
              </a:rPr>
              <a:t>Career development and advancement</a:t>
            </a:r>
            <a:endParaRPr sz="2000" dirty="0">
              <a:solidFill>
                <a:schemeClr val="accent1"/>
              </a:solidFill>
            </a:endParaRPr>
          </a:p>
        </p:txBody>
      </p:sp>
      <p:sp>
        <p:nvSpPr>
          <p:cNvPr id="14" name="Google Shape;771;p74">
            <a:extLst>
              <a:ext uri="{FF2B5EF4-FFF2-40B4-BE49-F238E27FC236}">
                <a16:creationId xmlns:a16="http://schemas.microsoft.com/office/drawing/2014/main" id="{B00D6901-5F9D-C108-F0A9-CC08F17D4210}"/>
              </a:ext>
              <a:ext uri="{C183D7F6-B498-43B3-948B-1728B52AA6E4}">
                <adec:decorative xmlns:adec="http://schemas.microsoft.com/office/drawing/2017/decorative" val="1"/>
              </a:ext>
            </a:extLst>
          </p:cNvPr>
          <p:cNvSpPr/>
          <p:nvPr/>
        </p:nvSpPr>
        <p:spPr>
          <a:xfrm>
            <a:off x="886897" y="4380488"/>
            <a:ext cx="54789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endParaRPr sz="2400" dirty="0">
              <a:solidFill>
                <a:schemeClr val="accent1"/>
              </a:solidFill>
            </a:endParaRPr>
          </a:p>
        </p:txBody>
      </p:sp>
      <p:sp>
        <p:nvSpPr>
          <p:cNvPr id="15" name="Google Shape;774;p74">
            <a:extLst>
              <a:ext uri="{FF2B5EF4-FFF2-40B4-BE49-F238E27FC236}">
                <a16:creationId xmlns:a16="http://schemas.microsoft.com/office/drawing/2014/main" id="{0D65BB35-3A7F-407E-AE78-887856DB58BD}"/>
              </a:ext>
            </a:extLst>
          </p:cNvPr>
          <p:cNvSpPr/>
          <p:nvPr/>
        </p:nvSpPr>
        <p:spPr>
          <a:xfrm flipH="1">
            <a:off x="630858" y="4380488"/>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dirty="0">
                <a:solidFill>
                  <a:schemeClr val="lt1"/>
                </a:solidFill>
              </a:rPr>
              <a:t>3</a:t>
            </a:r>
            <a:endParaRPr sz="1900" b="1" dirty="0">
              <a:solidFill>
                <a:schemeClr val="lt1"/>
              </a:solidFill>
            </a:endParaRPr>
          </a:p>
        </p:txBody>
      </p:sp>
      <p:sp>
        <p:nvSpPr>
          <p:cNvPr id="16" name="Google Shape;771;p74">
            <a:extLst>
              <a:ext uri="{FF2B5EF4-FFF2-40B4-BE49-F238E27FC236}">
                <a16:creationId xmlns:a16="http://schemas.microsoft.com/office/drawing/2014/main" id="{2D3E3231-8073-16FD-B226-72EFDB2E49B3}"/>
              </a:ext>
            </a:extLst>
          </p:cNvPr>
          <p:cNvSpPr/>
          <p:nvPr/>
        </p:nvSpPr>
        <p:spPr>
          <a:xfrm>
            <a:off x="886897" y="4380492"/>
            <a:ext cx="5478900" cy="542400"/>
          </a:xfrm>
          <a:prstGeom prst="rect">
            <a:avLst/>
          </a:prstGeom>
          <a:no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dirty="0">
                <a:solidFill>
                  <a:schemeClr val="accent1"/>
                </a:solidFill>
              </a:rPr>
              <a:t>    </a:t>
            </a:r>
            <a:r>
              <a:rPr lang="en" sz="2000" dirty="0">
                <a:solidFill>
                  <a:schemeClr val="accent1"/>
                </a:solidFill>
              </a:rPr>
              <a:t>Diversity and inclusion strategy</a:t>
            </a:r>
            <a:endParaRPr sz="2000" dirty="0">
              <a:solidFill>
                <a:schemeClr val="accent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5" name="Google Shape;975;p92"/>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Lived perspective</a:t>
            </a:r>
            <a:endParaRPr sz="3600" b="0" dirty="0"/>
          </a:p>
        </p:txBody>
      </p:sp>
      <p:sp>
        <p:nvSpPr>
          <p:cNvPr id="976" name="Google Shape;976;p92"/>
          <p:cNvSpPr txBox="1">
            <a:spLocks noGrp="1"/>
          </p:cNvSpPr>
          <p:nvPr>
            <p:ph type="subTitle" idx="2"/>
          </p:nvPr>
        </p:nvSpPr>
        <p:spPr>
          <a:xfrm>
            <a:off x="475500" y="1240050"/>
            <a:ext cx="370590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dirty="0"/>
              <a:t>Employees with disabilities say…</a:t>
            </a:r>
            <a:endParaRPr dirty="0"/>
          </a:p>
        </p:txBody>
      </p:sp>
      <p:sp>
        <p:nvSpPr>
          <p:cNvPr id="978" name="Google Shape;978;p92"/>
          <p:cNvSpPr txBox="1">
            <a:spLocks noGrp="1"/>
          </p:cNvSpPr>
          <p:nvPr>
            <p:ph type="subTitle" idx="4"/>
          </p:nvPr>
        </p:nvSpPr>
        <p:spPr>
          <a:xfrm>
            <a:off x="475500" y="1994425"/>
            <a:ext cx="3705900" cy="2889900"/>
          </a:xfrm>
          <a:prstGeom prst="rect">
            <a:avLst/>
          </a:prstGeom>
        </p:spPr>
        <p:txBody>
          <a:bodyPr spcFirstLastPara="1" wrap="square" lIns="91425" tIns="45700" rIns="91425" bIns="45700" anchor="t" anchorCtr="0">
            <a:normAutofit/>
          </a:bodyPr>
          <a:lstStyle/>
          <a:p>
            <a:pPr marL="0" lvl="0" indent="0" algn="l" rtl="0">
              <a:spcBef>
                <a:spcPts val="1200"/>
              </a:spcBef>
              <a:spcAft>
                <a:spcPts val="0"/>
              </a:spcAft>
              <a:buClr>
                <a:srgbClr val="000000"/>
              </a:buClr>
              <a:buSzPts val="2100"/>
              <a:buFont typeface="Arial"/>
              <a:buNone/>
            </a:pPr>
            <a:r>
              <a:rPr lang="en" sz="1700">
                <a:solidFill>
                  <a:schemeClr val="dk1"/>
                </a:solidFill>
              </a:rPr>
              <a:t>Like all employees, I value having </a:t>
            </a:r>
            <a:r>
              <a:rPr lang="en" sz="1700" b="1">
                <a:solidFill>
                  <a:schemeClr val="accent1"/>
                </a:solidFill>
              </a:rPr>
              <a:t>clear expectations</a:t>
            </a:r>
            <a:r>
              <a:rPr lang="en" sz="1700">
                <a:solidFill>
                  <a:schemeClr val="dk1"/>
                </a:solidFill>
              </a:rPr>
              <a:t> for my performance. Constructive feedback is important.</a:t>
            </a:r>
            <a:endParaRPr sz="1700">
              <a:solidFill>
                <a:schemeClr val="dk1"/>
              </a:solidFill>
            </a:endParaRPr>
          </a:p>
          <a:p>
            <a:pPr marL="0" lvl="0" indent="0" algn="l" rtl="0">
              <a:spcBef>
                <a:spcPts val="1200"/>
              </a:spcBef>
              <a:spcAft>
                <a:spcPts val="0"/>
              </a:spcAft>
              <a:buClr>
                <a:srgbClr val="000000"/>
              </a:buClr>
              <a:buSzPts val="2100"/>
              <a:buFont typeface="Arial"/>
              <a:buNone/>
            </a:pPr>
            <a:r>
              <a:rPr lang="en" sz="1700">
                <a:solidFill>
                  <a:schemeClr val="dk1"/>
                </a:solidFill>
              </a:rPr>
              <a:t>I want </a:t>
            </a:r>
            <a:r>
              <a:rPr lang="en" sz="1700" b="1">
                <a:solidFill>
                  <a:schemeClr val="accent1"/>
                </a:solidFill>
              </a:rPr>
              <a:t>opportunities </a:t>
            </a:r>
            <a:r>
              <a:rPr lang="en" sz="1700">
                <a:solidFill>
                  <a:schemeClr val="dk1"/>
                </a:solidFill>
              </a:rPr>
              <a:t>to learn new things and </a:t>
            </a:r>
            <a:r>
              <a:rPr lang="en" sz="1700" b="1">
                <a:solidFill>
                  <a:schemeClr val="accent1"/>
                </a:solidFill>
              </a:rPr>
              <a:t>grow in my job</a:t>
            </a:r>
            <a:r>
              <a:rPr lang="en" sz="1700" b="1">
                <a:solidFill>
                  <a:schemeClr val="dk1"/>
                </a:solidFill>
              </a:rPr>
              <a:t>. </a:t>
            </a:r>
            <a:r>
              <a:rPr lang="en" sz="1700">
                <a:solidFill>
                  <a:schemeClr val="dk1"/>
                </a:solidFill>
              </a:rPr>
              <a:t>I don’t want to remain in the same job forever. </a:t>
            </a:r>
            <a:endParaRPr sz="1700">
              <a:solidFill>
                <a:schemeClr val="dk1"/>
              </a:solidFill>
            </a:endParaRPr>
          </a:p>
          <a:p>
            <a:pPr marL="0" lvl="0" indent="0" algn="l" rtl="0">
              <a:spcBef>
                <a:spcPts val="1200"/>
              </a:spcBef>
              <a:spcAft>
                <a:spcPts val="0"/>
              </a:spcAft>
              <a:buNone/>
            </a:pPr>
            <a:endParaRPr/>
          </a:p>
        </p:txBody>
      </p:sp>
      <p:sp>
        <p:nvSpPr>
          <p:cNvPr id="977" name="Google Shape;977;p92"/>
          <p:cNvSpPr txBox="1">
            <a:spLocks noGrp="1"/>
          </p:cNvSpPr>
          <p:nvPr>
            <p:ph type="subTitle" idx="3"/>
          </p:nvPr>
        </p:nvSpPr>
        <p:spPr>
          <a:xfrm>
            <a:off x="4766550" y="1240050"/>
            <a:ext cx="370590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dirty="0">
                <a:solidFill>
                  <a:schemeClr val="accent4"/>
                </a:solidFill>
              </a:rPr>
              <a:t>Employers and people leaders say…</a:t>
            </a:r>
            <a:endParaRPr sz="2100" dirty="0"/>
          </a:p>
          <a:p>
            <a:pPr marL="0" lvl="0" indent="0" algn="l" rtl="0">
              <a:spcBef>
                <a:spcPts val="1000"/>
              </a:spcBef>
              <a:spcAft>
                <a:spcPts val="0"/>
              </a:spcAft>
              <a:buNone/>
            </a:pPr>
            <a:endParaRPr dirty="0"/>
          </a:p>
        </p:txBody>
      </p:sp>
      <p:sp>
        <p:nvSpPr>
          <p:cNvPr id="979" name="Google Shape;979;p92"/>
          <p:cNvSpPr txBox="1">
            <a:spLocks noGrp="1"/>
          </p:cNvSpPr>
          <p:nvPr>
            <p:ph type="subTitle" idx="5"/>
          </p:nvPr>
        </p:nvSpPr>
        <p:spPr>
          <a:xfrm>
            <a:off x="4766550" y="1994425"/>
            <a:ext cx="3705900" cy="2889900"/>
          </a:xfrm>
          <a:prstGeom prst="rect">
            <a:avLst/>
          </a:prstGeom>
        </p:spPr>
        <p:txBody>
          <a:bodyPr spcFirstLastPara="1" wrap="square" lIns="91425" tIns="45700" rIns="91425" bIns="45700" anchor="t" anchorCtr="0">
            <a:normAutofit/>
          </a:bodyPr>
          <a:lstStyle/>
          <a:p>
            <a:pPr marL="0" lvl="0" indent="0" algn="l" rtl="0">
              <a:lnSpc>
                <a:spcPct val="100000"/>
              </a:lnSpc>
              <a:spcBef>
                <a:spcPts val="750"/>
              </a:spcBef>
              <a:spcAft>
                <a:spcPts val="0"/>
              </a:spcAft>
              <a:buClr>
                <a:srgbClr val="000000"/>
              </a:buClr>
              <a:buSzPts val="2100"/>
              <a:buFont typeface="Arial"/>
              <a:buNone/>
            </a:pPr>
            <a:r>
              <a:rPr lang="en" sz="1700">
                <a:solidFill>
                  <a:schemeClr val="dk1"/>
                </a:solidFill>
              </a:rPr>
              <a:t>I need to know </a:t>
            </a:r>
            <a:r>
              <a:rPr lang="en" sz="1700" b="1">
                <a:solidFill>
                  <a:schemeClr val="accent4"/>
                </a:solidFill>
              </a:rPr>
              <a:t>how to distinguish</a:t>
            </a:r>
            <a:r>
              <a:rPr lang="en" sz="1700">
                <a:solidFill>
                  <a:schemeClr val="accent4"/>
                </a:solidFill>
              </a:rPr>
              <a:t> </a:t>
            </a:r>
            <a:r>
              <a:rPr lang="en" sz="1700">
                <a:solidFill>
                  <a:schemeClr val="dk1"/>
                </a:solidFill>
              </a:rPr>
              <a:t>performance management concerns from disability accommodation needs.</a:t>
            </a:r>
            <a:endParaRPr sz="1700">
              <a:solidFill>
                <a:schemeClr val="dk1"/>
              </a:solidFill>
            </a:endParaRPr>
          </a:p>
          <a:p>
            <a:pPr marL="0" lvl="0" indent="0" algn="l" rtl="0">
              <a:lnSpc>
                <a:spcPct val="100000"/>
              </a:lnSpc>
              <a:spcBef>
                <a:spcPts val="750"/>
              </a:spcBef>
              <a:spcAft>
                <a:spcPts val="0"/>
              </a:spcAft>
              <a:buNone/>
            </a:pPr>
            <a:r>
              <a:rPr lang="en" sz="1700" b="1">
                <a:solidFill>
                  <a:schemeClr val="accent4"/>
                </a:solidFill>
              </a:rPr>
              <a:t>Are additional resources necessary</a:t>
            </a:r>
            <a:r>
              <a:rPr lang="en" sz="1700">
                <a:solidFill>
                  <a:schemeClr val="accent4"/>
                </a:solidFill>
              </a:rPr>
              <a:t> </a:t>
            </a:r>
            <a:r>
              <a:rPr lang="en" sz="1700">
                <a:solidFill>
                  <a:schemeClr val="dk1"/>
                </a:solidFill>
              </a:rPr>
              <a:t>to support career advancement of employees with disabilities? What is available?</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5" name="Rectangle 4">
            <a:extLst>
              <a:ext uri="{FF2B5EF4-FFF2-40B4-BE49-F238E27FC236}">
                <a16:creationId xmlns:a16="http://schemas.microsoft.com/office/drawing/2014/main" id="{4E4FA49F-1F91-01A3-BA6C-ED4E5D716087}"/>
              </a:ext>
              <a:ext uri="{C183D7F6-B498-43B3-948B-1728B52AA6E4}">
                <adec:decorative xmlns:adec="http://schemas.microsoft.com/office/drawing/2017/decorative" val="1"/>
              </a:ext>
            </a:extLst>
          </p:cNvPr>
          <p:cNvSpPr/>
          <p:nvPr/>
        </p:nvSpPr>
        <p:spPr>
          <a:xfrm>
            <a:off x="6885937"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Google Shape;803;p77">
            <a:extLst>
              <a:ext uri="{FF2B5EF4-FFF2-40B4-BE49-F238E27FC236}">
                <a16:creationId xmlns:a16="http://schemas.microsoft.com/office/drawing/2014/main" id="{41052004-43DF-0E12-BA0A-D54B1B532697}"/>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1</a:t>
            </a:r>
          </a:p>
        </p:txBody>
      </p:sp>
      <p:sp>
        <p:nvSpPr>
          <p:cNvPr id="4" name="Google Shape;806;p77">
            <a:extLst>
              <a:ext uri="{FF2B5EF4-FFF2-40B4-BE49-F238E27FC236}">
                <a16:creationId xmlns:a16="http://schemas.microsoft.com/office/drawing/2014/main" id="{E04DEE96-AB6A-BF06-8CCA-1C802298A4FD}"/>
              </a:ext>
            </a:extLst>
          </p:cNvPr>
          <p:cNvSpPr txBox="1">
            <a:spLocks noGrp="1"/>
          </p:cNvSpPr>
          <p:nvPr>
            <p:ph type="title" idx="4294967295"/>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000"/>
              <a:buFont typeface="Arial"/>
              <a:buNone/>
              <a:tabLst/>
              <a:defRPr/>
            </a:pPr>
            <a:r>
              <a:rPr kumimoji="0" lang="en-CA" sz="2000" b="0" i="0" u="none" strike="noStrike" kern="0" cap="none" spc="0" normalizeH="0" baseline="0" noProof="0" dirty="0">
                <a:ln>
                  <a:noFill/>
                </a:ln>
                <a:solidFill>
                  <a:schemeClr val="accent1"/>
                </a:solidFill>
                <a:effectLst/>
                <a:uLnTx/>
                <a:uFillTx/>
                <a:latin typeface="Arial"/>
                <a:ea typeface="Arial"/>
                <a:cs typeface="Arial"/>
                <a:sym typeface="Arial"/>
              </a:rPr>
              <a:t>Performance management</a:t>
            </a:r>
          </a:p>
        </p:txBody>
      </p:sp>
      <p:sp>
        <p:nvSpPr>
          <p:cNvPr id="8" name="Google Shape;606;p59">
            <a:extLst>
              <a:ext uri="{FF2B5EF4-FFF2-40B4-BE49-F238E27FC236}">
                <a16:creationId xmlns:a16="http://schemas.microsoft.com/office/drawing/2014/main" id="{89E138E2-E935-D777-228E-E3F6745F3771}"/>
              </a:ext>
              <a:ext uri="{C183D7F6-B498-43B3-948B-1728B52AA6E4}">
                <adec:decorative xmlns:adec="http://schemas.microsoft.com/office/drawing/2017/decorative" val="0"/>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pic>
        <p:nvPicPr>
          <p:cNvPr id="1003" name="Google Shape;1003;p9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10800000">
            <a:off x="485776" y="1074379"/>
            <a:ext cx="895349" cy="895349"/>
          </a:xfrm>
          <a:prstGeom prst="rect">
            <a:avLst/>
          </a:prstGeom>
          <a:noFill/>
          <a:ln>
            <a:noFill/>
          </a:ln>
        </p:spPr>
      </p:pic>
      <p:sp>
        <p:nvSpPr>
          <p:cNvPr id="1001" name="Google Shape;1001;p94"/>
          <p:cNvSpPr txBox="1">
            <a:spLocks noGrp="1"/>
          </p:cNvSpPr>
          <p:nvPr>
            <p:ph type="subTitle" idx="4"/>
          </p:nvPr>
        </p:nvSpPr>
        <p:spPr>
          <a:xfrm>
            <a:off x="1381125" y="1051008"/>
            <a:ext cx="4714800" cy="386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1674" dirty="0">
                <a:solidFill>
                  <a:srgbClr val="000000"/>
                </a:solidFill>
              </a:rPr>
              <a:t>Employees who experience disability must meet the same standards and requirements as others on job expectations, productivity, absenteeism, delays, conflicts, safety, etc. </a:t>
            </a:r>
            <a:endParaRPr sz="1674" dirty="0">
              <a:solidFill>
                <a:srgbClr val="000000"/>
              </a:solidFill>
            </a:endParaRPr>
          </a:p>
          <a:p>
            <a:pPr marL="0" lvl="0" indent="0" algn="l" rtl="0">
              <a:lnSpc>
                <a:spcPct val="100000"/>
              </a:lnSpc>
              <a:spcBef>
                <a:spcPts val="750"/>
              </a:spcBef>
              <a:spcAft>
                <a:spcPts val="0"/>
              </a:spcAft>
              <a:buNone/>
            </a:pPr>
            <a:endParaRPr sz="200" dirty="0">
              <a:solidFill>
                <a:srgbClr val="000000"/>
              </a:solidFill>
            </a:endParaRPr>
          </a:p>
          <a:p>
            <a:pPr marL="0" lvl="0" indent="0" algn="l" rtl="0">
              <a:lnSpc>
                <a:spcPct val="100000"/>
              </a:lnSpc>
              <a:spcBef>
                <a:spcPts val="750"/>
              </a:spcBef>
              <a:spcAft>
                <a:spcPts val="0"/>
              </a:spcAft>
              <a:buNone/>
            </a:pPr>
            <a:r>
              <a:rPr lang="en" sz="1674" dirty="0">
                <a:solidFill>
                  <a:srgbClr val="000000"/>
                </a:solidFill>
              </a:rPr>
              <a:t>Despite this, managers must understand that employees cannot all be supervised in the same way. Managers must be able to adapt the supervision of each employee to best meet the needs of the individual, supporting each employee to fully participate and achieve career growth.</a:t>
            </a:r>
            <a:r>
              <a:rPr lang="en" sz="1800" b="1" dirty="0">
                <a:solidFill>
                  <a:schemeClr val="bg2"/>
                </a:solidFill>
              </a:rPr>
              <a:t>”</a:t>
            </a:r>
            <a:endParaRPr sz="1800" b="1" dirty="0">
              <a:solidFill>
                <a:schemeClr val="bg2"/>
              </a:solidFill>
            </a:endParaRPr>
          </a:p>
          <a:p>
            <a:pPr marL="0" lvl="0" indent="0" algn="l" rtl="0">
              <a:lnSpc>
                <a:spcPct val="100000"/>
              </a:lnSpc>
              <a:spcBef>
                <a:spcPts val="750"/>
              </a:spcBef>
              <a:spcAft>
                <a:spcPts val="0"/>
              </a:spcAft>
              <a:buNone/>
            </a:pPr>
            <a:endParaRPr sz="1674" dirty="0">
              <a:solidFill>
                <a:srgbClr val="000000"/>
              </a:solidFill>
            </a:endParaRPr>
          </a:p>
          <a:p>
            <a:pPr marL="0" lvl="0" indent="0" algn="l" rtl="0">
              <a:spcBef>
                <a:spcPts val="750"/>
              </a:spcBef>
              <a:spcAft>
                <a:spcPts val="0"/>
              </a:spcAft>
              <a:buNone/>
            </a:pPr>
            <a:r>
              <a:rPr lang="en" sz="1329" dirty="0">
                <a:solidFill>
                  <a:srgbClr val="000000"/>
                </a:solidFill>
              </a:rPr>
              <a:t>CASE HR Toolkit</a:t>
            </a:r>
            <a:endParaRPr sz="1329" dirty="0">
              <a:solidFill>
                <a:srgbClr val="000000"/>
              </a:solidFill>
            </a:endParaRPr>
          </a:p>
        </p:txBody>
      </p:sp>
      <p:sp>
        <p:nvSpPr>
          <p:cNvPr id="996" name="Google Shape;996;p94">
            <a:extLst>
              <a:ext uri="{C183D7F6-B498-43B3-948B-1728B52AA6E4}">
                <adec:decorative xmlns:adec="http://schemas.microsoft.com/office/drawing/2017/decorative" val="1"/>
              </a:ext>
            </a:extLst>
          </p:cNvPr>
          <p:cNvSpPr/>
          <p:nvPr/>
        </p:nvSpPr>
        <p:spPr>
          <a:xfrm>
            <a:off x="6362700" y="952475"/>
            <a:ext cx="2583300" cy="3825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02" name="Google Shape;1002;p94" descr="Brandmark of CASE - Canadian Association for Supported Employment"/>
          <p:cNvPicPr preferRelativeResize="0"/>
          <p:nvPr/>
        </p:nvPicPr>
        <p:blipFill rotWithShape="1">
          <a:blip r:embed="rId4">
            <a:alphaModFix/>
          </a:blip>
          <a:srcRect t="14935" b="30476"/>
          <a:stretch/>
        </p:blipFill>
        <p:spPr>
          <a:xfrm>
            <a:off x="6428075" y="1097225"/>
            <a:ext cx="2376875" cy="506775"/>
          </a:xfrm>
          <a:prstGeom prst="rect">
            <a:avLst/>
          </a:prstGeom>
          <a:noFill/>
          <a:ln>
            <a:noFill/>
          </a:ln>
        </p:spPr>
      </p:pic>
      <p:sp>
        <p:nvSpPr>
          <p:cNvPr id="999" name="Google Shape;999;p94"/>
          <p:cNvSpPr txBox="1">
            <a:spLocks noGrp="1"/>
          </p:cNvSpPr>
          <p:nvPr>
            <p:ph type="subTitle" idx="4"/>
          </p:nvPr>
        </p:nvSpPr>
        <p:spPr>
          <a:xfrm>
            <a:off x="6585600" y="1844025"/>
            <a:ext cx="2219400" cy="2628900"/>
          </a:xfrm>
          <a:prstGeom prst="rect">
            <a:avLst/>
          </a:prstGeom>
        </p:spPr>
        <p:txBody>
          <a:bodyPr spcFirstLastPara="1" wrap="square" lIns="91425" tIns="45700" rIns="91425" bIns="45700" anchor="t" anchorCtr="0">
            <a:normAutofit fontScale="92500" lnSpcReduction="20000"/>
          </a:bodyPr>
          <a:lstStyle/>
          <a:p>
            <a:pPr marL="171450" lvl="0" indent="-149422" algn="l" rtl="0">
              <a:lnSpc>
                <a:spcPct val="100000"/>
              </a:lnSpc>
              <a:spcBef>
                <a:spcPts val="0"/>
              </a:spcBef>
              <a:spcAft>
                <a:spcPts val="0"/>
              </a:spcAft>
              <a:buClr>
                <a:srgbClr val="000000"/>
              </a:buClr>
              <a:buSzPct val="100000"/>
              <a:buChar char="●"/>
            </a:pPr>
            <a:r>
              <a:rPr lang="en" sz="1591" dirty="0">
                <a:solidFill>
                  <a:srgbClr val="000000"/>
                </a:solidFill>
              </a:rPr>
              <a:t>Clear performance goals </a:t>
            </a:r>
            <a:endParaRPr sz="1591" dirty="0">
              <a:solidFill>
                <a:srgbClr val="000000"/>
              </a:solidFill>
            </a:endParaRPr>
          </a:p>
          <a:p>
            <a:pPr marL="171450" lvl="0" indent="-149422" algn="l" rtl="0">
              <a:lnSpc>
                <a:spcPct val="100000"/>
              </a:lnSpc>
              <a:spcBef>
                <a:spcPts val="1400"/>
              </a:spcBef>
              <a:spcAft>
                <a:spcPts val="0"/>
              </a:spcAft>
              <a:buClr>
                <a:srgbClr val="000000"/>
              </a:buClr>
              <a:buSzPct val="100000"/>
              <a:buChar char="●"/>
            </a:pPr>
            <a:r>
              <a:rPr lang="en" sz="1591" dirty="0">
                <a:solidFill>
                  <a:srgbClr val="000000"/>
                </a:solidFill>
              </a:rPr>
              <a:t>Regular, constructive feedback </a:t>
            </a:r>
            <a:endParaRPr sz="1591" dirty="0">
              <a:solidFill>
                <a:srgbClr val="000000"/>
              </a:solidFill>
            </a:endParaRPr>
          </a:p>
          <a:p>
            <a:pPr marL="171450" lvl="0" indent="-149422" algn="l" rtl="0">
              <a:lnSpc>
                <a:spcPct val="100000"/>
              </a:lnSpc>
              <a:spcBef>
                <a:spcPts val="1400"/>
              </a:spcBef>
              <a:spcAft>
                <a:spcPts val="0"/>
              </a:spcAft>
              <a:buClr>
                <a:srgbClr val="000000"/>
              </a:buClr>
              <a:buSzPct val="100000"/>
              <a:buChar char="●"/>
            </a:pPr>
            <a:r>
              <a:rPr lang="en" sz="1591" dirty="0">
                <a:solidFill>
                  <a:srgbClr val="000000"/>
                </a:solidFill>
              </a:rPr>
              <a:t>Flexible and open to suggestions</a:t>
            </a:r>
            <a:endParaRPr sz="1591" dirty="0">
              <a:solidFill>
                <a:srgbClr val="000000"/>
              </a:solidFill>
            </a:endParaRPr>
          </a:p>
          <a:p>
            <a:pPr marL="171450" lvl="0" indent="-149422" algn="l" rtl="0">
              <a:lnSpc>
                <a:spcPct val="100000"/>
              </a:lnSpc>
              <a:spcBef>
                <a:spcPts val="1400"/>
              </a:spcBef>
              <a:spcAft>
                <a:spcPts val="0"/>
              </a:spcAft>
              <a:buClr>
                <a:srgbClr val="000000"/>
              </a:buClr>
              <a:buSzPct val="100000"/>
              <a:buChar char="●"/>
            </a:pPr>
            <a:r>
              <a:rPr lang="en" sz="1591" dirty="0">
                <a:solidFill>
                  <a:srgbClr val="000000"/>
                </a:solidFill>
              </a:rPr>
              <a:t>Differentiate between performance-related issues and disability-related needs </a:t>
            </a:r>
            <a:endParaRPr sz="1991" dirty="0">
              <a:solidFill>
                <a:srgbClr val="000000"/>
              </a:solidFill>
            </a:endParaRPr>
          </a:p>
          <a:p>
            <a:pPr marL="0" lvl="0" indent="0" algn="l" rtl="0">
              <a:spcBef>
                <a:spcPts val="750"/>
              </a:spcBef>
              <a:spcAft>
                <a:spcPts val="0"/>
              </a:spcAft>
              <a:buNone/>
            </a:pPr>
            <a:endParaRPr sz="1574"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2DC2-AF79-8D61-88A3-6CFEBF0C9A28}"/>
              </a:ext>
            </a:extLst>
          </p:cNvPr>
          <p:cNvSpPr>
            <a:spLocks noGrp="1"/>
          </p:cNvSpPr>
          <p:nvPr>
            <p:ph type="title"/>
          </p:nvPr>
        </p:nvSpPr>
        <p:spPr>
          <a:xfrm>
            <a:off x="381927" y="1201470"/>
            <a:ext cx="4671300" cy="2170800"/>
          </a:xfrm>
        </p:spPr>
        <p:txBody>
          <a:bodyPr/>
          <a:lstStyle/>
          <a:p>
            <a:r>
              <a:rPr lang="en-US" dirty="0"/>
              <a:t>To access our materials visit:</a:t>
            </a:r>
            <a:endParaRPr lang="en-CA" dirty="0"/>
          </a:p>
        </p:txBody>
      </p:sp>
      <p:sp>
        <p:nvSpPr>
          <p:cNvPr id="4" name="TextBox 3">
            <a:extLst>
              <a:ext uri="{FF2B5EF4-FFF2-40B4-BE49-F238E27FC236}">
                <a16:creationId xmlns:a16="http://schemas.microsoft.com/office/drawing/2014/main" id="{147D9566-5996-DE23-129B-D46EE633EE1B}"/>
              </a:ext>
            </a:extLst>
          </p:cNvPr>
          <p:cNvSpPr txBox="1"/>
          <p:nvPr/>
        </p:nvSpPr>
        <p:spPr>
          <a:xfrm>
            <a:off x="230925" y="3540154"/>
            <a:ext cx="3946914" cy="400110"/>
          </a:xfrm>
          <a:prstGeom prst="rect">
            <a:avLst/>
          </a:prstGeom>
          <a:noFill/>
        </p:spPr>
        <p:txBody>
          <a:bodyPr wrap="none" rtlCol="0">
            <a:spAutoFit/>
          </a:bodyPr>
          <a:lstStyle/>
          <a:p>
            <a:r>
              <a:rPr lang="en-US" sz="2000" dirty="0">
                <a:solidFill>
                  <a:schemeClr val="bg1"/>
                </a:solidFill>
                <a:hlinkClick r:id="rId2">
                  <a:extLst>
                    <a:ext uri="{A12FA001-AC4F-418D-AE19-62706E023703}">
                      <ahyp:hlinkClr xmlns:ahyp="http://schemas.microsoft.com/office/drawing/2018/hyperlinkcolor" val="tx"/>
                    </a:ext>
                  </a:extLst>
                </a:hlinkClick>
              </a:rPr>
              <a:t>https://hollandbloorview.ca/IHTR</a:t>
            </a:r>
            <a:r>
              <a:rPr lang="en-US" sz="2000" dirty="0">
                <a:solidFill>
                  <a:schemeClr val="bg1"/>
                </a:solidFill>
              </a:rPr>
              <a:t> </a:t>
            </a:r>
            <a:endParaRPr lang="en-CA" sz="2000" dirty="0">
              <a:solidFill>
                <a:schemeClr val="bg1"/>
              </a:solidFill>
            </a:endParaRPr>
          </a:p>
        </p:txBody>
      </p:sp>
      <p:sp>
        <p:nvSpPr>
          <p:cNvPr id="7" name="Rectangle 6">
            <a:extLst>
              <a:ext uri="{FF2B5EF4-FFF2-40B4-BE49-F238E27FC236}">
                <a16:creationId xmlns:a16="http://schemas.microsoft.com/office/drawing/2014/main" id="{0E74BD7D-E6AA-05E9-5BB8-DF8C6DA1F893}"/>
              </a:ext>
              <a:ext uri="{C183D7F6-B498-43B3-948B-1728B52AA6E4}">
                <adec:decorative xmlns:adec="http://schemas.microsoft.com/office/drawing/2017/decorative" val="1"/>
              </a:ext>
            </a:extLst>
          </p:cNvPr>
          <p:cNvSpPr/>
          <p:nvPr/>
        </p:nvSpPr>
        <p:spPr>
          <a:xfrm>
            <a:off x="6536247" y="2860646"/>
            <a:ext cx="2381250" cy="21559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QR Code for the IHTR website with text saying &quot;scan me&quot; and an arrow pointing to the code">
            <a:extLst>
              <a:ext uri="{FF2B5EF4-FFF2-40B4-BE49-F238E27FC236}">
                <a16:creationId xmlns:a16="http://schemas.microsoft.com/office/drawing/2014/main" id="{665FC041-EB96-67FA-4763-68EFE0F1260D}"/>
              </a:ext>
            </a:extLst>
          </p:cNvPr>
          <p:cNvPicPr>
            <a:picLocks noChangeAspect="1"/>
          </p:cNvPicPr>
          <p:nvPr/>
        </p:nvPicPr>
        <p:blipFill>
          <a:blip r:embed="rId3"/>
          <a:stretch>
            <a:fillRect/>
          </a:stretch>
        </p:blipFill>
        <p:spPr>
          <a:xfrm>
            <a:off x="5688348" y="1670808"/>
            <a:ext cx="2381250" cy="3009900"/>
          </a:xfrm>
          <a:prstGeom prst="rect">
            <a:avLst/>
          </a:prstGeom>
        </p:spPr>
      </p:pic>
    </p:spTree>
    <p:extLst>
      <p:ext uri="{BB962C8B-B14F-4D97-AF65-F5344CB8AC3E}">
        <p14:creationId xmlns:p14="http://schemas.microsoft.com/office/powerpoint/2010/main" val="37460254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5" name="Google Shape;803;p77">
            <a:extLst>
              <a:ext uri="{FF2B5EF4-FFF2-40B4-BE49-F238E27FC236}">
                <a16:creationId xmlns:a16="http://schemas.microsoft.com/office/drawing/2014/main" id="{29333A6A-7F67-B37B-DCE7-3A67FD5C6BB1}"/>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1</a:t>
            </a:r>
          </a:p>
        </p:txBody>
      </p:sp>
      <p:sp>
        <p:nvSpPr>
          <p:cNvPr id="6" name="Google Shape;806;p77">
            <a:extLst>
              <a:ext uri="{FF2B5EF4-FFF2-40B4-BE49-F238E27FC236}">
                <a16:creationId xmlns:a16="http://schemas.microsoft.com/office/drawing/2014/main" id="{BB2881FB-FEA3-A77D-9ED3-1CDA5BAB787E}"/>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a:t>Performance management</a:t>
            </a:r>
            <a:endParaRPr lang="en-CA" b="0" dirty="0"/>
          </a:p>
        </p:txBody>
      </p:sp>
      <p:sp>
        <p:nvSpPr>
          <p:cNvPr id="7" name="Rectangle 6">
            <a:extLst>
              <a:ext uri="{FF2B5EF4-FFF2-40B4-BE49-F238E27FC236}">
                <a16:creationId xmlns:a16="http://schemas.microsoft.com/office/drawing/2014/main" id="{561A78B1-06DA-DBC8-2516-1D245AE833F1}"/>
              </a:ext>
              <a:ext uri="{C183D7F6-B498-43B3-948B-1728B52AA6E4}">
                <adec:decorative xmlns:adec="http://schemas.microsoft.com/office/drawing/2017/decorative" val="1"/>
              </a:ext>
            </a:extLst>
          </p:cNvPr>
          <p:cNvSpPr/>
          <p:nvPr/>
        </p:nvSpPr>
        <p:spPr>
          <a:xfrm>
            <a:off x="6858228"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6F069C77-C7D2-D720-6D6A-8B80C39DF17D}"/>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0" name="Title 9">
            <a:extLst>
              <a:ext uri="{FF2B5EF4-FFF2-40B4-BE49-F238E27FC236}">
                <a16:creationId xmlns:a16="http://schemas.microsoft.com/office/drawing/2014/main" id="{CBECBBAB-F0BC-3A6B-288D-4E6598DF5F92}"/>
              </a:ext>
            </a:extLst>
          </p:cNvPr>
          <p:cNvSpPr>
            <a:spLocks noGrp="1"/>
          </p:cNvSpPr>
          <p:nvPr>
            <p:ph type="title" idx="4294967295"/>
          </p:nvPr>
        </p:nvSpPr>
        <p:spPr>
          <a:xfrm>
            <a:off x="5034884" y="1236807"/>
            <a:ext cx="3924300" cy="894372"/>
          </a:xfrm>
          <a:prstGeom prst="roundRect">
            <a:avLst/>
          </a:prstGeom>
          <a:solidFill>
            <a:srgbClr val="105D32"/>
          </a:solidFill>
          <a:ln w="25400" cap="flat" cmpd="sng" algn="ctr">
            <a:solidFill>
              <a:schemeClr val="tx2">
                <a:lumMod val="90000"/>
              </a:scheme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Unpacking Performance Discrimination and Poor Performance</a:t>
            </a:r>
            <a:endParaRPr kumimoji="0" lang="en-CA" sz="1400" b="0" i="0" u="none" strike="noStrike" kern="0" cap="none" spc="0" normalizeH="0" baseline="0" noProof="0" dirty="0">
              <a:ln>
                <a:noFill/>
              </a:ln>
              <a:solidFill>
                <a:schemeClr val="bg1"/>
              </a:solidFill>
              <a:effectLst/>
              <a:uLnTx/>
              <a:uFillTx/>
              <a:latin typeface="+mn-lt"/>
              <a:ea typeface="+mn-ea"/>
              <a:cs typeface="+mn-cs"/>
              <a:sym typeface="Arial"/>
            </a:endParaRPr>
          </a:p>
        </p:txBody>
      </p:sp>
      <p:pic>
        <p:nvPicPr>
          <p:cNvPr id="9" name="Picture 8" descr="CCRW Disability Confidence Toolkit - Supporting your business journey towards accessibility. toolkit.ccrw.org">
            <a:extLst>
              <a:ext uri="{FF2B5EF4-FFF2-40B4-BE49-F238E27FC236}">
                <a16:creationId xmlns:a16="http://schemas.microsoft.com/office/drawing/2014/main" id="{A993D5F4-D84A-16CA-0A52-DFACEDA01190}"/>
              </a:ext>
            </a:extLst>
          </p:cNvPr>
          <p:cNvPicPr>
            <a:picLocks noChangeAspect="1"/>
          </p:cNvPicPr>
          <p:nvPr/>
        </p:nvPicPr>
        <p:blipFill>
          <a:blip r:embed="rId3"/>
          <a:stretch>
            <a:fillRect/>
          </a:stretch>
        </p:blipFill>
        <p:spPr>
          <a:xfrm>
            <a:off x="153767" y="1864968"/>
            <a:ext cx="3618519" cy="1787740"/>
          </a:xfrm>
          <a:prstGeom prst="rect">
            <a:avLst/>
          </a:prstGeom>
        </p:spPr>
      </p:pic>
      <p:pic>
        <p:nvPicPr>
          <p:cNvPr id="1013" name="Google Shape;1013;p95" descr="A woman seated in a wheelchair writing at a desk. Quote: Although the intent is protective, this practice limits workers with disabilities by denying them opportunities to correct their behaviour and learn on the job.">
            <a:hlinkClick r:id="rId4"/>
          </p:cNvPr>
          <p:cNvPicPr preferRelativeResize="0"/>
          <p:nvPr/>
        </p:nvPicPr>
        <p:blipFill rotWithShape="1">
          <a:blip r:embed="rId5">
            <a:alphaModFix/>
          </a:blip>
          <a:srcRect l="36083" t="57290" r="1565"/>
          <a:stretch/>
        </p:blipFill>
        <p:spPr>
          <a:xfrm>
            <a:off x="3683363" y="2145050"/>
            <a:ext cx="5404876" cy="24254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6" name="Google Shape;803;p77">
            <a:extLst>
              <a:ext uri="{FF2B5EF4-FFF2-40B4-BE49-F238E27FC236}">
                <a16:creationId xmlns:a16="http://schemas.microsoft.com/office/drawing/2014/main" id="{A9CD2432-EC56-F851-6AA2-C5A84B773F55}"/>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1</a:t>
            </a:r>
          </a:p>
        </p:txBody>
      </p:sp>
      <p:sp>
        <p:nvSpPr>
          <p:cNvPr id="7" name="Google Shape;806;p77">
            <a:extLst>
              <a:ext uri="{FF2B5EF4-FFF2-40B4-BE49-F238E27FC236}">
                <a16:creationId xmlns:a16="http://schemas.microsoft.com/office/drawing/2014/main" id="{E619A16D-6AA6-FEB2-F6FC-3445032EB509}"/>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a:t>Performance management</a:t>
            </a:r>
            <a:endParaRPr lang="en-CA" b="0" dirty="0"/>
          </a:p>
        </p:txBody>
      </p:sp>
      <p:sp>
        <p:nvSpPr>
          <p:cNvPr id="8" name="Rectangle 7">
            <a:extLst>
              <a:ext uri="{FF2B5EF4-FFF2-40B4-BE49-F238E27FC236}">
                <a16:creationId xmlns:a16="http://schemas.microsoft.com/office/drawing/2014/main" id="{B04AAEEF-6C35-2C33-8F83-DD0421B733C9}"/>
              </a:ext>
              <a:ext uri="{C183D7F6-B498-43B3-948B-1728B52AA6E4}">
                <adec:decorative xmlns:adec="http://schemas.microsoft.com/office/drawing/2017/decorative" val="1"/>
              </a:ext>
            </a:extLst>
          </p:cNvPr>
          <p:cNvSpPr/>
          <p:nvPr/>
        </p:nvSpPr>
        <p:spPr>
          <a:xfrm>
            <a:off x="6844145" y="332729"/>
            <a:ext cx="2115039"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Google Shape;606;p59">
            <a:extLst>
              <a:ext uri="{FF2B5EF4-FFF2-40B4-BE49-F238E27FC236}">
                <a16:creationId xmlns:a16="http://schemas.microsoft.com/office/drawing/2014/main" id="{81368F9D-6D56-0845-E5FB-B7D8DFB8E8EB}"/>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022" name="Google Shape;1022;p96"/>
          <p:cNvSpPr txBox="1">
            <a:spLocks noGrp="1"/>
          </p:cNvSpPr>
          <p:nvPr>
            <p:ph type="title" idx="4294967295"/>
          </p:nvPr>
        </p:nvSpPr>
        <p:spPr>
          <a:xfrm>
            <a:off x="542925" y="876300"/>
            <a:ext cx="8181975" cy="5730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Scenario: Performance management</a:t>
            </a:r>
          </a:p>
        </p:txBody>
      </p:sp>
      <p:sp>
        <p:nvSpPr>
          <p:cNvPr id="1023" name="Google Shape;1023;p96"/>
          <p:cNvSpPr txBox="1">
            <a:spLocks noGrp="1"/>
          </p:cNvSpPr>
          <p:nvPr>
            <p:ph type="subTitle" idx="4"/>
          </p:nvPr>
        </p:nvSpPr>
        <p:spPr>
          <a:xfrm>
            <a:off x="542925" y="1321125"/>
            <a:ext cx="8332786" cy="27936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rgbClr val="000000"/>
              </a:buClr>
              <a:buSzPts val="2270"/>
              <a:buFont typeface="Arial"/>
              <a:buNone/>
            </a:pPr>
            <a:r>
              <a:rPr lang="en" sz="1700" b="1" dirty="0">
                <a:solidFill>
                  <a:schemeClr val="accent4"/>
                </a:solidFill>
              </a:rPr>
              <a:t>Scenario:</a:t>
            </a:r>
            <a:r>
              <a:rPr lang="en" sz="1700" b="1" dirty="0"/>
              <a:t> </a:t>
            </a:r>
            <a:r>
              <a:rPr lang="en" sz="1700" dirty="0"/>
              <a:t>You are recruited to manage a healthcare organization’s environmental services. In your first week, you make some changes in staff’s duty rosters and conduct some quality audits. </a:t>
            </a:r>
            <a:endParaRPr sz="1700" dirty="0"/>
          </a:p>
          <a:p>
            <a:pPr marL="0" lvl="0" indent="0" algn="l" rtl="0">
              <a:lnSpc>
                <a:spcPct val="100000"/>
              </a:lnSpc>
              <a:spcBef>
                <a:spcPts val="750"/>
              </a:spcBef>
              <a:spcAft>
                <a:spcPts val="0"/>
              </a:spcAft>
              <a:buClr>
                <a:srgbClr val="000000"/>
              </a:buClr>
              <a:buSzPts val="2270"/>
              <a:buFont typeface="Arial"/>
              <a:buNone/>
            </a:pPr>
            <a:r>
              <a:rPr lang="en" sz="1700" dirty="0"/>
              <a:t>You notice that one employee’s audit results are poor. You look up past records and note that their results were consistently excellent over the last year, with some periods of poor results in the past. You spend some time on the job with this employee and notice:</a:t>
            </a:r>
            <a:endParaRPr sz="1700" dirty="0"/>
          </a:p>
          <a:p>
            <a:pPr marL="457200" lvl="0" indent="-336581" algn="l" rtl="0">
              <a:lnSpc>
                <a:spcPct val="100000"/>
              </a:lnSpc>
              <a:spcBef>
                <a:spcPts val="0"/>
              </a:spcBef>
              <a:spcAft>
                <a:spcPts val="0"/>
              </a:spcAft>
              <a:buSzPts val="1700"/>
              <a:buChar char="•"/>
            </a:pPr>
            <a:r>
              <a:rPr lang="en" sz="1700" dirty="0"/>
              <a:t>Some difficulties understanding your feedback and questions</a:t>
            </a:r>
            <a:endParaRPr sz="1700" dirty="0"/>
          </a:p>
          <a:p>
            <a:pPr marL="457200" lvl="0" indent="-336581" algn="l" rtl="0">
              <a:lnSpc>
                <a:spcPct val="100000"/>
              </a:lnSpc>
              <a:spcBef>
                <a:spcPts val="0"/>
              </a:spcBef>
              <a:spcAft>
                <a:spcPts val="0"/>
              </a:spcAft>
              <a:buSzPts val="1700"/>
              <a:buChar char="•"/>
            </a:pPr>
            <a:r>
              <a:rPr lang="en" sz="1700" dirty="0"/>
              <a:t>An adapted format of the staff’s previous standard duty roster/schedule on the employee’s cleaning cart</a:t>
            </a:r>
            <a:endParaRPr sz="1700" dirty="0"/>
          </a:p>
          <a:p>
            <a:pPr marL="0" lvl="0" indent="0" algn="l" rtl="0">
              <a:lnSpc>
                <a:spcPct val="100000"/>
              </a:lnSpc>
              <a:spcBef>
                <a:spcPts val="750"/>
              </a:spcBef>
              <a:spcAft>
                <a:spcPts val="0"/>
              </a:spcAft>
              <a:buClr>
                <a:srgbClr val="000000"/>
              </a:buClr>
              <a:buSzPts val="2270"/>
              <a:buFont typeface="Arial"/>
              <a:buNone/>
            </a:pPr>
            <a:r>
              <a:rPr lang="en" sz="1700" dirty="0"/>
              <a:t>You recognize a potential need for disability-related accommodation. </a:t>
            </a:r>
          </a:p>
          <a:p>
            <a:pPr marL="0" lvl="0" indent="0" algn="l" rtl="0">
              <a:lnSpc>
                <a:spcPct val="100000"/>
              </a:lnSpc>
              <a:spcBef>
                <a:spcPts val="750"/>
              </a:spcBef>
              <a:spcAft>
                <a:spcPts val="0"/>
              </a:spcAft>
              <a:buClr>
                <a:srgbClr val="000000"/>
              </a:buClr>
              <a:buSzPts val="2270"/>
              <a:buFont typeface="Arial"/>
              <a:buNone/>
            </a:pPr>
            <a:r>
              <a:rPr lang="en" sz="1700" b="1" dirty="0">
                <a:solidFill>
                  <a:schemeClr val="accent4"/>
                </a:solidFill>
              </a:rPr>
              <a:t>Discuss:</a:t>
            </a:r>
            <a:r>
              <a:rPr lang="en" sz="1700" b="1" dirty="0"/>
              <a:t> What are some possible next steps?</a:t>
            </a:r>
            <a:endParaRPr sz="1700" dirty="0"/>
          </a:p>
        </p:txBody>
      </p:sp>
      <p:grpSp>
        <p:nvGrpSpPr>
          <p:cNvPr id="1025" name="Google Shape;1025;p96" descr="5 minute activity"/>
          <p:cNvGrpSpPr/>
          <p:nvPr/>
        </p:nvGrpSpPr>
        <p:grpSpPr>
          <a:xfrm>
            <a:off x="7401000" y="4506100"/>
            <a:ext cx="1562100" cy="572699"/>
            <a:chOff x="7361800" y="4486500"/>
            <a:chExt cx="1562100" cy="572699"/>
          </a:xfrm>
        </p:grpSpPr>
        <p:pic>
          <p:nvPicPr>
            <p:cNvPr id="1026" name="Google Shape;1026;p96"/>
            <p:cNvPicPr preferRelativeResize="0"/>
            <p:nvPr/>
          </p:nvPicPr>
          <p:blipFill rotWithShape="1">
            <a:blip r:embed="rId3">
              <a:alphaModFix/>
            </a:blip>
            <a:srcRect/>
            <a:stretch/>
          </p:blipFill>
          <p:spPr>
            <a:xfrm>
              <a:off x="7361800" y="4486500"/>
              <a:ext cx="572699" cy="572699"/>
            </a:xfrm>
            <a:prstGeom prst="rect">
              <a:avLst/>
            </a:prstGeom>
            <a:noFill/>
            <a:ln>
              <a:noFill/>
            </a:ln>
          </p:spPr>
        </p:pic>
        <p:sp>
          <p:nvSpPr>
            <p:cNvPr id="1027" name="Google Shape;1027;p96"/>
            <p:cNvSpPr txBox="1"/>
            <p:nvPr/>
          </p:nvSpPr>
          <p:spPr>
            <a:xfrm>
              <a:off x="7934500" y="4581750"/>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dk1"/>
                  </a:solidFill>
                  <a:latin typeface="Arial"/>
                  <a:ea typeface="Arial"/>
                  <a:cs typeface="Arial"/>
                  <a:sym typeface="Arial"/>
                </a:rPr>
                <a:t>5 min</a:t>
              </a:r>
              <a:endParaRPr sz="2100" b="0" i="0" u="none" strike="noStrike" cap="none">
                <a:solidFill>
                  <a:schemeClr val="dk1"/>
                </a:solidFill>
                <a:latin typeface="Arial"/>
                <a:ea typeface="Arial"/>
                <a:cs typeface="Arial"/>
                <a:sym typeface="Arial"/>
              </a:endParaRPr>
            </a:p>
          </p:txBody>
        </p:sp>
      </p:grpSp>
      <p:pic>
        <p:nvPicPr>
          <p:cNvPr id="1028" name="Google Shape;1028;p9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216899" y="666926"/>
            <a:ext cx="658811" cy="65302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5" name="Google Shape;803;p77">
            <a:extLst>
              <a:ext uri="{FF2B5EF4-FFF2-40B4-BE49-F238E27FC236}">
                <a16:creationId xmlns:a16="http://schemas.microsoft.com/office/drawing/2014/main" id="{B5DBC2B8-3B13-9AF8-F830-41B4420D5751}"/>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1</a:t>
            </a:r>
          </a:p>
        </p:txBody>
      </p:sp>
      <p:sp>
        <p:nvSpPr>
          <p:cNvPr id="6" name="Google Shape;806;p77">
            <a:extLst>
              <a:ext uri="{FF2B5EF4-FFF2-40B4-BE49-F238E27FC236}">
                <a16:creationId xmlns:a16="http://schemas.microsoft.com/office/drawing/2014/main" id="{61AD3950-8FF0-E80B-20FD-6E2D2D2DCF6D}"/>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a:t>Performance management</a:t>
            </a:r>
            <a:endParaRPr lang="en-CA" b="0" dirty="0"/>
          </a:p>
        </p:txBody>
      </p:sp>
      <p:sp>
        <p:nvSpPr>
          <p:cNvPr id="7" name="Rectangle 6">
            <a:extLst>
              <a:ext uri="{FF2B5EF4-FFF2-40B4-BE49-F238E27FC236}">
                <a16:creationId xmlns:a16="http://schemas.microsoft.com/office/drawing/2014/main" id="{4EACEEAB-09F4-7F01-B4E3-77A7344D6A74}"/>
              </a:ext>
              <a:ext uri="{C183D7F6-B498-43B3-948B-1728B52AA6E4}">
                <adec:decorative xmlns:adec="http://schemas.microsoft.com/office/drawing/2017/decorative" val="1"/>
              </a:ext>
            </a:extLst>
          </p:cNvPr>
          <p:cNvSpPr/>
          <p:nvPr/>
        </p:nvSpPr>
        <p:spPr>
          <a:xfrm>
            <a:off x="6733546"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18098C00-02C3-3473-235E-A62B9AFFC854}"/>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035" name="Google Shape;1035;p97"/>
          <p:cNvSpPr txBox="1">
            <a:spLocks noGrp="1"/>
          </p:cNvSpPr>
          <p:nvPr>
            <p:ph type="title" idx="4294967295"/>
          </p:nvPr>
        </p:nvSpPr>
        <p:spPr>
          <a:xfrm>
            <a:off x="542925" y="1076325"/>
            <a:ext cx="7975600" cy="5730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Scenario: Debrief</a:t>
            </a:r>
          </a:p>
        </p:txBody>
      </p:sp>
      <p:sp>
        <p:nvSpPr>
          <p:cNvPr id="1036" name="Google Shape;1036;p97"/>
          <p:cNvSpPr txBox="1">
            <a:spLocks noGrp="1"/>
          </p:cNvSpPr>
          <p:nvPr>
            <p:ph type="subTitle" idx="4"/>
          </p:nvPr>
        </p:nvSpPr>
        <p:spPr>
          <a:xfrm>
            <a:off x="542925" y="1597650"/>
            <a:ext cx="3754800" cy="2628900"/>
          </a:xfrm>
          <a:prstGeom prst="rect">
            <a:avLst/>
          </a:prstGeom>
        </p:spPr>
        <p:txBody>
          <a:bodyPr spcFirstLastPara="1" wrap="square" lIns="91425" tIns="45700" rIns="91425" bIns="45700" anchor="t" anchorCtr="0">
            <a:noAutofit/>
          </a:bodyPr>
          <a:lstStyle/>
          <a:p>
            <a:pPr marL="457200" lvl="0" indent="-330200" algn="l" rtl="0">
              <a:lnSpc>
                <a:spcPct val="100000"/>
              </a:lnSpc>
              <a:spcBef>
                <a:spcPts val="1200"/>
              </a:spcBef>
              <a:spcAft>
                <a:spcPts val="0"/>
              </a:spcAft>
              <a:buSzPts val="1600"/>
              <a:buChar char="●"/>
            </a:pPr>
            <a:r>
              <a:rPr lang="en" sz="1600" dirty="0"/>
              <a:t>Check employee record and with HR/P&amp;C for any written accommodation plans.</a:t>
            </a:r>
            <a:endParaRPr sz="1600" dirty="0"/>
          </a:p>
          <a:p>
            <a:pPr marL="457200" lvl="0" indent="-330200" algn="l" rtl="0">
              <a:lnSpc>
                <a:spcPct val="100000"/>
              </a:lnSpc>
              <a:spcBef>
                <a:spcPts val="1200"/>
              </a:spcBef>
              <a:spcAft>
                <a:spcPts val="0"/>
              </a:spcAft>
              <a:buSzPts val="1600"/>
              <a:buChar char="●"/>
            </a:pPr>
            <a:r>
              <a:rPr lang="en" sz="1600" dirty="0"/>
              <a:t>Document performance concern. Discuss audit results with employee and ask what is impacting performance.</a:t>
            </a:r>
          </a:p>
          <a:p>
            <a:pPr indent="-330200">
              <a:lnSpc>
                <a:spcPct val="100000"/>
              </a:lnSpc>
              <a:spcBef>
                <a:spcPts val="1200"/>
              </a:spcBef>
              <a:buSzPts val="1600"/>
              <a:buFont typeface="Arial"/>
              <a:buChar char="●"/>
            </a:pPr>
            <a:r>
              <a:rPr lang="en-US" sz="1600" dirty="0"/>
              <a:t>Return employee temporarily to original duty roster/schedule to check audit results.</a:t>
            </a:r>
          </a:p>
        </p:txBody>
      </p:sp>
      <p:sp>
        <p:nvSpPr>
          <p:cNvPr id="1038" name="Google Shape;1038;p97"/>
          <p:cNvSpPr txBox="1">
            <a:spLocks noGrp="1"/>
          </p:cNvSpPr>
          <p:nvPr>
            <p:ph type="subTitle" idx="4"/>
          </p:nvPr>
        </p:nvSpPr>
        <p:spPr>
          <a:xfrm>
            <a:off x="4739625" y="1597650"/>
            <a:ext cx="3968100" cy="2834700"/>
          </a:xfrm>
          <a:prstGeom prst="rect">
            <a:avLst/>
          </a:prstGeom>
        </p:spPr>
        <p:txBody>
          <a:bodyPr spcFirstLastPara="1" wrap="square" lIns="91425" tIns="45700" rIns="91425" bIns="45700" anchor="t" anchorCtr="0">
            <a:noAutofit/>
          </a:bodyPr>
          <a:lstStyle/>
          <a:p>
            <a:pPr marL="457200" lvl="0" indent="-330200" algn="l" rtl="0">
              <a:lnSpc>
                <a:spcPct val="100000"/>
              </a:lnSpc>
              <a:spcBef>
                <a:spcPts val="1200"/>
              </a:spcBef>
              <a:spcAft>
                <a:spcPts val="0"/>
              </a:spcAft>
              <a:buSzPts val="1600"/>
              <a:buChar char="●"/>
            </a:pPr>
            <a:r>
              <a:rPr lang="en" sz="1600" dirty="0"/>
              <a:t>Ask your employee who made their adapted duty roster.</a:t>
            </a:r>
            <a:endParaRPr sz="1600" dirty="0"/>
          </a:p>
          <a:p>
            <a:pPr marL="457200" lvl="0" indent="-330200" algn="l" rtl="0">
              <a:lnSpc>
                <a:spcPct val="100000"/>
              </a:lnSpc>
              <a:spcBef>
                <a:spcPts val="1200"/>
              </a:spcBef>
              <a:spcAft>
                <a:spcPts val="0"/>
              </a:spcAft>
              <a:buSzPts val="1600"/>
              <a:buChar char="●"/>
            </a:pPr>
            <a:r>
              <a:rPr lang="en" sz="1600" dirty="0"/>
              <a:t>Consult with internal or external expert(s) if needed.</a:t>
            </a:r>
            <a:endParaRPr sz="1600" dirty="0"/>
          </a:p>
          <a:p>
            <a:pPr marL="457200" lvl="0" indent="-330200" algn="l" rtl="0">
              <a:lnSpc>
                <a:spcPct val="100000"/>
              </a:lnSpc>
              <a:spcBef>
                <a:spcPts val="1200"/>
              </a:spcBef>
              <a:spcAft>
                <a:spcPts val="0"/>
              </a:spcAft>
              <a:buSzPts val="1600"/>
              <a:buChar char="●"/>
            </a:pPr>
            <a:r>
              <a:rPr lang="en" sz="1600" dirty="0"/>
              <a:t>Provide additional training and/or  adapted training materials.</a:t>
            </a:r>
            <a:endParaRPr sz="1600" dirty="0"/>
          </a:p>
          <a:p>
            <a:pPr marL="457200" lvl="0" indent="-330200" algn="l" rtl="0">
              <a:lnSpc>
                <a:spcPct val="100000"/>
              </a:lnSpc>
              <a:spcBef>
                <a:spcPts val="1200"/>
              </a:spcBef>
              <a:spcAft>
                <a:spcPts val="0"/>
              </a:spcAft>
              <a:buSzPts val="1600"/>
              <a:buChar char="●"/>
            </a:pPr>
            <a:r>
              <a:rPr lang="en" sz="1600" dirty="0"/>
              <a:t>Document accommodations in employee record.</a:t>
            </a:r>
            <a:endParaRPr sz="1600" dirty="0"/>
          </a:p>
          <a:p>
            <a:pPr marL="457200" lvl="0" indent="-330200" algn="l" rtl="0">
              <a:lnSpc>
                <a:spcPct val="100000"/>
              </a:lnSpc>
              <a:spcBef>
                <a:spcPts val="1200"/>
              </a:spcBef>
              <a:spcAft>
                <a:spcPts val="0"/>
              </a:spcAft>
              <a:buSzPts val="1600"/>
              <a:buChar char="●"/>
            </a:pPr>
            <a:r>
              <a:rPr lang="en" sz="1600" dirty="0"/>
              <a:t>Continue with typical performance management processes.</a:t>
            </a:r>
            <a:endParaRPr sz="1600" b="1" dirty="0"/>
          </a:p>
        </p:txBody>
      </p:sp>
      <p:pic>
        <p:nvPicPr>
          <p:cNvPr id="1039" name="Google Shape;1039;p9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13350" y="735449"/>
            <a:ext cx="849650" cy="8496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5" name="Google Shape;803;p77">
            <a:extLst>
              <a:ext uri="{FF2B5EF4-FFF2-40B4-BE49-F238E27FC236}">
                <a16:creationId xmlns:a16="http://schemas.microsoft.com/office/drawing/2014/main" id="{0F503312-7EA7-6849-F9B9-EAECF8AB9BBB}"/>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1</a:t>
            </a:r>
          </a:p>
        </p:txBody>
      </p:sp>
      <p:sp>
        <p:nvSpPr>
          <p:cNvPr id="6" name="Google Shape;806;p77">
            <a:extLst>
              <a:ext uri="{FF2B5EF4-FFF2-40B4-BE49-F238E27FC236}">
                <a16:creationId xmlns:a16="http://schemas.microsoft.com/office/drawing/2014/main" id="{D83ABCF0-E5D7-73A9-11D3-F6FA3740D52D}"/>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dirty="0"/>
              <a:t>Performance management</a:t>
            </a:r>
          </a:p>
        </p:txBody>
      </p:sp>
      <p:sp>
        <p:nvSpPr>
          <p:cNvPr id="7" name="Rectangle 6">
            <a:extLst>
              <a:ext uri="{FF2B5EF4-FFF2-40B4-BE49-F238E27FC236}">
                <a16:creationId xmlns:a16="http://schemas.microsoft.com/office/drawing/2014/main" id="{6A2F626B-E172-EEAE-1840-22999A00A0DF}"/>
              </a:ext>
              <a:ext uri="{C183D7F6-B498-43B3-948B-1728B52AA6E4}">
                <adec:decorative xmlns:adec="http://schemas.microsoft.com/office/drawing/2017/decorative" val="1"/>
              </a:ext>
            </a:extLst>
          </p:cNvPr>
          <p:cNvSpPr/>
          <p:nvPr/>
        </p:nvSpPr>
        <p:spPr>
          <a:xfrm>
            <a:off x="6872082"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B9FC9031-D79A-1C67-AE5A-92380C459225}"/>
              </a:ext>
              <a:ext uri="{C183D7F6-B498-43B3-948B-1728B52AA6E4}">
                <adec:decorative xmlns:adec="http://schemas.microsoft.com/office/drawing/2017/decorative" val="1"/>
              </a:ext>
            </a:extLst>
          </p:cNvPr>
          <p:cNvSpPr txBox="1">
            <a:spLocks noGrp="1"/>
          </p:cNvSpPr>
          <p:nvPr>
            <p:ph type="title" idx="4294967295"/>
          </p:nvPr>
        </p:nvSpPr>
        <p:spPr>
          <a:xfrm>
            <a:off x="5478463" y="295275"/>
            <a:ext cx="3028950" cy="2762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750"/>
              </a:spcBef>
              <a:spcAft>
                <a:spcPts val="0"/>
              </a:spcAft>
              <a:buClr>
                <a:schemeClr val="accent1"/>
              </a:buClr>
              <a:buSzPts val="1400"/>
              <a:buFont typeface="Arial"/>
              <a:buNone/>
              <a:tabLst/>
              <a:defRPr/>
            </a:pPr>
            <a:r>
              <a:rPr kumimoji="0" lang="en-CA" sz="1400" b="1" i="0" u="none" strike="noStrike" kern="0" cap="none" spc="0" normalizeH="0" baseline="0" noProof="0" dirty="0">
                <a:ln>
                  <a:noFill/>
                </a:ln>
                <a:solidFill>
                  <a:schemeClr val="accent1"/>
                </a:solidFill>
                <a:effectLst/>
                <a:uLnTx/>
                <a:uFillTx/>
                <a:latin typeface="Arial"/>
                <a:ea typeface="Arial"/>
                <a:cs typeface="Arial"/>
                <a:sym typeface="Arial"/>
              </a:rPr>
              <a:t>RETENTION BEST PRACTICES</a:t>
            </a:r>
          </a:p>
        </p:txBody>
      </p:sp>
      <p:sp>
        <p:nvSpPr>
          <p:cNvPr id="1047" name="Google Shape;1047;p98"/>
          <p:cNvSpPr txBox="1">
            <a:spLocks noGrp="1"/>
          </p:cNvSpPr>
          <p:nvPr>
            <p:ph type="subTitle" idx="4"/>
          </p:nvPr>
        </p:nvSpPr>
        <p:spPr>
          <a:xfrm>
            <a:off x="542925" y="1250219"/>
            <a:ext cx="7755300" cy="32766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SzPts val="2000"/>
              <a:buChar char="●"/>
            </a:pPr>
            <a:r>
              <a:rPr lang="en" sz="2000" dirty="0"/>
              <a:t>Enquire/investigate if you believe accommodation may be needed or helpful.</a:t>
            </a:r>
            <a:endParaRPr sz="2000" dirty="0"/>
          </a:p>
          <a:p>
            <a:pPr marL="457200" lvl="0" indent="-355600" algn="l" rtl="0">
              <a:lnSpc>
                <a:spcPct val="100000"/>
              </a:lnSpc>
              <a:spcBef>
                <a:spcPts val="1000"/>
              </a:spcBef>
              <a:spcAft>
                <a:spcPts val="0"/>
              </a:spcAft>
              <a:buSzPts val="2000"/>
              <a:buChar char="●"/>
            </a:pPr>
            <a:r>
              <a:rPr lang="en" sz="2000" dirty="0"/>
              <a:t>Discuss performance concerns with employees clearly. Ask what would help them do their best work.</a:t>
            </a:r>
            <a:endParaRPr sz="2000" dirty="0"/>
          </a:p>
          <a:p>
            <a:pPr marL="457200" lvl="0" indent="-355600" algn="l" rtl="0">
              <a:lnSpc>
                <a:spcPct val="100000"/>
              </a:lnSpc>
              <a:spcBef>
                <a:spcPts val="1000"/>
              </a:spcBef>
              <a:spcAft>
                <a:spcPts val="0"/>
              </a:spcAft>
              <a:buSzPts val="2000"/>
              <a:buChar char="●"/>
            </a:pPr>
            <a:r>
              <a:rPr lang="en" sz="2000" dirty="0"/>
              <a:t>Be open to adapting your style of training and supervising.</a:t>
            </a:r>
            <a:endParaRPr sz="2000" dirty="0"/>
          </a:p>
          <a:p>
            <a:pPr marL="457200" lvl="0" indent="-355600" algn="l" rtl="0">
              <a:lnSpc>
                <a:spcPct val="100000"/>
              </a:lnSpc>
              <a:spcBef>
                <a:spcPts val="1000"/>
              </a:spcBef>
              <a:spcAft>
                <a:spcPts val="0"/>
              </a:spcAft>
              <a:buSzPts val="2000"/>
              <a:buChar char="●"/>
            </a:pPr>
            <a:r>
              <a:rPr lang="en" sz="2000" dirty="0"/>
              <a:t>Work with your organization’s People &amp; Culture experts to:</a:t>
            </a:r>
            <a:endParaRPr sz="2000" dirty="0"/>
          </a:p>
          <a:p>
            <a:pPr marL="914400" lvl="1" indent="-336550" algn="l" rtl="0">
              <a:lnSpc>
                <a:spcPct val="100000"/>
              </a:lnSpc>
              <a:spcBef>
                <a:spcPts val="1000"/>
              </a:spcBef>
              <a:spcAft>
                <a:spcPts val="0"/>
              </a:spcAft>
              <a:buSzPts val="1700"/>
              <a:buChar char="○"/>
            </a:pPr>
            <a:r>
              <a:rPr lang="en" sz="1700" dirty="0"/>
              <a:t>Document accommodations.</a:t>
            </a:r>
            <a:endParaRPr sz="1700" dirty="0"/>
          </a:p>
          <a:p>
            <a:pPr marL="914400" lvl="1" indent="-336550" algn="l" rtl="0">
              <a:lnSpc>
                <a:spcPct val="100000"/>
              </a:lnSpc>
              <a:spcBef>
                <a:spcPts val="1000"/>
              </a:spcBef>
              <a:spcAft>
                <a:spcPts val="1000"/>
              </a:spcAft>
              <a:buSzPts val="1700"/>
              <a:buChar char="○"/>
            </a:pPr>
            <a:r>
              <a:rPr lang="en" sz="1700" dirty="0"/>
              <a:t>Continue to monitor performance and address concerns if needed.</a:t>
            </a:r>
            <a:endParaRPr sz="19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5" name="Google Shape;803;p77">
            <a:extLst>
              <a:ext uri="{FF2B5EF4-FFF2-40B4-BE49-F238E27FC236}">
                <a16:creationId xmlns:a16="http://schemas.microsoft.com/office/drawing/2014/main" id="{F0E07F7E-B8DF-88F1-AF96-3C3B40E077CD}"/>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2</a:t>
            </a:r>
          </a:p>
        </p:txBody>
      </p:sp>
      <p:sp>
        <p:nvSpPr>
          <p:cNvPr id="6" name="Google Shape;806;p77">
            <a:extLst>
              <a:ext uri="{FF2B5EF4-FFF2-40B4-BE49-F238E27FC236}">
                <a16:creationId xmlns:a16="http://schemas.microsoft.com/office/drawing/2014/main" id="{8DBF24AB-47F0-8760-DDBE-8A4AE2816C7E}"/>
              </a:ext>
            </a:extLst>
          </p:cNvPr>
          <p:cNvSpPr txBox="1">
            <a:spLocks noGrp="1"/>
          </p:cNvSpPr>
          <p:nvPr>
            <p:ph type="title" idx="4294967295"/>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000"/>
              <a:buFont typeface="Arial"/>
              <a:buNone/>
              <a:tabLst/>
              <a:defRPr/>
            </a:pPr>
            <a:r>
              <a:rPr kumimoji="0" lang="en-CA" sz="2000" b="0" i="0" u="none" strike="noStrike" kern="0" cap="none" spc="0" normalizeH="0" baseline="0" noProof="0" dirty="0">
                <a:ln>
                  <a:noFill/>
                </a:ln>
                <a:solidFill>
                  <a:schemeClr val="accent1"/>
                </a:solidFill>
                <a:effectLst/>
                <a:uLnTx/>
                <a:uFillTx/>
                <a:latin typeface="Arial"/>
                <a:ea typeface="Arial"/>
                <a:cs typeface="Arial"/>
                <a:sym typeface="Arial"/>
              </a:rPr>
              <a:t>Career development</a:t>
            </a:r>
          </a:p>
        </p:txBody>
      </p:sp>
      <p:sp>
        <p:nvSpPr>
          <p:cNvPr id="7" name="Rectangle 6">
            <a:extLst>
              <a:ext uri="{FF2B5EF4-FFF2-40B4-BE49-F238E27FC236}">
                <a16:creationId xmlns:a16="http://schemas.microsoft.com/office/drawing/2014/main" id="{53EFEC5B-16EA-5E35-7CE9-0B1AFA0B4687}"/>
              </a:ext>
              <a:ext uri="{C183D7F6-B498-43B3-948B-1728B52AA6E4}">
                <adec:decorative xmlns:adec="http://schemas.microsoft.com/office/drawing/2017/decorative" val="1"/>
              </a:ext>
            </a:extLst>
          </p:cNvPr>
          <p:cNvSpPr/>
          <p:nvPr/>
        </p:nvSpPr>
        <p:spPr>
          <a:xfrm>
            <a:off x="6858226"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CACDC5DD-E775-D5F6-25C6-B2383C5C14A5}"/>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055" name="Google Shape;1055;p99"/>
          <p:cNvSpPr txBox="1">
            <a:spLocks noGrp="1"/>
          </p:cNvSpPr>
          <p:nvPr>
            <p:ph type="subTitle" idx="3"/>
          </p:nvPr>
        </p:nvSpPr>
        <p:spPr>
          <a:xfrm>
            <a:off x="542925" y="1076100"/>
            <a:ext cx="4044100"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400" b="0" dirty="0"/>
              <a:t>Considering an employee’s</a:t>
            </a:r>
            <a:endParaRPr sz="2400" b="0" dirty="0"/>
          </a:p>
          <a:p>
            <a:pPr marL="0" lvl="0" indent="0" algn="l" rtl="0">
              <a:spcBef>
                <a:spcPts val="750"/>
              </a:spcBef>
              <a:spcAft>
                <a:spcPts val="0"/>
              </a:spcAft>
              <a:buNone/>
            </a:pPr>
            <a:endParaRPr dirty="0"/>
          </a:p>
        </p:txBody>
      </p:sp>
      <p:sp>
        <p:nvSpPr>
          <p:cNvPr id="1056" name="Google Shape;1056;p99"/>
          <p:cNvSpPr txBox="1">
            <a:spLocks noGrp="1"/>
          </p:cNvSpPr>
          <p:nvPr>
            <p:ph type="subTitle" idx="4"/>
          </p:nvPr>
        </p:nvSpPr>
        <p:spPr>
          <a:xfrm>
            <a:off x="503351" y="1750415"/>
            <a:ext cx="3381300" cy="2491800"/>
          </a:xfrm>
          <a:prstGeom prst="rect">
            <a:avLst/>
          </a:prstGeom>
        </p:spPr>
        <p:txBody>
          <a:bodyPr spcFirstLastPara="1" wrap="square" lIns="91425" tIns="45700" rIns="91425" bIns="45700" anchor="t" anchorCtr="0">
            <a:normAutofit/>
          </a:bodyPr>
          <a:lstStyle/>
          <a:p>
            <a:pPr marL="457200" lvl="0" indent="-355600" algn="l" rtl="0">
              <a:lnSpc>
                <a:spcPct val="100000"/>
              </a:lnSpc>
              <a:spcBef>
                <a:spcPts val="0"/>
              </a:spcBef>
              <a:spcAft>
                <a:spcPts val="0"/>
              </a:spcAft>
              <a:buClrTx/>
              <a:buSzPts val="2000"/>
              <a:buChar char="●"/>
            </a:pPr>
            <a:r>
              <a:rPr lang="en" sz="1800" dirty="0">
                <a:solidFill>
                  <a:srgbClr val="4C4C4E"/>
                </a:solidFill>
              </a:rPr>
              <a:t>Skills and experiences</a:t>
            </a:r>
            <a:endParaRPr sz="1800" dirty="0">
              <a:solidFill>
                <a:srgbClr val="4C4C4E"/>
              </a:solidFill>
            </a:endParaRPr>
          </a:p>
          <a:p>
            <a:pPr marL="457200" lvl="0" indent="-355600" algn="l" rtl="0">
              <a:lnSpc>
                <a:spcPct val="100000"/>
              </a:lnSpc>
              <a:spcBef>
                <a:spcPts val="1000"/>
              </a:spcBef>
              <a:spcAft>
                <a:spcPts val="0"/>
              </a:spcAft>
              <a:buClrTx/>
              <a:buSzPts val="2000"/>
              <a:buChar char="●"/>
            </a:pPr>
            <a:r>
              <a:rPr lang="en" sz="1800" dirty="0">
                <a:solidFill>
                  <a:srgbClr val="4C4C4E"/>
                </a:solidFill>
              </a:rPr>
              <a:t>Current needs</a:t>
            </a:r>
            <a:endParaRPr sz="1800" dirty="0">
              <a:solidFill>
                <a:srgbClr val="4C4C4E"/>
              </a:solidFill>
            </a:endParaRPr>
          </a:p>
          <a:p>
            <a:pPr marL="457200" lvl="0" indent="-355600" algn="l" rtl="0">
              <a:lnSpc>
                <a:spcPct val="100000"/>
              </a:lnSpc>
              <a:spcBef>
                <a:spcPts val="1000"/>
              </a:spcBef>
              <a:spcAft>
                <a:spcPts val="0"/>
              </a:spcAft>
              <a:buClrTx/>
              <a:buSzPts val="2000"/>
              <a:buChar char="●"/>
            </a:pPr>
            <a:r>
              <a:rPr lang="en" sz="1800" dirty="0">
                <a:solidFill>
                  <a:srgbClr val="4C4C4E"/>
                </a:solidFill>
              </a:rPr>
              <a:t>Long-term career goals</a:t>
            </a:r>
            <a:endParaRPr sz="1800" dirty="0">
              <a:solidFill>
                <a:srgbClr val="4C4C4E"/>
              </a:solidFill>
            </a:endParaRPr>
          </a:p>
          <a:p>
            <a:pPr marL="457200" lvl="0" indent="-355600" algn="l" rtl="0">
              <a:lnSpc>
                <a:spcPct val="100000"/>
              </a:lnSpc>
              <a:spcBef>
                <a:spcPts val="1000"/>
              </a:spcBef>
              <a:spcAft>
                <a:spcPts val="1000"/>
              </a:spcAft>
              <a:buClrTx/>
              <a:buSzPts val="2000"/>
              <a:buChar char="●"/>
            </a:pPr>
            <a:r>
              <a:rPr lang="en" sz="1800" dirty="0">
                <a:solidFill>
                  <a:srgbClr val="4C4C4E"/>
                </a:solidFill>
              </a:rPr>
              <a:t>Steps to connect </a:t>
            </a:r>
            <a:br>
              <a:rPr lang="en" sz="1800" dirty="0">
                <a:solidFill>
                  <a:srgbClr val="4C4C4E"/>
                </a:solidFill>
              </a:rPr>
            </a:br>
            <a:r>
              <a:rPr lang="en" sz="1800" dirty="0">
                <a:solidFill>
                  <a:srgbClr val="4C4C4E"/>
                </a:solidFill>
              </a:rPr>
              <a:t>these three points</a:t>
            </a:r>
            <a:endParaRPr sz="1800" dirty="0">
              <a:solidFill>
                <a:srgbClr val="4C4C4E"/>
              </a:solidFill>
            </a:endParaRPr>
          </a:p>
        </p:txBody>
      </p:sp>
      <p:pic>
        <p:nvPicPr>
          <p:cNvPr id="1059" name="Google Shape;1059;p99" descr="Infographic from the Disability Confidence Toolkit showing career development directions including 1. Enrichment: growing in place, 2. lateral: moving across, 3. realignment: moving down, and 4. Vertical: moving up">
            <a:hlinkClick r:id="rId3"/>
          </p:cNvPr>
          <p:cNvPicPr preferRelativeResize="0"/>
          <p:nvPr/>
        </p:nvPicPr>
        <p:blipFill rotWithShape="1">
          <a:blip r:embed="rId4">
            <a:alphaModFix/>
          </a:blip>
          <a:srcRect/>
          <a:stretch/>
        </p:blipFill>
        <p:spPr>
          <a:xfrm>
            <a:off x="5259350" y="960902"/>
            <a:ext cx="3476712" cy="3451700"/>
          </a:xfrm>
          <a:prstGeom prst="rect">
            <a:avLst/>
          </a:prstGeom>
          <a:noFill/>
          <a:ln>
            <a:noFill/>
          </a:ln>
        </p:spPr>
      </p:pic>
      <p:pic>
        <p:nvPicPr>
          <p:cNvPr id="1058" name="Google Shape;1058;p99" descr="Brandmark of CCRW | CCRT - Disability Confidence: A Business Journey Toward Accessibility">
            <a:hlinkClick r:id="rId3"/>
          </p:cNvPr>
          <p:cNvPicPr preferRelativeResize="0"/>
          <p:nvPr/>
        </p:nvPicPr>
        <p:blipFill rotWithShape="1">
          <a:blip r:embed="rId5">
            <a:alphaModFix/>
          </a:blip>
          <a:srcRect/>
          <a:stretch/>
        </p:blipFill>
        <p:spPr>
          <a:xfrm>
            <a:off x="3088224" y="3827605"/>
            <a:ext cx="2171126" cy="10434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5" name="Google Shape;803;p77">
            <a:extLst>
              <a:ext uri="{FF2B5EF4-FFF2-40B4-BE49-F238E27FC236}">
                <a16:creationId xmlns:a16="http://schemas.microsoft.com/office/drawing/2014/main" id="{BFBF6CC5-842A-C58F-6356-4BAA8B094960}"/>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2</a:t>
            </a:r>
          </a:p>
        </p:txBody>
      </p:sp>
      <p:sp>
        <p:nvSpPr>
          <p:cNvPr id="6" name="Google Shape;806;p77">
            <a:extLst>
              <a:ext uri="{FF2B5EF4-FFF2-40B4-BE49-F238E27FC236}">
                <a16:creationId xmlns:a16="http://schemas.microsoft.com/office/drawing/2014/main" id="{5D1C999F-83A3-3572-20A8-245E346BC929}"/>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a:t>Career development</a:t>
            </a:r>
            <a:endParaRPr lang="en-CA" b="0" dirty="0"/>
          </a:p>
        </p:txBody>
      </p:sp>
      <p:sp>
        <p:nvSpPr>
          <p:cNvPr id="7" name="Rectangle 6">
            <a:extLst>
              <a:ext uri="{FF2B5EF4-FFF2-40B4-BE49-F238E27FC236}">
                <a16:creationId xmlns:a16="http://schemas.microsoft.com/office/drawing/2014/main" id="{F7634422-49ED-26E4-D7A8-8D9CE5C23507}"/>
              </a:ext>
              <a:ext uri="{C183D7F6-B498-43B3-948B-1728B52AA6E4}">
                <adec:decorative xmlns:adec="http://schemas.microsoft.com/office/drawing/2017/decorative" val="1"/>
              </a:ext>
            </a:extLst>
          </p:cNvPr>
          <p:cNvSpPr/>
          <p:nvPr/>
        </p:nvSpPr>
        <p:spPr>
          <a:xfrm>
            <a:off x="6885936"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9BDE58C2-C02B-723F-14BF-D1F00DDF0E28}"/>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080" name="Google Shape;1080;p101"/>
          <p:cNvSpPr txBox="1">
            <a:spLocks noGrp="1"/>
          </p:cNvSpPr>
          <p:nvPr>
            <p:ph type="title" idx="4294967295"/>
          </p:nvPr>
        </p:nvSpPr>
        <p:spPr>
          <a:xfrm>
            <a:off x="542925" y="952500"/>
            <a:ext cx="7869238"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Scenario: Career development</a:t>
            </a:r>
          </a:p>
        </p:txBody>
      </p:sp>
      <p:sp>
        <p:nvSpPr>
          <p:cNvPr id="1081" name="Google Shape;1081;p101"/>
          <p:cNvSpPr txBox="1">
            <a:spLocks noGrp="1"/>
          </p:cNvSpPr>
          <p:nvPr>
            <p:ph type="subTitle" idx="4"/>
          </p:nvPr>
        </p:nvSpPr>
        <p:spPr>
          <a:xfrm>
            <a:off x="542925" y="1575018"/>
            <a:ext cx="7961100" cy="29337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rgbClr val="000000"/>
              </a:buClr>
              <a:buSzPts val="2100"/>
              <a:buFont typeface="Arial"/>
              <a:buNone/>
            </a:pPr>
            <a:r>
              <a:rPr lang="en" sz="1800" b="1" dirty="0">
                <a:solidFill>
                  <a:schemeClr val="accent4"/>
                </a:solidFill>
              </a:rPr>
              <a:t>Scenario: </a:t>
            </a:r>
            <a:r>
              <a:rPr lang="en" sz="1800" dirty="0"/>
              <a:t>An administrative support employee is enthusiastic about patient-focused care. Their core role is scheduling new outpatient treatment referrals (80% of their time).Their disability-related accommodations include these points: detailed written procedures for the referral process and ongoing weekly meetings to answer questions and check that standard procedures are being followed</a:t>
            </a:r>
          </a:p>
          <a:p>
            <a:pPr marL="0" lvl="0" indent="0" algn="l" rtl="0">
              <a:lnSpc>
                <a:spcPct val="100000"/>
              </a:lnSpc>
              <a:spcBef>
                <a:spcPts val="750"/>
              </a:spcBef>
              <a:spcAft>
                <a:spcPts val="0"/>
              </a:spcAft>
              <a:buClr>
                <a:srgbClr val="000000"/>
              </a:buClr>
              <a:buSzPts val="2100"/>
              <a:buFont typeface="Arial"/>
              <a:buNone/>
            </a:pPr>
            <a:r>
              <a:rPr lang="en" sz="1800" dirty="0"/>
              <a:t>They tell you they want a new challenge because they are feeling bored and enjoy new learning. </a:t>
            </a:r>
          </a:p>
          <a:p>
            <a:pPr marL="0" lvl="0" indent="0" algn="l" rtl="0">
              <a:lnSpc>
                <a:spcPct val="100000"/>
              </a:lnSpc>
              <a:spcBef>
                <a:spcPts val="750"/>
              </a:spcBef>
              <a:spcAft>
                <a:spcPts val="0"/>
              </a:spcAft>
              <a:buClr>
                <a:srgbClr val="000000"/>
              </a:buClr>
              <a:buSzPts val="2100"/>
              <a:buFont typeface="Arial"/>
              <a:buNone/>
            </a:pPr>
            <a:r>
              <a:rPr lang="en" sz="1800" b="1" dirty="0">
                <a:solidFill>
                  <a:schemeClr val="accent4"/>
                </a:solidFill>
              </a:rPr>
              <a:t>Discuss:</a:t>
            </a:r>
            <a:r>
              <a:rPr lang="en" sz="1800" dirty="0">
                <a:solidFill>
                  <a:schemeClr val="accent4"/>
                </a:solidFill>
              </a:rPr>
              <a:t> </a:t>
            </a:r>
            <a:r>
              <a:rPr lang="en" sz="1800" dirty="0"/>
              <a:t> 1. What are your initial feelings? 2. How might you explore career development?</a:t>
            </a:r>
            <a:endParaRPr sz="1800" dirty="0"/>
          </a:p>
        </p:txBody>
      </p:sp>
      <p:grpSp>
        <p:nvGrpSpPr>
          <p:cNvPr id="1083" name="Google Shape;1083;p101" descr="5 minute activity"/>
          <p:cNvGrpSpPr/>
          <p:nvPr/>
        </p:nvGrpSpPr>
        <p:grpSpPr>
          <a:xfrm>
            <a:off x="7401000" y="4506100"/>
            <a:ext cx="1562100" cy="572699"/>
            <a:chOff x="7361800" y="4486500"/>
            <a:chExt cx="1562100" cy="572699"/>
          </a:xfrm>
        </p:grpSpPr>
        <p:pic>
          <p:nvPicPr>
            <p:cNvPr id="1084" name="Google Shape;1084;p101"/>
            <p:cNvPicPr preferRelativeResize="0"/>
            <p:nvPr/>
          </p:nvPicPr>
          <p:blipFill rotWithShape="1">
            <a:blip r:embed="rId3">
              <a:alphaModFix/>
            </a:blip>
            <a:srcRect/>
            <a:stretch/>
          </p:blipFill>
          <p:spPr>
            <a:xfrm>
              <a:off x="7361800" y="4486500"/>
              <a:ext cx="572699" cy="572699"/>
            </a:xfrm>
            <a:prstGeom prst="rect">
              <a:avLst/>
            </a:prstGeom>
            <a:noFill/>
            <a:ln>
              <a:noFill/>
            </a:ln>
          </p:spPr>
        </p:pic>
        <p:sp>
          <p:nvSpPr>
            <p:cNvPr id="1085" name="Google Shape;1085;p101"/>
            <p:cNvSpPr txBox="1"/>
            <p:nvPr/>
          </p:nvSpPr>
          <p:spPr>
            <a:xfrm>
              <a:off x="7934500" y="4581750"/>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dk1"/>
                  </a:solidFill>
                  <a:latin typeface="Arial"/>
                  <a:ea typeface="Arial"/>
                  <a:cs typeface="Arial"/>
                  <a:sym typeface="Arial"/>
                </a:rPr>
                <a:t>5 min</a:t>
              </a:r>
              <a:endParaRPr sz="2100" b="0" i="0" u="none" strike="noStrike" cap="none">
                <a:solidFill>
                  <a:schemeClr val="dk1"/>
                </a:solidFill>
                <a:latin typeface="Arial"/>
                <a:ea typeface="Arial"/>
                <a:cs typeface="Arial"/>
                <a:sym typeface="Arial"/>
              </a:endParaRPr>
            </a:p>
          </p:txBody>
        </p:sp>
      </p:grpSp>
      <p:pic>
        <p:nvPicPr>
          <p:cNvPr id="1086" name="Google Shape;1086;p10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13350" y="735449"/>
            <a:ext cx="849650" cy="8496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5" name="Google Shape;803;p77">
            <a:extLst>
              <a:ext uri="{FF2B5EF4-FFF2-40B4-BE49-F238E27FC236}">
                <a16:creationId xmlns:a16="http://schemas.microsoft.com/office/drawing/2014/main" id="{D1AFDC5B-AC88-3867-47BE-64007A98756E}"/>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2</a:t>
            </a:r>
          </a:p>
        </p:txBody>
      </p:sp>
      <p:sp>
        <p:nvSpPr>
          <p:cNvPr id="6" name="Google Shape;806;p77">
            <a:extLst>
              <a:ext uri="{FF2B5EF4-FFF2-40B4-BE49-F238E27FC236}">
                <a16:creationId xmlns:a16="http://schemas.microsoft.com/office/drawing/2014/main" id="{8AB0DEEC-EC0F-C86C-2C02-9A43F67D2571}"/>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a:t>Career development</a:t>
            </a:r>
            <a:endParaRPr lang="en-CA" b="0" dirty="0"/>
          </a:p>
        </p:txBody>
      </p:sp>
      <p:sp>
        <p:nvSpPr>
          <p:cNvPr id="7" name="Rectangle 6">
            <a:extLst>
              <a:ext uri="{FF2B5EF4-FFF2-40B4-BE49-F238E27FC236}">
                <a16:creationId xmlns:a16="http://schemas.microsoft.com/office/drawing/2014/main" id="{CD78A263-27C2-9C15-B512-FC8D26151273}"/>
              </a:ext>
              <a:ext uri="{C183D7F6-B498-43B3-948B-1728B52AA6E4}">
                <adec:decorative xmlns:adec="http://schemas.microsoft.com/office/drawing/2017/decorative" val="1"/>
              </a:ext>
            </a:extLst>
          </p:cNvPr>
          <p:cNvSpPr/>
          <p:nvPr/>
        </p:nvSpPr>
        <p:spPr>
          <a:xfrm>
            <a:off x="6858237"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02C691DA-0EA0-BC83-A2D6-0729C967D008}"/>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095" name="Google Shape;1095;p102"/>
          <p:cNvSpPr txBox="1">
            <a:spLocks noGrp="1"/>
          </p:cNvSpPr>
          <p:nvPr>
            <p:ph type="title" idx="4294967295"/>
          </p:nvPr>
        </p:nvSpPr>
        <p:spPr>
          <a:xfrm>
            <a:off x="542925" y="1076325"/>
            <a:ext cx="7869238"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Career development</a:t>
            </a:r>
            <a:r>
              <a:rPr kumimoji="0" lang="en-CA" sz="2400" b="0" i="0" u="none" strike="noStrike" kern="0" cap="none" spc="0" normalizeH="0" baseline="0" noProof="0" dirty="0">
                <a:ln>
                  <a:noFill/>
                </a:ln>
                <a:solidFill>
                  <a:schemeClr val="bg1"/>
                </a:solidFill>
                <a:effectLst/>
                <a:uLnTx/>
                <a:uFillTx/>
                <a:latin typeface="Arial"/>
                <a:ea typeface="Arial"/>
                <a:cs typeface="Arial"/>
                <a:sym typeface="Arial"/>
              </a:rPr>
              <a:t>-1</a:t>
            </a:r>
            <a:endParaRPr kumimoji="0" lang="en-CA" sz="2400" b="0" i="0" u="none" strike="noStrike" kern="0" cap="none" spc="0" normalizeH="0" baseline="0" noProof="0" dirty="0">
              <a:ln>
                <a:noFill/>
              </a:ln>
              <a:solidFill>
                <a:schemeClr val="accent1"/>
              </a:solidFill>
              <a:effectLst/>
              <a:uLnTx/>
              <a:uFillTx/>
              <a:latin typeface="Arial"/>
              <a:ea typeface="Arial"/>
              <a:cs typeface="Arial"/>
              <a:sym typeface="Arial"/>
            </a:endParaRPr>
          </a:p>
        </p:txBody>
      </p:sp>
      <p:sp>
        <p:nvSpPr>
          <p:cNvPr id="1093" name="Google Shape;1093;p102"/>
          <p:cNvSpPr txBox="1">
            <a:spLocks noGrp="1"/>
          </p:cNvSpPr>
          <p:nvPr>
            <p:ph type="subTitle" idx="4"/>
          </p:nvPr>
        </p:nvSpPr>
        <p:spPr>
          <a:xfrm>
            <a:off x="485775" y="1578665"/>
            <a:ext cx="7961100" cy="2781300"/>
          </a:xfrm>
          <a:prstGeom prst="rect">
            <a:avLst/>
          </a:prstGeom>
        </p:spPr>
        <p:txBody>
          <a:bodyPr spcFirstLastPara="1" wrap="square" lIns="91425" tIns="45700" rIns="91425" bIns="45700" anchor="t" anchorCtr="0">
            <a:normAutofit fontScale="92500" lnSpcReduction="10000"/>
          </a:bodyPr>
          <a:lstStyle/>
          <a:p>
            <a:pPr marL="457200" lvl="0" indent="-349250" algn="l" rtl="0">
              <a:lnSpc>
                <a:spcPct val="100000"/>
              </a:lnSpc>
              <a:spcBef>
                <a:spcPts val="1200"/>
              </a:spcBef>
              <a:spcAft>
                <a:spcPts val="0"/>
              </a:spcAft>
              <a:buClr>
                <a:srgbClr val="000000"/>
              </a:buClr>
              <a:buSzPts val="1900"/>
              <a:buChar char="●"/>
            </a:pPr>
            <a:r>
              <a:rPr lang="en" sz="1900" dirty="0">
                <a:solidFill>
                  <a:srgbClr val="000000"/>
                </a:solidFill>
              </a:rPr>
              <a:t>Be alert to and supportive of new opportunities related to employee’s interests and strengths.</a:t>
            </a:r>
            <a:endParaRPr sz="1900" dirty="0">
              <a:solidFill>
                <a:srgbClr val="000000"/>
              </a:solidFill>
            </a:endParaRPr>
          </a:p>
          <a:p>
            <a:pPr marL="457200" lvl="0" indent="-349250" algn="l" rtl="0">
              <a:lnSpc>
                <a:spcPct val="100000"/>
              </a:lnSpc>
              <a:spcBef>
                <a:spcPts val="1200"/>
              </a:spcBef>
              <a:spcAft>
                <a:spcPts val="0"/>
              </a:spcAft>
              <a:buClr>
                <a:srgbClr val="000000"/>
              </a:buClr>
              <a:buSzPts val="1900"/>
              <a:buChar char="●"/>
            </a:pPr>
            <a:r>
              <a:rPr lang="en" sz="1900" dirty="0">
                <a:solidFill>
                  <a:srgbClr val="000000"/>
                </a:solidFill>
              </a:rPr>
              <a:t>Talk with the </a:t>
            </a:r>
            <a:r>
              <a:rPr lang="en" sz="1900" dirty="0">
                <a:solidFill>
                  <a:schemeClr val="tx1"/>
                </a:solidFill>
              </a:rPr>
              <a:t>employee</a:t>
            </a:r>
            <a:r>
              <a:rPr lang="en" sz="1900" dirty="0">
                <a:solidFill>
                  <a:srgbClr val="000000"/>
                </a:solidFill>
              </a:rPr>
              <a:t> about strategies that enable them to learn new tasks and do their best work.</a:t>
            </a:r>
            <a:endParaRPr sz="1900" dirty="0">
              <a:solidFill>
                <a:srgbClr val="000000"/>
              </a:solidFill>
            </a:endParaRPr>
          </a:p>
          <a:p>
            <a:pPr marL="457200" lvl="0" indent="-349250" algn="l" rtl="0">
              <a:lnSpc>
                <a:spcPct val="100000"/>
              </a:lnSpc>
              <a:spcBef>
                <a:spcPts val="1200"/>
              </a:spcBef>
              <a:spcAft>
                <a:spcPts val="0"/>
              </a:spcAft>
              <a:buClr>
                <a:srgbClr val="000000"/>
              </a:buClr>
              <a:buSzPts val="1900"/>
              <a:buChar char="●"/>
            </a:pPr>
            <a:r>
              <a:rPr lang="en" sz="1900" dirty="0">
                <a:solidFill>
                  <a:srgbClr val="000000"/>
                </a:solidFill>
              </a:rPr>
              <a:t>Tailor the training strategy.</a:t>
            </a:r>
            <a:endParaRPr sz="1900" dirty="0">
              <a:solidFill>
                <a:srgbClr val="000000"/>
              </a:solidFill>
            </a:endParaRPr>
          </a:p>
          <a:p>
            <a:pPr marL="457200" lvl="0" indent="-349250" algn="l" rtl="0">
              <a:lnSpc>
                <a:spcPct val="100000"/>
              </a:lnSpc>
              <a:spcBef>
                <a:spcPts val="1200"/>
              </a:spcBef>
              <a:spcAft>
                <a:spcPts val="0"/>
              </a:spcAft>
              <a:buClr>
                <a:srgbClr val="000000"/>
              </a:buClr>
              <a:buSzPts val="1900"/>
              <a:buChar char="●"/>
            </a:pPr>
            <a:r>
              <a:rPr lang="en" sz="1900" dirty="0">
                <a:solidFill>
                  <a:srgbClr val="000000"/>
                </a:solidFill>
              </a:rPr>
              <a:t>Access internal resources (e.g., P&amp;C/HR, occupational health) and external resources if/when needed (e.g., employment support organization).</a:t>
            </a:r>
            <a:endParaRPr sz="1900" dirty="0"/>
          </a:p>
          <a:p>
            <a:pPr marL="0" lvl="0" indent="0" algn="l" rtl="0">
              <a:spcBef>
                <a:spcPts val="750"/>
              </a:spcBef>
              <a:spcAft>
                <a:spcPts val="0"/>
              </a:spcAft>
              <a:buNone/>
            </a:pP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5" name="Google Shape;803;p77">
            <a:extLst>
              <a:ext uri="{FF2B5EF4-FFF2-40B4-BE49-F238E27FC236}">
                <a16:creationId xmlns:a16="http://schemas.microsoft.com/office/drawing/2014/main" id="{527D91CB-E876-121D-C785-8EF2C2C33209}"/>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3</a:t>
            </a:r>
          </a:p>
        </p:txBody>
      </p:sp>
      <p:sp>
        <p:nvSpPr>
          <p:cNvPr id="6" name="Google Shape;806;p77">
            <a:extLst>
              <a:ext uri="{FF2B5EF4-FFF2-40B4-BE49-F238E27FC236}">
                <a16:creationId xmlns:a16="http://schemas.microsoft.com/office/drawing/2014/main" id="{906BB5BA-32F3-941C-C49D-B2A84E32446F}"/>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dirty="0"/>
              <a:t>Strategy</a:t>
            </a:r>
          </a:p>
        </p:txBody>
      </p:sp>
      <p:sp>
        <p:nvSpPr>
          <p:cNvPr id="7" name="Rectangle 6">
            <a:extLst>
              <a:ext uri="{FF2B5EF4-FFF2-40B4-BE49-F238E27FC236}">
                <a16:creationId xmlns:a16="http://schemas.microsoft.com/office/drawing/2014/main" id="{1E6E61E3-8238-8E44-32E3-F056ED9B4DDE}"/>
              </a:ext>
              <a:ext uri="{C183D7F6-B498-43B3-948B-1728B52AA6E4}">
                <adec:decorative xmlns:adec="http://schemas.microsoft.com/office/drawing/2017/decorative" val="1"/>
              </a:ext>
            </a:extLst>
          </p:cNvPr>
          <p:cNvSpPr/>
          <p:nvPr/>
        </p:nvSpPr>
        <p:spPr>
          <a:xfrm>
            <a:off x="6872081"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Google Shape;606;p59">
            <a:extLst>
              <a:ext uri="{FF2B5EF4-FFF2-40B4-BE49-F238E27FC236}">
                <a16:creationId xmlns:a16="http://schemas.microsoft.com/office/drawing/2014/main" id="{39B08814-9F7F-6555-FD06-BF40246F0FE0}"/>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102" name="Google Shape;1102;p103"/>
          <p:cNvSpPr txBox="1">
            <a:spLocks noGrp="1"/>
          </p:cNvSpPr>
          <p:nvPr>
            <p:ph type="title" idx="4294967295"/>
          </p:nvPr>
        </p:nvSpPr>
        <p:spPr>
          <a:xfrm>
            <a:off x="717550" y="2185988"/>
            <a:ext cx="3727450"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3200" b="0" i="0" u="none" strike="noStrike" kern="0" cap="none" spc="0" normalizeH="0" baseline="0" noProof="0" dirty="0">
                <a:ln>
                  <a:noFill/>
                </a:ln>
                <a:solidFill>
                  <a:schemeClr val="accent1"/>
                </a:solidFill>
                <a:effectLst/>
                <a:uLnTx/>
                <a:uFillTx/>
                <a:latin typeface="Arial"/>
                <a:ea typeface="Arial"/>
                <a:cs typeface="Arial"/>
                <a:sym typeface="Arial"/>
              </a:rPr>
              <a:t>Disability inclusive employment strategy</a:t>
            </a:r>
          </a:p>
        </p:txBody>
      </p:sp>
      <p:pic>
        <p:nvPicPr>
          <p:cNvPr id="1107" name="Google Shape;1107;p10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968250" y="1362000"/>
            <a:ext cx="3057600" cy="3057600"/>
          </a:xfrm>
          <a:prstGeom prst="rect">
            <a:avLst/>
          </a:prstGeom>
          <a:noFill/>
          <a:ln>
            <a:noFill/>
          </a:ln>
        </p:spPr>
      </p:pic>
      <p:sp>
        <p:nvSpPr>
          <p:cNvPr id="1108" name="Google Shape;1108;p103">
            <a:extLst>
              <a:ext uri="{C183D7F6-B498-43B3-948B-1728B52AA6E4}">
                <adec:decorative xmlns:adec="http://schemas.microsoft.com/office/drawing/2017/decorative" val="1"/>
              </a:ext>
            </a:extLst>
          </p:cNvPr>
          <p:cNvSpPr/>
          <p:nvPr/>
        </p:nvSpPr>
        <p:spPr>
          <a:xfrm>
            <a:off x="6995262" y="3680779"/>
            <a:ext cx="3794100" cy="3635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9" name="Google Shape;1109;p103">
            <a:extLst>
              <a:ext uri="{C183D7F6-B498-43B3-948B-1728B52AA6E4}">
                <adec:decorative xmlns:adec="http://schemas.microsoft.com/office/drawing/2017/decorative" val="1"/>
              </a:ext>
            </a:extLst>
          </p:cNvPr>
          <p:cNvSpPr/>
          <p:nvPr/>
        </p:nvSpPr>
        <p:spPr>
          <a:xfrm>
            <a:off x="8353252" y="2995113"/>
            <a:ext cx="2835600" cy="2835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3" name="Google Shape;803;p77">
            <a:extLst>
              <a:ext uri="{FF2B5EF4-FFF2-40B4-BE49-F238E27FC236}">
                <a16:creationId xmlns:a16="http://schemas.microsoft.com/office/drawing/2014/main" id="{51F1D688-24B0-C1FB-C0F0-393A9226105C}"/>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3</a:t>
            </a:r>
          </a:p>
        </p:txBody>
      </p:sp>
      <p:sp>
        <p:nvSpPr>
          <p:cNvPr id="4" name="Google Shape;806;p77">
            <a:extLst>
              <a:ext uri="{FF2B5EF4-FFF2-40B4-BE49-F238E27FC236}">
                <a16:creationId xmlns:a16="http://schemas.microsoft.com/office/drawing/2014/main" id="{FDF3BFA8-E8BD-EA0C-F9FA-2244752A5A61}"/>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dirty="0"/>
              <a:t>Strategy</a:t>
            </a:r>
          </a:p>
        </p:txBody>
      </p:sp>
      <p:sp>
        <p:nvSpPr>
          <p:cNvPr id="5" name="Rectangle 4">
            <a:extLst>
              <a:ext uri="{FF2B5EF4-FFF2-40B4-BE49-F238E27FC236}">
                <a16:creationId xmlns:a16="http://schemas.microsoft.com/office/drawing/2014/main" id="{DDF35DE5-841A-8B04-C829-8D19444F10C0}"/>
              </a:ext>
              <a:ext uri="{C183D7F6-B498-43B3-948B-1728B52AA6E4}">
                <adec:decorative xmlns:adec="http://schemas.microsoft.com/office/drawing/2017/decorative" val="1"/>
              </a:ext>
            </a:extLst>
          </p:cNvPr>
          <p:cNvSpPr/>
          <p:nvPr/>
        </p:nvSpPr>
        <p:spPr>
          <a:xfrm>
            <a:off x="6858226"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Google Shape;606;p59">
            <a:extLst>
              <a:ext uri="{FF2B5EF4-FFF2-40B4-BE49-F238E27FC236}">
                <a16:creationId xmlns:a16="http://schemas.microsoft.com/office/drawing/2014/main" id="{8D47D336-6319-8C33-0E18-25820F6E65F3}"/>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116" name="Google Shape;1116;p104"/>
          <p:cNvSpPr txBox="1">
            <a:spLocks noGrp="1"/>
          </p:cNvSpPr>
          <p:nvPr>
            <p:ph type="title" idx="4294967295"/>
          </p:nvPr>
        </p:nvSpPr>
        <p:spPr>
          <a:xfrm>
            <a:off x="542925" y="890588"/>
            <a:ext cx="8167688" cy="5413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Disability inclusive employment strategy</a:t>
            </a:r>
            <a:r>
              <a:rPr kumimoji="0" lang="en-CA" sz="2400" b="0" i="0" u="none" strike="noStrike" kern="0" cap="none" spc="0" normalizeH="0" baseline="0" noProof="0" dirty="0">
                <a:ln>
                  <a:noFill/>
                </a:ln>
                <a:solidFill>
                  <a:schemeClr val="bg1"/>
                </a:solidFill>
                <a:effectLst/>
                <a:uLnTx/>
                <a:uFillTx/>
                <a:latin typeface="Arial"/>
                <a:ea typeface="Arial"/>
                <a:cs typeface="Arial"/>
                <a:sym typeface="Arial"/>
              </a:rPr>
              <a:t>-1</a:t>
            </a:r>
            <a:endParaRPr kumimoji="0" lang="en-CA" sz="2400" b="0" i="0" u="none" strike="noStrike" kern="0" cap="none" spc="0" normalizeH="0" baseline="0" noProof="0" dirty="0">
              <a:ln>
                <a:noFill/>
              </a:ln>
              <a:solidFill>
                <a:schemeClr val="accent1"/>
              </a:solidFill>
              <a:effectLst/>
              <a:uLnTx/>
              <a:uFillTx/>
              <a:latin typeface="Arial"/>
              <a:ea typeface="Arial"/>
              <a:cs typeface="Arial"/>
              <a:sym typeface="Arial"/>
            </a:endParaRPr>
          </a:p>
        </p:txBody>
      </p:sp>
      <p:pic>
        <p:nvPicPr>
          <p:cNvPr id="1118" name="Google Shape;1118;p10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55401" y="1780026"/>
            <a:ext cx="1946300" cy="1904149"/>
          </a:xfrm>
          <a:prstGeom prst="rect">
            <a:avLst/>
          </a:prstGeom>
          <a:noFill/>
          <a:ln>
            <a:noFill/>
          </a:ln>
        </p:spPr>
      </p:pic>
      <p:sp>
        <p:nvSpPr>
          <p:cNvPr id="2" name="Google Shape;1119;p104">
            <a:extLst>
              <a:ext uri="{FF2B5EF4-FFF2-40B4-BE49-F238E27FC236}">
                <a16:creationId xmlns:a16="http://schemas.microsoft.com/office/drawing/2014/main" id="{3203FD15-4735-E120-65B3-CFBBA3E1850D}"/>
              </a:ext>
            </a:extLst>
          </p:cNvPr>
          <p:cNvSpPr txBox="1"/>
          <p:nvPr/>
        </p:nvSpPr>
        <p:spPr>
          <a:xfrm>
            <a:off x="453406" y="1431924"/>
            <a:ext cx="8257207" cy="3711575"/>
          </a:xfrm>
          <a:prstGeom prst="rect">
            <a:avLst/>
          </a:prstGeom>
          <a:noFill/>
          <a:ln>
            <a:noFill/>
          </a:ln>
        </p:spPr>
        <p:txBody>
          <a:bodyPr spcFirstLastPara="1" wrap="square" lIns="91425" tIns="45700" rIns="91425" bIns="45700" anchor="t" anchorCtr="0">
            <a:noAutofit/>
          </a:bodyPr>
          <a:lstStyle/>
          <a:p>
            <a:pPr marL="457200" marR="0" lvl="0" indent="-336550" algn="l" rtl="0">
              <a:lnSpc>
                <a:spcPct val="100000"/>
              </a:lnSpc>
              <a:spcBef>
                <a:spcPts val="750"/>
              </a:spcBef>
              <a:spcAft>
                <a:spcPts val="0"/>
              </a:spcAft>
              <a:buClr>
                <a:srgbClr val="000000"/>
              </a:buClr>
              <a:buSzPts val="1700"/>
              <a:buFont typeface="Arial"/>
              <a:buChar char="●"/>
            </a:pPr>
            <a:r>
              <a:rPr lang="en" sz="2000" b="0" i="0" u="none" strike="noStrike" cap="none" dirty="0">
                <a:solidFill>
                  <a:srgbClr val="000000"/>
                </a:solidFill>
                <a:latin typeface="Arial"/>
                <a:ea typeface="Arial"/>
                <a:cs typeface="Arial"/>
                <a:sym typeface="Arial"/>
              </a:rPr>
              <a:t>Give disability its own focus within your overall </a:t>
            </a:r>
            <a:r>
              <a:rPr lang="en" sz="2000" b="0" i="0" u="none" strike="noStrike" cap="none" dirty="0">
                <a:solidFill>
                  <a:srgbClr val="000000"/>
                </a:solidFill>
                <a:highlight>
                  <a:schemeClr val="accent6"/>
                </a:highlight>
                <a:latin typeface="Arial"/>
                <a:ea typeface="Arial"/>
                <a:cs typeface="Arial"/>
                <a:sym typeface="Arial"/>
              </a:rPr>
              <a:t>DEI </a:t>
            </a:r>
            <a:r>
              <a:rPr lang="en" sz="2000" b="0" i="0" u="none" strike="noStrike" cap="none" dirty="0">
                <a:solidFill>
                  <a:srgbClr val="000000"/>
                </a:solidFill>
                <a:latin typeface="Arial"/>
                <a:ea typeface="Arial"/>
                <a:cs typeface="Arial"/>
                <a:sym typeface="Arial"/>
              </a:rPr>
              <a:t>strategy and culture.</a:t>
            </a:r>
            <a:endParaRPr sz="2000" b="0" i="0" u="none" strike="noStrike" cap="none" dirty="0">
              <a:solidFill>
                <a:srgbClr val="000000"/>
              </a:solidFill>
              <a:latin typeface="Arial"/>
              <a:ea typeface="Arial"/>
              <a:cs typeface="Arial"/>
              <a:sym typeface="Arial"/>
            </a:endParaRPr>
          </a:p>
          <a:p>
            <a:pPr marL="457200" indent="-336550">
              <a:spcBef>
                <a:spcPts val="750"/>
              </a:spcBef>
              <a:buSzPts val="1700"/>
              <a:buFont typeface="Arial"/>
              <a:buChar char="●"/>
            </a:pPr>
            <a:r>
              <a:rPr lang="en-US" sz="2000" b="0" i="0" u="none" strike="noStrike" cap="none" dirty="0">
                <a:solidFill>
                  <a:srgbClr val="000000"/>
                </a:solidFill>
                <a:latin typeface="Arial"/>
                <a:ea typeface="Arial"/>
                <a:cs typeface="Arial"/>
                <a:sym typeface="Arial"/>
              </a:rPr>
              <a:t>Ensure employees with disabilities </a:t>
            </a:r>
            <a:r>
              <a:rPr lang="en-US" sz="2000" dirty="0"/>
              <a:t>help shape strategy and priorities.</a:t>
            </a:r>
          </a:p>
          <a:p>
            <a:pPr marL="457200" indent="-336550">
              <a:spcBef>
                <a:spcPts val="750"/>
              </a:spcBef>
              <a:buSzPts val="1700"/>
              <a:buFont typeface="Arial"/>
              <a:buChar char="●"/>
            </a:pPr>
            <a:r>
              <a:rPr lang="en-US" sz="2000" b="0" i="0" u="none" strike="noStrike" cap="none" dirty="0">
                <a:solidFill>
                  <a:srgbClr val="000000"/>
                </a:solidFill>
                <a:latin typeface="Arial"/>
                <a:ea typeface="Arial"/>
                <a:cs typeface="Arial"/>
                <a:sym typeface="Arial"/>
              </a:rPr>
              <a:t>Set up supports such as mentoring and/or an employee resource group.</a:t>
            </a:r>
          </a:p>
          <a:p>
            <a:pPr marL="457200" indent="-336550">
              <a:spcBef>
                <a:spcPts val="750"/>
              </a:spcBef>
              <a:buSzPts val="1700"/>
              <a:buFont typeface="Arial"/>
              <a:buChar char="●"/>
            </a:pPr>
            <a:r>
              <a:rPr lang="en-US" sz="2000" dirty="0"/>
              <a:t>Implement robust discrimination policy and practices.</a:t>
            </a:r>
            <a:endParaRPr lang="en-US" sz="2000" b="0" i="0" u="none" strike="noStrike" cap="none" dirty="0">
              <a:solidFill>
                <a:srgbClr val="000000"/>
              </a:solidFill>
              <a:latin typeface="Arial"/>
              <a:ea typeface="Arial"/>
              <a:cs typeface="Arial"/>
              <a:sym typeface="Arial"/>
            </a:endParaRPr>
          </a:p>
          <a:p>
            <a:pPr marL="457200" indent="-336550">
              <a:spcBef>
                <a:spcPts val="750"/>
              </a:spcBef>
              <a:buSzPts val="1700"/>
              <a:buFont typeface="Arial"/>
              <a:buChar char="●"/>
            </a:pPr>
            <a:r>
              <a:rPr lang="en-US" sz="2000" b="0" i="0" u="none" strike="noStrike" cap="none" dirty="0">
                <a:solidFill>
                  <a:srgbClr val="000000"/>
                </a:solidFill>
                <a:latin typeface="Arial"/>
                <a:ea typeface="Arial"/>
                <a:cs typeface="Arial"/>
                <a:sym typeface="Arial"/>
              </a:rPr>
              <a:t>Educate all employees in anti-ableist, inclusive practices.</a:t>
            </a:r>
            <a:endParaRPr lang="en" sz="2000" b="0" i="0" u="none" strike="noStrike" cap="none" dirty="0">
              <a:solidFill>
                <a:srgbClr val="000000"/>
              </a:solidFill>
              <a:latin typeface="Arial"/>
              <a:ea typeface="Arial"/>
              <a:cs typeface="Arial"/>
              <a:sym typeface="Arial"/>
            </a:endParaRPr>
          </a:p>
        </p:txBody>
      </p:sp>
      <p:sp>
        <p:nvSpPr>
          <p:cNvPr id="7" name="Google Shape;1172;p113" descr="Star next to &quot;D E I strategy&quot; - Insert organizational info or local context ">
            <a:extLst>
              <a:ext uri="{FF2B5EF4-FFF2-40B4-BE49-F238E27FC236}">
                <a16:creationId xmlns:a16="http://schemas.microsoft.com/office/drawing/2014/main" id="{39818A9B-A221-E8A2-3207-298B597CF3E4}"/>
              </a:ext>
            </a:extLst>
          </p:cNvPr>
          <p:cNvSpPr/>
          <p:nvPr/>
        </p:nvSpPr>
        <p:spPr>
          <a:xfrm>
            <a:off x="6289176" y="883812"/>
            <a:ext cx="675600" cy="660300"/>
          </a:xfrm>
          <a:prstGeom prst="star4">
            <a:avLst>
              <a:gd name="adj" fmla="val 125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13">
          <a:extLst>
            <a:ext uri="{FF2B5EF4-FFF2-40B4-BE49-F238E27FC236}">
              <a16:creationId xmlns:a16="http://schemas.microsoft.com/office/drawing/2014/main" id="{86880FFF-CAF7-6CE5-7D1A-01A45AB650E9}"/>
            </a:ext>
          </a:extLst>
        </p:cNvPr>
        <p:cNvGrpSpPr/>
        <p:nvPr/>
      </p:nvGrpSpPr>
      <p:grpSpPr>
        <a:xfrm>
          <a:off x="0" y="0"/>
          <a:ext cx="0" cy="0"/>
          <a:chOff x="0" y="0"/>
          <a:chExt cx="0" cy="0"/>
        </a:xfrm>
      </p:grpSpPr>
      <p:sp>
        <p:nvSpPr>
          <p:cNvPr id="3" name="Google Shape;803;p77">
            <a:extLst>
              <a:ext uri="{FF2B5EF4-FFF2-40B4-BE49-F238E27FC236}">
                <a16:creationId xmlns:a16="http://schemas.microsoft.com/office/drawing/2014/main" id="{25C4DF5E-3801-F8D2-5E21-3552F7656DE4}"/>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3</a:t>
            </a:r>
          </a:p>
        </p:txBody>
      </p:sp>
      <p:sp>
        <p:nvSpPr>
          <p:cNvPr id="4" name="Google Shape;806;p77">
            <a:extLst>
              <a:ext uri="{FF2B5EF4-FFF2-40B4-BE49-F238E27FC236}">
                <a16:creationId xmlns:a16="http://schemas.microsoft.com/office/drawing/2014/main" id="{B41B9CE5-F88C-057B-A0EC-001AF5FBFFD9}"/>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dirty="0"/>
              <a:t>Strategy</a:t>
            </a:r>
          </a:p>
        </p:txBody>
      </p:sp>
      <p:sp>
        <p:nvSpPr>
          <p:cNvPr id="5" name="Rectangle 4">
            <a:extLst>
              <a:ext uri="{FF2B5EF4-FFF2-40B4-BE49-F238E27FC236}">
                <a16:creationId xmlns:a16="http://schemas.microsoft.com/office/drawing/2014/main" id="{28771343-6740-8F63-35BF-73B1FF79C83B}"/>
              </a:ext>
              <a:ext uri="{C183D7F6-B498-43B3-948B-1728B52AA6E4}">
                <adec:decorative xmlns:adec="http://schemas.microsoft.com/office/drawing/2017/decorative" val="1"/>
              </a:ext>
            </a:extLst>
          </p:cNvPr>
          <p:cNvSpPr/>
          <p:nvPr/>
        </p:nvSpPr>
        <p:spPr>
          <a:xfrm>
            <a:off x="6885936"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Google Shape;606;p59">
            <a:extLst>
              <a:ext uri="{FF2B5EF4-FFF2-40B4-BE49-F238E27FC236}">
                <a16:creationId xmlns:a16="http://schemas.microsoft.com/office/drawing/2014/main" id="{C535FC2A-0553-5872-4166-8D842FB82D2C}"/>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116" name="Google Shape;1116;p104">
            <a:extLst>
              <a:ext uri="{FF2B5EF4-FFF2-40B4-BE49-F238E27FC236}">
                <a16:creationId xmlns:a16="http://schemas.microsoft.com/office/drawing/2014/main" id="{E98C872D-07A8-D850-FA91-07C1737B94F1}"/>
              </a:ext>
            </a:extLst>
          </p:cNvPr>
          <p:cNvSpPr txBox="1">
            <a:spLocks noGrp="1"/>
          </p:cNvSpPr>
          <p:nvPr>
            <p:ph type="title" idx="4294967295"/>
          </p:nvPr>
        </p:nvSpPr>
        <p:spPr>
          <a:xfrm>
            <a:off x="542925" y="890588"/>
            <a:ext cx="8167688" cy="5413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Disability inclusive employment strategy (continued)</a:t>
            </a:r>
          </a:p>
        </p:txBody>
      </p:sp>
      <p:pic>
        <p:nvPicPr>
          <p:cNvPr id="1118" name="Google Shape;1118;p104">
            <a:extLst>
              <a:ext uri="{FF2B5EF4-FFF2-40B4-BE49-F238E27FC236}">
                <a16:creationId xmlns:a16="http://schemas.microsoft.com/office/drawing/2014/main" id="{B4107448-1545-ADB4-9344-41B36386DFB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55401" y="1780026"/>
            <a:ext cx="1946300" cy="1904149"/>
          </a:xfrm>
          <a:prstGeom prst="rect">
            <a:avLst/>
          </a:prstGeom>
          <a:noFill/>
          <a:ln>
            <a:noFill/>
          </a:ln>
        </p:spPr>
      </p:pic>
      <p:sp>
        <p:nvSpPr>
          <p:cNvPr id="2" name="Google Shape;1119;p104">
            <a:extLst>
              <a:ext uri="{FF2B5EF4-FFF2-40B4-BE49-F238E27FC236}">
                <a16:creationId xmlns:a16="http://schemas.microsoft.com/office/drawing/2014/main" id="{7BD5D49E-DC6E-8A5F-0A6F-467C002822DB}"/>
              </a:ext>
            </a:extLst>
          </p:cNvPr>
          <p:cNvSpPr txBox="1"/>
          <p:nvPr/>
        </p:nvSpPr>
        <p:spPr>
          <a:xfrm>
            <a:off x="453406" y="1431924"/>
            <a:ext cx="8257207" cy="3711575"/>
          </a:xfrm>
          <a:prstGeom prst="rect">
            <a:avLst/>
          </a:prstGeom>
          <a:noFill/>
          <a:ln>
            <a:noFill/>
          </a:ln>
        </p:spPr>
        <p:txBody>
          <a:bodyPr spcFirstLastPara="1" wrap="square" lIns="91425" tIns="45700" rIns="91425" bIns="45700" anchor="t" anchorCtr="0">
            <a:noAutofit/>
          </a:bodyPr>
          <a:lstStyle/>
          <a:p>
            <a:pPr marL="457200" marR="0" lvl="0" indent="-336550" algn="l" rtl="0">
              <a:lnSpc>
                <a:spcPct val="100000"/>
              </a:lnSpc>
              <a:spcBef>
                <a:spcPts val="750"/>
              </a:spcBef>
              <a:spcAft>
                <a:spcPts val="0"/>
              </a:spcAft>
              <a:buClr>
                <a:srgbClr val="000000"/>
              </a:buClr>
              <a:buSzPts val="1700"/>
              <a:buFont typeface="Arial"/>
              <a:buChar char="●"/>
            </a:pPr>
            <a:r>
              <a:rPr lang="en" sz="2000" b="0" i="0" u="none" strike="noStrike" cap="none" dirty="0">
                <a:solidFill>
                  <a:srgbClr val="000000"/>
                </a:solidFill>
                <a:latin typeface="Arial"/>
                <a:ea typeface="Arial"/>
                <a:cs typeface="Arial"/>
                <a:sym typeface="Arial"/>
              </a:rPr>
              <a:t>Include disability in sociodemographic data collection </a:t>
            </a:r>
            <a:r>
              <a:rPr lang="en" sz="2000" dirty="0"/>
              <a:t>– j</a:t>
            </a:r>
            <a:r>
              <a:rPr lang="en" sz="2000" b="0" i="0" u="none" strike="noStrike" cap="none" dirty="0">
                <a:solidFill>
                  <a:srgbClr val="000000"/>
                </a:solidFill>
                <a:latin typeface="Arial"/>
                <a:ea typeface="Arial"/>
                <a:cs typeface="Arial"/>
                <a:sym typeface="Arial"/>
              </a:rPr>
              <a:t>ob seekers and employees.</a:t>
            </a:r>
            <a:endParaRPr sz="20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750"/>
              </a:spcBef>
              <a:spcAft>
                <a:spcPts val="0"/>
              </a:spcAft>
              <a:buClr>
                <a:srgbClr val="000000"/>
              </a:buClr>
              <a:buSzPts val="1700"/>
              <a:buFont typeface="Arial"/>
              <a:buChar char="●"/>
            </a:pPr>
            <a:r>
              <a:rPr lang="en" sz="2000" b="0" i="0" u="none" strike="noStrike" cap="none" dirty="0">
                <a:solidFill>
                  <a:srgbClr val="000000"/>
                </a:solidFill>
                <a:latin typeface="Arial"/>
                <a:ea typeface="Arial"/>
                <a:cs typeface="Arial"/>
                <a:sym typeface="Arial"/>
              </a:rPr>
              <a:t>Develop strategic relationships for talent management with local employment organizations specializing in disability. </a:t>
            </a:r>
            <a:endParaRPr sz="20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750"/>
              </a:spcBef>
              <a:spcAft>
                <a:spcPts val="0"/>
              </a:spcAft>
              <a:buClr>
                <a:srgbClr val="000000"/>
              </a:buClr>
              <a:buSzPts val="1700"/>
              <a:buFont typeface="Arial"/>
              <a:buChar char="●"/>
            </a:pPr>
            <a:r>
              <a:rPr lang="en" sz="2000" b="0" i="0" u="none" strike="noStrike" cap="none" dirty="0">
                <a:solidFill>
                  <a:srgbClr val="000000"/>
                </a:solidFill>
                <a:latin typeface="Arial"/>
                <a:ea typeface="Arial"/>
                <a:cs typeface="Arial"/>
                <a:sym typeface="Arial"/>
              </a:rPr>
              <a:t>Access strategic consulting services from an organization specializing in disability to help identify systemic barriers and resolution steps.</a:t>
            </a:r>
            <a:endParaRPr sz="2400" b="0" i="0" u="none" strike="noStrike" cap="none" dirty="0">
              <a:solidFill>
                <a:srgbClr val="4C4C4E"/>
              </a:solidFill>
              <a:latin typeface="Arial"/>
              <a:ea typeface="Arial"/>
              <a:cs typeface="Arial"/>
              <a:sym typeface="Arial"/>
            </a:endParaRPr>
          </a:p>
        </p:txBody>
      </p:sp>
    </p:spTree>
    <p:extLst>
      <p:ext uri="{BB962C8B-B14F-4D97-AF65-F5344CB8AC3E}">
        <p14:creationId xmlns:p14="http://schemas.microsoft.com/office/powerpoint/2010/main" val="2507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a:extLst>
              <a:ext uri="{C183D7F6-B498-43B3-948B-1728B52AA6E4}">
                <adec:decorative xmlns:adec="http://schemas.microsoft.com/office/drawing/2017/decorative" val="1"/>
              </a:ext>
            </a:extLst>
          </p:cNvPr>
          <p:cNvSpPr/>
          <p:nvPr/>
        </p:nvSpPr>
        <p:spPr>
          <a:xfrm>
            <a:off x="5187375" y="1266900"/>
            <a:ext cx="3423300" cy="3423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26">
            <a:extLst>
              <a:ext uri="{C183D7F6-B498-43B3-948B-1728B52AA6E4}">
                <adec:decorative xmlns:adec="http://schemas.microsoft.com/office/drawing/2017/decorative" val="1"/>
              </a:ext>
            </a:extLst>
          </p:cNvPr>
          <p:cNvSpPr/>
          <p:nvPr/>
        </p:nvSpPr>
        <p:spPr>
          <a:xfrm>
            <a:off x="767775" y="1352625"/>
            <a:ext cx="3423300" cy="3423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 name="Google Shape;170;p26"/>
          <p:cNvSpPr txBox="1">
            <a:spLocks noGrp="1"/>
          </p:cNvSpPr>
          <p:nvPr>
            <p:ph type="title" idx="4294967295"/>
          </p:nvPr>
        </p:nvSpPr>
        <p:spPr>
          <a:xfrm>
            <a:off x="75" y="390525"/>
            <a:ext cx="9144000" cy="9621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en" sz="3600" dirty="0">
                <a:solidFill>
                  <a:schemeClr val="dk2"/>
                </a:solidFill>
              </a:rPr>
              <a:t>Equitable opportunities to connect:</a:t>
            </a:r>
            <a:endParaRPr sz="3600" dirty="0">
              <a:solidFill>
                <a:schemeClr val="dk2"/>
              </a:solidFill>
            </a:endParaRPr>
          </a:p>
        </p:txBody>
      </p:sp>
      <p:sp>
        <p:nvSpPr>
          <p:cNvPr id="171" name="Google Shape;171;p26"/>
          <p:cNvSpPr txBox="1">
            <a:spLocks noGrp="1"/>
          </p:cNvSpPr>
          <p:nvPr>
            <p:ph type="body" idx="4294967295"/>
          </p:nvPr>
        </p:nvSpPr>
        <p:spPr>
          <a:xfrm>
            <a:off x="897375" y="1818825"/>
            <a:ext cx="3164100" cy="266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100"/>
              <a:buNone/>
            </a:pPr>
            <a:r>
              <a:rPr lang="en" sz="2800" dirty="0">
                <a:solidFill>
                  <a:schemeClr val="lt1"/>
                </a:solidFill>
              </a:rPr>
              <a:t>A sector experiencing labour shortages</a:t>
            </a:r>
            <a:endParaRPr sz="2800" dirty="0">
              <a:solidFill>
                <a:schemeClr val="lt1"/>
              </a:solidFill>
            </a:endParaRPr>
          </a:p>
          <a:p>
            <a:pPr marL="0" lvl="0" indent="0" algn="ctr" rtl="0">
              <a:lnSpc>
                <a:spcPct val="90000"/>
              </a:lnSpc>
              <a:spcBef>
                <a:spcPts val="1000"/>
              </a:spcBef>
              <a:spcAft>
                <a:spcPts val="1000"/>
              </a:spcAft>
              <a:buSzPts val="2100"/>
              <a:buNone/>
            </a:pPr>
            <a:r>
              <a:rPr lang="en" sz="2596" dirty="0">
                <a:solidFill>
                  <a:schemeClr val="lt1"/>
                </a:solidFill>
              </a:rPr>
              <a:t>(healthcare) </a:t>
            </a:r>
            <a:endParaRPr sz="2596" dirty="0">
              <a:solidFill>
                <a:schemeClr val="lt1"/>
              </a:solidFill>
            </a:endParaRPr>
          </a:p>
        </p:txBody>
      </p:sp>
      <p:sp>
        <p:nvSpPr>
          <p:cNvPr id="173" name="Google Shape;173;p26"/>
          <p:cNvSpPr txBox="1">
            <a:spLocks noGrp="1"/>
          </p:cNvSpPr>
          <p:nvPr>
            <p:ph type="body" idx="4294967295"/>
          </p:nvPr>
        </p:nvSpPr>
        <p:spPr>
          <a:xfrm>
            <a:off x="4172175" y="2290275"/>
            <a:ext cx="990300" cy="116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100"/>
              <a:buNone/>
            </a:pPr>
            <a:r>
              <a:rPr lang="en" sz="7200" b="1">
                <a:solidFill>
                  <a:schemeClr val="accent1"/>
                </a:solidFill>
              </a:rPr>
              <a:t>+</a:t>
            </a:r>
            <a:endParaRPr sz="7200" b="1">
              <a:solidFill>
                <a:schemeClr val="accent1"/>
              </a:solidFill>
            </a:endParaRPr>
          </a:p>
        </p:txBody>
      </p:sp>
      <p:sp>
        <p:nvSpPr>
          <p:cNvPr id="172" name="Google Shape;172;p26"/>
          <p:cNvSpPr txBox="1">
            <a:spLocks noGrp="1"/>
          </p:cNvSpPr>
          <p:nvPr>
            <p:ph type="body" idx="4294967295"/>
          </p:nvPr>
        </p:nvSpPr>
        <p:spPr>
          <a:xfrm>
            <a:off x="5671275" y="1818825"/>
            <a:ext cx="2634600" cy="2010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100"/>
              <a:buNone/>
            </a:pPr>
            <a:endParaRPr sz="2596" dirty="0">
              <a:solidFill>
                <a:schemeClr val="lt1"/>
              </a:solidFill>
            </a:endParaRPr>
          </a:p>
          <a:p>
            <a:pPr marL="0" lvl="0" indent="0" algn="ctr" rtl="0">
              <a:lnSpc>
                <a:spcPct val="90000"/>
              </a:lnSpc>
              <a:spcBef>
                <a:spcPts val="1000"/>
              </a:spcBef>
              <a:spcAft>
                <a:spcPts val="0"/>
              </a:spcAft>
              <a:buSzPts val="2100"/>
              <a:buNone/>
            </a:pPr>
            <a:r>
              <a:rPr lang="en" sz="2800" dirty="0">
                <a:solidFill>
                  <a:schemeClr val="lt1"/>
                </a:solidFill>
              </a:rPr>
              <a:t>A population with barriers to employment</a:t>
            </a:r>
            <a:endParaRPr sz="2800" dirty="0">
              <a:solidFill>
                <a:schemeClr val="lt1"/>
              </a:solidFill>
            </a:endParaRPr>
          </a:p>
          <a:p>
            <a:pPr marL="0" lvl="0" indent="0" algn="ctr" rtl="0">
              <a:lnSpc>
                <a:spcPct val="90000"/>
              </a:lnSpc>
              <a:spcBef>
                <a:spcPts val="1000"/>
              </a:spcBef>
              <a:spcAft>
                <a:spcPts val="1000"/>
              </a:spcAft>
              <a:buSzPts val="2100"/>
              <a:buNone/>
            </a:pPr>
            <a:r>
              <a:rPr lang="en" sz="2596" dirty="0">
                <a:solidFill>
                  <a:schemeClr val="lt1"/>
                </a:solidFill>
              </a:rPr>
              <a:t>(individuals with disabilities)</a:t>
            </a:r>
            <a:endParaRPr sz="2596" dirty="0">
              <a:solidFill>
                <a:schemeClr val="lt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6" name="Google Shape;803;p77">
            <a:extLst>
              <a:ext uri="{FF2B5EF4-FFF2-40B4-BE49-F238E27FC236}">
                <a16:creationId xmlns:a16="http://schemas.microsoft.com/office/drawing/2014/main" id="{4C733EBA-ABC4-07DC-5C0A-BF98B90405C3}"/>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3</a:t>
            </a:r>
          </a:p>
        </p:txBody>
      </p:sp>
      <p:sp>
        <p:nvSpPr>
          <p:cNvPr id="7" name="Google Shape;806;p77">
            <a:extLst>
              <a:ext uri="{FF2B5EF4-FFF2-40B4-BE49-F238E27FC236}">
                <a16:creationId xmlns:a16="http://schemas.microsoft.com/office/drawing/2014/main" id="{1C44F7FC-E130-7806-0382-208663B2A5A4}"/>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dirty="0"/>
              <a:t>Strategy</a:t>
            </a:r>
          </a:p>
        </p:txBody>
      </p:sp>
      <p:sp>
        <p:nvSpPr>
          <p:cNvPr id="8" name="Rectangle 7">
            <a:extLst>
              <a:ext uri="{FF2B5EF4-FFF2-40B4-BE49-F238E27FC236}">
                <a16:creationId xmlns:a16="http://schemas.microsoft.com/office/drawing/2014/main" id="{9677DDED-1220-7BF6-4A5C-071096241E7D}"/>
              </a:ext>
              <a:ext uri="{C183D7F6-B498-43B3-948B-1728B52AA6E4}">
                <adec:decorative xmlns:adec="http://schemas.microsoft.com/office/drawing/2017/decorative" val="1"/>
              </a:ext>
            </a:extLst>
          </p:cNvPr>
          <p:cNvSpPr/>
          <p:nvPr/>
        </p:nvSpPr>
        <p:spPr>
          <a:xfrm>
            <a:off x="5502489" y="332729"/>
            <a:ext cx="3456695"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Google Shape;606;p59">
            <a:extLst>
              <a:ext uri="{FF2B5EF4-FFF2-40B4-BE49-F238E27FC236}">
                <a16:creationId xmlns:a16="http://schemas.microsoft.com/office/drawing/2014/main" id="{50C9F0DC-E764-3A83-FEB6-9F8E8E4DC0AD}"/>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126" name="Google Shape;1126;p105"/>
          <p:cNvSpPr txBox="1">
            <a:spLocks noGrp="1"/>
          </p:cNvSpPr>
          <p:nvPr>
            <p:ph type="subTitle" idx="4"/>
          </p:nvPr>
        </p:nvSpPr>
        <p:spPr>
          <a:xfrm>
            <a:off x="617511" y="1408937"/>
            <a:ext cx="4247092" cy="3116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Font typeface="Arial"/>
              <a:buNone/>
            </a:pPr>
            <a:r>
              <a:rPr lang="en" sz="1800" dirty="0">
                <a:solidFill>
                  <a:srgbClr val="000000"/>
                </a:solidFill>
              </a:rPr>
              <a:t>The Ontario Corporate Training Centre is a province-wide project empowering businesses to embrace disability inclusive hiring, fostering diverse and thriving workplaces.</a:t>
            </a:r>
            <a:endParaRPr sz="1800" dirty="0">
              <a:solidFill>
                <a:srgbClr val="000000"/>
              </a:solidFill>
            </a:endParaRPr>
          </a:p>
          <a:p>
            <a:pPr marL="0" lvl="0" indent="0" algn="l" rtl="0">
              <a:lnSpc>
                <a:spcPct val="100000"/>
              </a:lnSpc>
              <a:spcBef>
                <a:spcPts val="0"/>
              </a:spcBef>
              <a:spcAft>
                <a:spcPts val="0"/>
              </a:spcAft>
              <a:buClr>
                <a:srgbClr val="000000"/>
              </a:buClr>
              <a:buFont typeface="Arial"/>
              <a:buNone/>
            </a:pPr>
            <a:endParaRPr sz="1800" dirty="0">
              <a:solidFill>
                <a:srgbClr val="000000"/>
              </a:solidFill>
            </a:endParaRPr>
          </a:p>
          <a:p>
            <a:pPr marL="0" lvl="0" indent="0" algn="l" rtl="0">
              <a:lnSpc>
                <a:spcPct val="100000"/>
              </a:lnSpc>
              <a:spcBef>
                <a:spcPts val="0"/>
              </a:spcBef>
              <a:spcAft>
                <a:spcPts val="0"/>
              </a:spcAft>
              <a:buNone/>
            </a:pPr>
            <a:r>
              <a:rPr lang="en" sz="1800" dirty="0">
                <a:solidFill>
                  <a:srgbClr val="000000"/>
                </a:solidFill>
              </a:rPr>
              <a:t>With their research-informed training, customized solutions, and local ongoing support, Ontario businesses will gain a competitive edge in talent, workplace, culture, and innovation.</a:t>
            </a:r>
            <a:endParaRPr sz="1800" dirty="0"/>
          </a:p>
        </p:txBody>
      </p:sp>
      <p:pic>
        <p:nvPicPr>
          <p:cNvPr id="1128" name="Google Shape;1128;p105" descr="Brandmark of OCTC - The Ontario Corporate Training Centre"/>
          <p:cNvPicPr preferRelativeResize="0"/>
          <p:nvPr/>
        </p:nvPicPr>
        <p:blipFill rotWithShape="1">
          <a:blip r:embed="rId3">
            <a:alphaModFix/>
          </a:blip>
          <a:srcRect/>
          <a:stretch/>
        </p:blipFill>
        <p:spPr>
          <a:xfrm>
            <a:off x="5298375" y="2099429"/>
            <a:ext cx="3456696" cy="1111825"/>
          </a:xfrm>
          <a:prstGeom prst="rect">
            <a:avLst/>
          </a:prstGeom>
          <a:noFill/>
          <a:ln>
            <a:noFill/>
          </a:ln>
        </p:spPr>
      </p:pic>
      <p:sp>
        <p:nvSpPr>
          <p:cNvPr id="1129" name="Google Shape;1129;p105"/>
          <p:cNvSpPr txBox="1"/>
          <p:nvPr/>
        </p:nvSpPr>
        <p:spPr>
          <a:xfrm>
            <a:off x="5298375" y="3222166"/>
            <a:ext cx="3767100" cy="50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1900" b="0" i="0" u="none" strike="noStrike" cap="none" dirty="0">
                <a:solidFill>
                  <a:schemeClr val="dk1"/>
                </a:solidFill>
                <a:latin typeface="Arial"/>
                <a:ea typeface="Arial"/>
                <a:cs typeface="Arial"/>
                <a:sym typeface="Arial"/>
              </a:rPr>
              <a:t>www.ontariotrainingcentre.com</a:t>
            </a:r>
            <a:endParaRPr sz="1900" b="0" i="0" u="none" strike="noStrike" cap="none" dirty="0">
              <a:solidFill>
                <a:schemeClr val="dk1"/>
              </a:solidFill>
              <a:latin typeface="Arial"/>
              <a:ea typeface="Arial"/>
              <a:cs typeface="Arial"/>
              <a:sym typeface="Arial"/>
            </a:endParaRPr>
          </a:p>
        </p:txBody>
      </p:sp>
      <p:sp>
        <p:nvSpPr>
          <p:cNvPr id="10" name="Title 9">
            <a:extLst>
              <a:ext uri="{FF2B5EF4-FFF2-40B4-BE49-F238E27FC236}">
                <a16:creationId xmlns:a16="http://schemas.microsoft.com/office/drawing/2014/main" id="{E5B91C1C-279D-D8E5-2812-45962FDA9D40}"/>
              </a:ext>
              <a:ext uri="{C183D7F6-B498-43B3-948B-1728B52AA6E4}">
                <adec:decorative xmlns:adec="http://schemas.microsoft.com/office/drawing/2017/decorative" val="1"/>
              </a:ext>
            </a:extLst>
          </p:cNvPr>
          <p:cNvSpPr>
            <a:spLocks noGrp="1"/>
          </p:cNvSpPr>
          <p:nvPr>
            <p:ph type="title" idx="4294967295"/>
          </p:nvPr>
        </p:nvSpPr>
        <p:spPr>
          <a:xfrm>
            <a:off x="617511" y="-1068416"/>
            <a:ext cx="7886700" cy="994200"/>
          </a:xfrm>
        </p:spPr>
        <p:txBody>
          <a:bodyPr spcFirstLastPara="1" wrap="square" lIns="91425" tIns="45700" rIns="91425" bIns="45700" anchor="b" anchorCtr="0">
            <a:normAutofit fontScale="90000"/>
          </a:bodyPr>
          <a:lstStyle/>
          <a:p>
            <a:r>
              <a:rPr lang="en-US" dirty="0"/>
              <a:t>Example: Ontario Corporate Training Centre</a:t>
            </a:r>
            <a:endParaRPr lang="en-CA"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23">
          <a:extLst>
            <a:ext uri="{FF2B5EF4-FFF2-40B4-BE49-F238E27FC236}">
              <a16:creationId xmlns:a16="http://schemas.microsoft.com/office/drawing/2014/main" id="{86C19B7B-CAB0-4456-0BBA-AE9BE2817D66}"/>
            </a:ext>
          </a:extLst>
        </p:cNvPr>
        <p:cNvGrpSpPr/>
        <p:nvPr/>
      </p:nvGrpSpPr>
      <p:grpSpPr>
        <a:xfrm>
          <a:off x="0" y="0"/>
          <a:ext cx="0" cy="0"/>
          <a:chOff x="0" y="0"/>
          <a:chExt cx="0" cy="0"/>
        </a:xfrm>
      </p:grpSpPr>
      <p:sp>
        <p:nvSpPr>
          <p:cNvPr id="6" name="Google Shape;803;p77">
            <a:extLst>
              <a:ext uri="{FF2B5EF4-FFF2-40B4-BE49-F238E27FC236}">
                <a16:creationId xmlns:a16="http://schemas.microsoft.com/office/drawing/2014/main" id="{EAFC0318-7855-8F07-620E-EDA30541F052}"/>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3</a:t>
            </a:r>
          </a:p>
        </p:txBody>
      </p:sp>
      <p:sp>
        <p:nvSpPr>
          <p:cNvPr id="11" name="Google Shape;806;p77">
            <a:extLst>
              <a:ext uri="{FF2B5EF4-FFF2-40B4-BE49-F238E27FC236}">
                <a16:creationId xmlns:a16="http://schemas.microsoft.com/office/drawing/2014/main" id="{5DA82D9E-1EDD-644C-E34A-A023B653D929}"/>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dirty="0"/>
              <a:t>Strategy</a:t>
            </a:r>
          </a:p>
        </p:txBody>
      </p:sp>
      <p:sp>
        <p:nvSpPr>
          <p:cNvPr id="12" name="Rectangle 11">
            <a:extLst>
              <a:ext uri="{FF2B5EF4-FFF2-40B4-BE49-F238E27FC236}">
                <a16:creationId xmlns:a16="http://schemas.microsoft.com/office/drawing/2014/main" id="{67E4F23C-592E-EAA7-7E06-DFE7F4A37AAE}"/>
              </a:ext>
              <a:ext uri="{C183D7F6-B498-43B3-948B-1728B52AA6E4}">
                <adec:decorative xmlns:adec="http://schemas.microsoft.com/office/drawing/2017/decorative" val="1"/>
              </a:ext>
            </a:extLst>
          </p:cNvPr>
          <p:cNvSpPr/>
          <p:nvPr/>
        </p:nvSpPr>
        <p:spPr>
          <a:xfrm>
            <a:off x="6830291" y="332729"/>
            <a:ext cx="212889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Google Shape;606;p59">
            <a:extLst>
              <a:ext uri="{FF2B5EF4-FFF2-40B4-BE49-F238E27FC236}">
                <a16:creationId xmlns:a16="http://schemas.microsoft.com/office/drawing/2014/main" id="{26A7A87D-7472-37B1-F212-1631AE793184}"/>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8" name="Google Shape;1095;p102">
            <a:extLst>
              <a:ext uri="{FF2B5EF4-FFF2-40B4-BE49-F238E27FC236}">
                <a16:creationId xmlns:a16="http://schemas.microsoft.com/office/drawing/2014/main" id="{647983C7-EDD1-29E4-6B5D-F00EE61C08FB}"/>
              </a:ext>
            </a:extLst>
          </p:cNvPr>
          <p:cNvSpPr txBox="1">
            <a:spLocks noGrp="1"/>
          </p:cNvSpPr>
          <p:nvPr>
            <p:ph type="title" idx="4294967295"/>
          </p:nvPr>
        </p:nvSpPr>
        <p:spPr>
          <a:xfrm>
            <a:off x="542925" y="1076325"/>
            <a:ext cx="5865813"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Promoting inclusive culture</a:t>
            </a:r>
          </a:p>
        </p:txBody>
      </p:sp>
      <p:pic>
        <p:nvPicPr>
          <p:cNvPr id="10" name="Google Shape;721;p69">
            <a:extLst>
              <a:ext uri="{FF2B5EF4-FFF2-40B4-BE49-F238E27FC236}">
                <a16:creationId xmlns:a16="http://schemas.microsoft.com/office/drawing/2014/main" id="{474F8650-67C7-5B7D-87A6-F447313740C3}"/>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10800000">
            <a:off x="472669" y="1808568"/>
            <a:ext cx="895349" cy="895349"/>
          </a:xfrm>
          <a:prstGeom prst="rect">
            <a:avLst/>
          </a:prstGeom>
          <a:noFill/>
          <a:ln>
            <a:noFill/>
          </a:ln>
        </p:spPr>
      </p:pic>
      <p:sp>
        <p:nvSpPr>
          <p:cNvPr id="5" name="Google Shape;1119;p104">
            <a:extLst>
              <a:ext uri="{FF2B5EF4-FFF2-40B4-BE49-F238E27FC236}">
                <a16:creationId xmlns:a16="http://schemas.microsoft.com/office/drawing/2014/main" id="{E4D2E4B9-ABEA-C677-7FAB-589F3F8C03C2}"/>
              </a:ext>
            </a:extLst>
          </p:cNvPr>
          <p:cNvSpPr txBox="1"/>
          <p:nvPr/>
        </p:nvSpPr>
        <p:spPr>
          <a:xfrm>
            <a:off x="1162876" y="1998733"/>
            <a:ext cx="4601819" cy="2692538"/>
          </a:xfrm>
          <a:prstGeom prst="rect">
            <a:avLst/>
          </a:prstGeom>
          <a:noFill/>
          <a:ln>
            <a:noFill/>
          </a:ln>
        </p:spPr>
        <p:txBody>
          <a:bodyPr spcFirstLastPara="1" wrap="square" lIns="91425" tIns="45700" rIns="91425" bIns="45700" anchor="t" anchorCtr="0">
            <a:noAutofit/>
          </a:bodyPr>
          <a:lstStyle/>
          <a:p>
            <a:pPr marL="120650" marR="0" lvl="0" algn="l" rtl="0">
              <a:lnSpc>
                <a:spcPct val="100000"/>
              </a:lnSpc>
              <a:spcBef>
                <a:spcPts val="750"/>
              </a:spcBef>
              <a:spcAft>
                <a:spcPts val="0"/>
              </a:spcAft>
              <a:buClr>
                <a:srgbClr val="000000"/>
              </a:buClr>
              <a:buSzPts val="1700"/>
            </a:pPr>
            <a:r>
              <a:rPr lang="en-US" sz="2000" dirty="0">
                <a:solidFill>
                  <a:srgbClr val="4C4C4E"/>
                </a:solidFill>
              </a:rPr>
              <a:t>... Accommodations are not special treatment…</a:t>
            </a:r>
            <a:endParaRPr lang="en-US" sz="2000" b="0" i="0" u="none" strike="noStrike" cap="none" dirty="0">
              <a:solidFill>
                <a:srgbClr val="4C4C4E"/>
              </a:solidFill>
              <a:latin typeface="Arial"/>
              <a:ea typeface="Arial"/>
              <a:cs typeface="Arial"/>
              <a:sym typeface="Arial"/>
            </a:endParaRPr>
          </a:p>
          <a:p>
            <a:pPr marL="120650" marR="0" lvl="0" algn="l" rtl="0">
              <a:lnSpc>
                <a:spcPct val="100000"/>
              </a:lnSpc>
              <a:spcBef>
                <a:spcPts val="750"/>
              </a:spcBef>
              <a:spcAft>
                <a:spcPts val="0"/>
              </a:spcAft>
              <a:buClr>
                <a:srgbClr val="000000"/>
              </a:buClr>
              <a:buSzPts val="1700"/>
            </a:pPr>
            <a:r>
              <a:rPr lang="en-US" sz="2000" dirty="0">
                <a:solidFill>
                  <a:srgbClr val="4C4C4E"/>
                </a:solidFill>
              </a:rPr>
              <a:t>All workers benefit from workplaces that believe in, and support, employee experiences and needs.</a:t>
            </a:r>
            <a:r>
              <a:rPr lang="en-US" sz="1800" dirty="0">
                <a:solidFill>
                  <a:schemeClr val="bg2"/>
                </a:solidFill>
              </a:rPr>
              <a:t>”</a:t>
            </a:r>
          </a:p>
          <a:p>
            <a:pPr marL="120650" marR="0" lvl="0" algn="l" rtl="0">
              <a:lnSpc>
                <a:spcPct val="100000"/>
              </a:lnSpc>
              <a:spcBef>
                <a:spcPts val="750"/>
              </a:spcBef>
              <a:spcAft>
                <a:spcPts val="0"/>
              </a:spcAft>
              <a:buClr>
                <a:srgbClr val="000000"/>
              </a:buClr>
              <a:buSzPts val="1700"/>
            </a:pPr>
            <a:endParaRPr sz="1900" b="0" i="0" u="none" strike="noStrike" cap="none" dirty="0">
              <a:solidFill>
                <a:srgbClr val="4C4C4E"/>
              </a:solidFill>
              <a:latin typeface="Arial"/>
              <a:ea typeface="Arial"/>
              <a:cs typeface="Arial"/>
              <a:sym typeface="Arial"/>
            </a:endParaRPr>
          </a:p>
        </p:txBody>
      </p:sp>
      <p:sp>
        <p:nvSpPr>
          <p:cNvPr id="9" name="TextBox 8">
            <a:extLst>
              <a:ext uri="{FF2B5EF4-FFF2-40B4-BE49-F238E27FC236}">
                <a16:creationId xmlns:a16="http://schemas.microsoft.com/office/drawing/2014/main" id="{AD72C348-EBD0-5B26-B9B0-1B8064734802}"/>
              </a:ext>
            </a:extLst>
          </p:cNvPr>
          <p:cNvSpPr txBox="1"/>
          <p:nvPr/>
        </p:nvSpPr>
        <p:spPr>
          <a:xfrm>
            <a:off x="1368018" y="4463646"/>
            <a:ext cx="4075045" cy="307777"/>
          </a:xfrm>
          <a:prstGeom prst="rect">
            <a:avLst/>
          </a:prstGeom>
          <a:noFill/>
        </p:spPr>
        <p:txBody>
          <a:bodyPr wrap="square" rtlCol="0">
            <a:spAutoFit/>
          </a:bodyPr>
          <a:lstStyle/>
          <a:p>
            <a:r>
              <a:rPr lang="en-US" dirty="0">
                <a:hlinkClick r:id="rId4"/>
              </a:rPr>
              <a:t>Ableism in Canadian Workplaces</a:t>
            </a:r>
            <a:r>
              <a:rPr lang="en-US" dirty="0"/>
              <a:t>, p.10</a:t>
            </a:r>
            <a:endParaRPr lang="en-CA" dirty="0"/>
          </a:p>
        </p:txBody>
      </p:sp>
      <p:pic>
        <p:nvPicPr>
          <p:cNvPr id="7" name="Picture 6" descr="Front cover of &quot;Respect at work - Research Report: Ableism in Canadian Workplaces&quot;, published by Western University in May 2023">
            <a:extLst>
              <a:ext uri="{FF2B5EF4-FFF2-40B4-BE49-F238E27FC236}">
                <a16:creationId xmlns:a16="http://schemas.microsoft.com/office/drawing/2014/main" id="{B36C6964-9950-B2FD-B80B-A807F7D52FA5}"/>
              </a:ext>
            </a:extLst>
          </p:cNvPr>
          <p:cNvPicPr>
            <a:picLocks noChangeAspect="1"/>
          </p:cNvPicPr>
          <p:nvPr/>
        </p:nvPicPr>
        <p:blipFill>
          <a:blip r:embed="rId5"/>
          <a:stretch>
            <a:fillRect/>
          </a:stretch>
        </p:blipFill>
        <p:spPr>
          <a:xfrm>
            <a:off x="6337124" y="1781100"/>
            <a:ext cx="2334207" cy="2881365"/>
          </a:xfrm>
          <a:prstGeom prst="rect">
            <a:avLst/>
          </a:prstGeom>
        </p:spPr>
      </p:pic>
    </p:spTree>
    <p:extLst>
      <p:ext uri="{BB962C8B-B14F-4D97-AF65-F5344CB8AC3E}">
        <p14:creationId xmlns:p14="http://schemas.microsoft.com/office/powerpoint/2010/main" val="3014494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77">
          <a:extLst>
            <a:ext uri="{FF2B5EF4-FFF2-40B4-BE49-F238E27FC236}">
              <a16:creationId xmlns:a16="http://schemas.microsoft.com/office/drawing/2014/main" id="{3E4A0AB7-1744-811E-ED4D-F99A98342B62}"/>
            </a:ext>
          </a:extLst>
        </p:cNvPr>
        <p:cNvGrpSpPr/>
        <p:nvPr/>
      </p:nvGrpSpPr>
      <p:grpSpPr>
        <a:xfrm>
          <a:off x="0" y="0"/>
          <a:ext cx="0" cy="0"/>
          <a:chOff x="0" y="0"/>
          <a:chExt cx="0" cy="0"/>
        </a:xfrm>
      </p:grpSpPr>
      <p:sp>
        <p:nvSpPr>
          <p:cNvPr id="6" name="Google Shape;803;p77">
            <a:extLst>
              <a:ext uri="{FF2B5EF4-FFF2-40B4-BE49-F238E27FC236}">
                <a16:creationId xmlns:a16="http://schemas.microsoft.com/office/drawing/2014/main" id="{331C3B51-75C1-60B3-4612-CA09EC68DE30}"/>
              </a:ext>
              <a:ext uri="{C183D7F6-B498-43B3-948B-1728B52AA6E4}">
                <adec:decorative xmlns:adec="http://schemas.microsoft.com/office/drawing/2017/decorative" val="1"/>
              </a:ext>
            </a:extLst>
          </p:cNvPr>
          <p:cNvSpPr txBox="1">
            <a:spLocks/>
          </p:cNvSpPr>
          <p:nvPr/>
        </p:nvSpPr>
        <p:spPr>
          <a:xfrm>
            <a:off x="470277" y="318747"/>
            <a:ext cx="494100" cy="2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L="3200400" marR="0" lvl="6"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L="3657600" marR="0" lvl="7"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L="4114800" marR="0" lvl="8" indent="-314325" algn="ctr" rtl="0">
              <a:lnSpc>
                <a:spcPct val="90000"/>
              </a:lnSpc>
              <a:spcBef>
                <a:spcPts val="375"/>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0" indent="0">
              <a:spcBef>
                <a:spcPts val="0"/>
              </a:spcBef>
            </a:pPr>
            <a:r>
              <a:rPr lang="en" dirty="0"/>
              <a:t>3</a:t>
            </a:r>
          </a:p>
        </p:txBody>
      </p:sp>
      <p:sp>
        <p:nvSpPr>
          <p:cNvPr id="7" name="Google Shape;806;p77">
            <a:extLst>
              <a:ext uri="{FF2B5EF4-FFF2-40B4-BE49-F238E27FC236}">
                <a16:creationId xmlns:a16="http://schemas.microsoft.com/office/drawing/2014/main" id="{CA5EDC98-DCA8-B793-D36C-E8612EB8E053}"/>
              </a:ext>
              <a:ext uri="{C183D7F6-B498-43B3-948B-1728B52AA6E4}">
                <adec:decorative xmlns:adec="http://schemas.microsoft.com/office/drawing/2017/decorative" val="1"/>
              </a:ext>
            </a:extLst>
          </p:cNvPr>
          <p:cNvSpPr txBox="1">
            <a:spLocks/>
          </p:cNvSpPr>
          <p:nvPr/>
        </p:nvSpPr>
        <p:spPr>
          <a:xfrm>
            <a:off x="1074325" y="233400"/>
            <a:ext cx="3512700" cy="542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0"/>
              </a:spcBef>
              <a:defRPr/>
            </a:pPr>
            <a:r>
              <a:rPr lang="en-CA" b="0" dirty="0"/>
              <a:t>Strategy</a:t>
            </a:r>
          </a:p>
        </p:txBody>
      </p:sp>
      <p:sp>
        <p:nvSpPr>
          <p:cNvPr id="8" name="Rectangle 7">
            <a:extLst>
              <a:ext uri="{FF2B5EF4-FFF2-40B4-BE49-F238E27FC236}">
                <a16:creationId xmlns:a16="http://schemas.microsoft.com/office/drawing/2014/main" id="{86242F82-E326-7A12-5B9A-76E58E2A5F0A}"/>
              </a:ext>
              <a:ext uri="{C183D7F6-B498-43B3-948B-1728B52AA6E4}">
                <adec:decorative xmlns:adec="http://schemas.microsoft.com/office/drawing/2017/decorative" val="1"/>
              </a:ext>
            </a:extLst>
          </p:cNvPr>
          <p:cNvSpPr/>
          <p:nvPr/>
        </p:nvSpPr>
        <p:spPr>
          <a:xfrm>
            <a:off x="6802812" y="332729"/>
            <a:ext cx="1837713" cy="54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Google Shape;606;p59">
            <a:extLst>
              <a:ext uri="{FF2B5EF4-FFF2-40B4-BE49-F238E27FC236}">
                <a16:creationId xmlns:a16="http://schemas.microsoft.com/office/drawing/2014/main" id="{0BDA820C-95B4-FA9B-829F-CCDF59CCCB64}"/>
              </a:ext>
              <a:ext uri="{C183D7F6-B498-43B3-948B-1728B52AA6E4}">
                <adec:decorative xmlns:adec="http://schemas.microsoft.com/office/drawing/2017/decorative" val="1"/>
              </a:ext>
            </a:extLst>
          </p:cNvPr>
          <p:cNvSpPr txBox="1">
            <a:spLocks noGrp="1"/>
          </p:cNvSpPr>
          <p:nvPr>
            <p:ph type="subTitle" idx="1"/>
          </p:nvPr>
        </p:nvSpPr>
        <p:spPr>
          <a:xfrm>
            <a:off x="5478651" y="295376"/>
            <a:ext cx="3028783" cy="276300"/>
          </a:xfrm>
          <a:prstGeom prst="rect">
            <a:avLst/>
          </a:prstGeom>
        </p:spPr>
        <p:txBody>
          <a:bodyPr spcFirstLastPara="1" wrap="square" lIns="91425" tIns="45700" rIns="91425" bIns="45700" anchor="t" anchorCtr="0">
            <a:noAutofit/>
          </a:bodyPr>
          <a:lstStyle/>
          <a:p>
            <a:pPr marL="0" lvl="0" indent="0" algn="r" rtl="0">
              <a:spcBef>
                <a:spcPts val="750"/>
              </a:spcBef>
              <a:spcAft>
                <a:spcPts val="0"/>
              </a:spcAft>
              <a:buNone/>
            </a:pPr>
            <a:r>
              <a:rPr lang="en" dirty="0"/>
              <a:t>RETENTION BEST PRACTICES</a:t>
            </a:r>
            <a:endParaRPr dirty="0"/>
          </a:p>
        </p:txBody>
      </p:sp>
      <p:sp>
        <p:nvSpPr>
          <p:cNvPr id="1080" name="Google Shape;1080;p101">
            <a:extLst>
              <a:ext uri="{FF2B5EF4-FFF2-40B4-BE49-F238E27FC236}">
                <a16:creationId xmlns:a16="http://schemas.microsoft.com/office/drawing/2014/main" id="{E9F730B9-AA2D-C32B-E903-22D2D0E327F2}"/>
              </a:ext>
            </a:extLst>
          </p:cNvPr>
          <p:cNvSpPr txBox="1">
            <a:spLocks noGrp="1"/>
          </p:cNvSpPr>
          <p:nvPr>
            <p:ph type="title" idx="4294967295"/>
          </p:nvPr>
        </p:nvSpPr>
        <p:spPr>
          <a:xfrm>
            <a:off x="542925" y="879475"/>
            <a:ext cx="7869238" cy="7048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accent1"/>
              </a:buClr>
              <a:buSzPts val="3200"/>
              <a:buFont typeface="Arial"/>
              <a:buNone/>
              <a:tabLst/>
              <a:defRPr/>
            </a:pPr>
            <a:r>
              <a:rPr kumimoji="0" lang="en-CA" sz="2400" b="0" i="0" u="none" strike="noStrike" kern="0" cap="none" spc="0" normalizeH="0" baseline="0" noProof="0" dirty="0">
                <a:ln>
                  <a:noFill/>
                </a:ln>
                <a:solidFill>
                  <a:schemeClr val="accent1"/>
                </a:solidFill>
                <a:effectLst/>
                <a:uLnTx/>
                <a:uFillTx/>
                <a:latin typeface="Arial"/>
                <a:ea typeface="Arial"/>
                <a:cs typeface="Arial"/>
                <a:sym typeface="Arial"/>
              </a:rPr>
              <a:t>Scenario: Inclusive culture</a:t>
            </a:r>
          </a:p>
        </p:txBody>
      </p:sp>
      <p:pic>
        <p:nvPicPr>
          <p:cNvPr id="1086" name="Google Shape;1086;p101">
            <a:extLst>
              <a:ext uri="{FF2B5EF4-FFF2-40B4-BE49-F238E27FC236}">
                <a16:creationId xmlns:a16="http://schemas.microsoft.com/office/drawing/2014/main" id="{F75919F9-9FA5-25B8-2D53-588D208066B9}"/>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13350" y="735449"/>
            <a:ext cx="849650" cy="849650"/>
          </a:xfrm>
          <a:prstGeom prst="rect">
            <a:avLst/>
          </a:prstGeom>
          <a:noFill/>
          <a:ln>
            <a:noFill/>
          </a:ln>
        </p:spPr>
      </p:pic>
      <p:sp>
        <p:nvSpPr>
          <p:cNvPr id="2" name="Content Placeholder 4">
            <a:extLst>
              <a:ext uri="{FF2B5EF4-FFF2-40B4-BE49-F238E27FC236}">
                <a16:creationId xmlns:a16="http://schemas.microsoft.com/office/drawing/2014/main" id="{6A37DF10-A8DD-6765-83E3-76B0B4E0D6F8}"/>
              </a:ext>
            </a:extLst>
          </p:cNvPr>
          <p:cNvSpPr txBox="1">
            <a:spLocks/>
          </p:cNvSpPr>
          <p:nvPr/>
        </p:nvSpPr>
        <p:spPr>
          <a:xfrm>
            <a:off x="647700" y="1468077"/>
            <a:ext cx="8496299" cy="345741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r" rtl="0">
              <a:lnSpc>
                <a:spcPct val="90000"/>
              </a:lnSpc>
              <a:spcBef>
                <a:spcPts val="75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indent="0" algn="l"/>
            <a:r>
              <a:rPr lang="en-US" sz="1900" b="0" dirty="0">
                <a:solidFill>
                  <a:srgbClr val="4C4C4E"/>
                </a:solidFill>
                <a:latin typeface="Arial" panose="020B0604020202020204" pitchFamily="34" charset="0"/>
                <a:cs typeface="Arial" panose="020B0604020202020204" pitchFamily="34" charset="0"/>
              </a:rPr>
              <a:t>A nurse, Alex, disclosed a medical condition that is invisible but significantly affects their stamina. Some of Alex’s approved accommodations include flexible work hours, shorter shifts, and occasional remote work on days when commuting is particularly challenging.</a:t>
            </a:r>
          </a:p>
          <a:p>
            <a:pPr marL="0" indent="0" algn="l"/>
            <a:r>
              <a:rPr lang="en-US" sz="1900" b="0" dirty="0">
                <a:solidFill>
                  <a:srgbClr val="4C4C4E"/>
                </a:solidFill>
                <a:latin typeface="Arial" panose="020B0604020202020204" pitchFamily="34" charset="0"/>
                <a:cs typeface="Arial" panose="020B0604020202020204" pitchFamily="34" charset="0"/>
              </a:rPr>
              <a:t>To ensure operations continue smoothly, tasks like covering high-demand patient care assignments and managing administrative duties during busy periods have been reallocated among co-workers.</a:t>
            </a:r>
          </a:p>
          <a:p>
            <a:pPr marL="0" indent="0" algn="l"/>
            <a:r>
              <a:rPr lang="en-US" sz="1900" b="0" dirty="0">
                <a:solidFill>
                  <a:srgbClr val="4C4C4E"/>
                </a:solidFill>
                <a:latin typeface="Arial" panose="020B0604020202020204" pitchFamily="34" charset="0"/>
                <a:cs typeface="Arial" panose="020B0604020202020204" pitchFamily="34" charset="0"/>
              </a:rPr>
              <a:t>Several nurses have started expressing frustration about the additional workload and Alex’s perceived contributions. This has led to a decline in morale, passive-aggressive comments, and tension.</a:t>
            </a:r>
          </a:p>
          <a:p>
            <a:pPr marL="0" indent="0" algn="l"/>
            <a:r>
              <a:rPr lang="en-US" sz="1900" dirty="0">
                <a:solidFill>
                  <a:schemeClr val="bg2"/>
                </a:solidFill>
                <a:latin typeface="Arial" panose="020B0604020202020204" pitchFamily="34" charset="0"/>
                <a:cs typeface="Arial" panose="020B0604020202020204" pitchFamily="34" charset="0"/>
              </a:rPr>
              <a:t>Discuss: </a:t>
            </a:r>
            <a:r>
              <a:rPr lang="en-US" sz="1900" b="0" dirty="0">
                <a:solidFill>
                  <a:srgbClr val="4C4C4E"/>
                </a:solidFill>
                <a:latin typeface="Arial" panose="020B0604020202020204" pitchFamily="34" charset="0"/>
                <a:cs typeface="Arial" panose="020B0604020202020204" pitchFamily="34" charset="0"/>
              </a:rPr>
              <a:t>What might the manager do?</a:t>
            </a:r>
          </a:p>
        </p:txBody>
      </p:sp>
      <p:grpSp>
        <p:nvGrpSpPr>
          <p:cNvPr id="1083" name="Google Shape;1083;p101" descr="5 minute activity">
            <a:extLst>
              <a:ext uri="{FF2B5EF4-FFF2-40B4-BE49-F238E27FC236}">
                <a16:creationId xmlns:a16="http://schemas.microsoft.com/office/drawing/2014/main" id="{5B02A55A-0E73-F842-4080-29B19DFD8A63}"/>
              </a:ext>
            </a:extLst>
          </p:cNvPr>
          <p:cNvGrpSpPr/>
          <p:nvPr/>
        </p:nvGrpSpPr>
        <p:grpSpPr>
          <a:xfrm>
            <a:off x="7401000" y="4506100"/>
            <a:ext cx="1562100" cy="572699"/>
            <a:chOff x="7361800" y="4486500"/>
            <a:chExt cx="1562100" cy="572699"/>
          </a:xfrm>
        </p:grpSpPr>
        <p:pic>
          <p:nvPicPr>
            <p:cNvPr id="1084" name="Google Shape;1084;p101">
              <a:extLst>
                <a:ext uri="{FF2B5EF4-FFF2-40B4-BE49-F238E27FC236}">
                  <a16:creationId xmlns:a16="http://schemas.microsoft.com/office/drawing/2014/main" id="{DD1EA658-83AD-2B78-82C6-771470E8C000}"/>
                </a:ext>
              </a:extLst>
            </p:cNvPr>
            <p:cNvPicPr preferRelativeResize="0"/>
            <p:nvPr/>
          </p:nvPicPr>
          <p:blipFill rotWithShape="1">
            <a:blip r:embed="rId4">
              <a:alphaModFix/>
            </a:blip>
            <a:srcRect/>
            <a:stretch/>
          </p:blipFill>
          <p:spPr>
            <a:xfrm>
              <a:off x="7361800" y="4486500"/>
              <a:ext cx="572699" cy="572699"/>
            </a:xfrm>
            <a:prstGeom prst="rect">
              <a:avLst/>
            </a:prstGeom>
            <a:noFill/>
            <a:ln>
              <a:noFill/>
            </a:ln>
          </p:spPr>
        </p:pic>
        <p:sp>
          <p:nvSpPr>
            <p:cNvPr id="1085" name="Google Shape;1085;p101">
              <a:extLst>
                <a:ext uri="{FF2B5EF4-FFF2-40B4-BE49-F238E27FC236}">
                  <a16:creationId xmlns:a16="http://schemas.microsoft.com/office/drawing/2014/main" id="{804D629A-184C-324F-0CCB-80574A58C889}"/>
                </a:ext>
              </a:extLst>
            </p:cNvPr>
            <p:cNvSpPr txBox="1"/>
            <p:nvPr/>
          </p:nvSpPr>
          <p:spPr>
            <a:xfrm>
              <a:off x="7934500" y="4581750"/>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dk1"/>
                  </a:solidFill>
                  <a:latin typeface="Arial"/>
                  <a:ea typeface="Arial"/>
                  <a:cs typeface="Arial"/>
                  <a:sym typeface="Arial"/>
                </a:rPr>
                <a:t>5 min</a:t>
              </a:r>
              <a:endParaRPr sz="21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4095520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26">
          <a:extLst>
            <a:ext uri="{FF2B5EF4-FFF2-40B4-BE49-F238E27FC236}">
              <a16:creationId xmlns:a16="http://schemas.microsoft.com/office/drawing/2014/main" id="{142B059A-7171-443B-637B-128FB7463732}"/>
            </a:ext>
          </a:extLst>
        </p:cNvPr>
        <p:cNvGrpSpPr/>
        <p:nvPr/>
      </p:nvGrpSpPr>
      <p:grpSpPr>
        <a:xfrm>
          <a:off x="0" y="0"/>
          <a:ext cx="0" cy="0"/>
          <a:chOff x="0" y="0"/>
          <a:chExt cx="0" cy="0"/>
        </a:xfrm>
      </p:grpSpPr>
      <p:sp>
        <p:nvSpPr>
          <p:cNvPr id="4" name="Google Shape;729;p70">
            <a:extLst>
              <a:ext uri="{FF2B5EF4-FFF2-40B4-BE49-F238E27FC236}">
                <a16:creationId xmlns:a16="http://schemas.microsoft.com/office/drawing/2014/main" id="{93135888-80D9-F3C4-7D48-D0480578E135}"/>
              </a:ext>
              <a:ext uri="{C183D7F6-B498-43B3-948B-1728B52AA6E4}">
                <adec:decorative xmlns:adec="http://schemas.microsoft.com/office/drawing/2017/decorative" val="1"/>
              </a:ext>
            </a:extLst>
          </p:cNvPr>
          <p:cNvSpPr/>
          <p:nvPr/>
        </p:nvSpPr>
        <p:spPr>
          <a:xfrm>
            <a:off x="553554" y="1228721"/>
            <a:ext cx="2356105"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endParaRPr sz="1800" dirty="0">
              <a:solidFill>
                <a:schemeClr val="accent1"/>
              </a:solidFill>
            </a:endParaRPr>
          </a:p>
        </p:txBody>
      </p:sp>
      <p:sp>
        <p:nvSpPr>
          <p:cNvPr id="3" name="Google Shape;733;p70">
            <a:extLst>
              <a:ext uri="{FF2B5EF4-FFF2-40B4-BE49-F238E27FC236}">
                <a16:creationId xmlns:a16="http://schemas.microsoft.com/office/drawing/2014/main" id="{077CB18F-DFA2-4D5F-8DBC-C4C8E7D15451}"/>
              </a:ext>
              <a:ext uri="{C183D7F6-B498-43B3-948B-1728B52AA6E4}">
                <adec:decorative xmlns:adec="http://schemas.microsoft.com/office/drawing/2017/decorative" val="1"/>
              </a:ext>
            </a:extLst>
          </p:cNvPr>
          <p:cNvSpPr/>
          <p:nvPr/>
        </p:nvSpPr>
        <p:spPr>
          <a:xfrm>
            <a:off x="3637913" y="1240046"/>
            <a:ext cx="2239818"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endParaRPr sz="1800" dirty="0">
              <a:solidFill>
                <a:schemeClr val="accent1"/>
              </a:solidFill>
            </a:endParaRPr>
          </a:p>
        </p:txBody>
      </p:sp>
      <p:sp>
        <p:nvSpPr>
          <p:cNvPr id="2" name="Google Shape;727;p70">
            <a:extLst>
              <a:ext uri="{FF2B5EF4-FFF2-40B4-BE49-F238E27FC236}">
                <a16:creationId xmlns:a16="http://schemas.microsoft.com/office/drawing/2014/main" id="{747677C6-2B8D-D875-1AE2-F1B41EF1DCF2}"/>
              </a:ext>
              <a:ext uri="{C183D7F6-B498-43B3-948B-1728B52AA6E4}">
                <adec:decorative xmlns:adec="http://schemas.microsoft.com/office/drawing/2017/decorative" val="1"/>
              </a:ext>
            </a:extLst>
          </p:cNvPr>
          <p:cNvSpPr/>
          <p:nvPr/>
        </p:nvSpPr>
        <p:spPr>
          <a:xfrm>
            <a:off x="6485632" y="1225042"/>
            <a:ext cx="2374202"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endParaRPr sz="2000" dirty="0">
              <a:solidFill>
                <a:schemeClr val="accent1"/>
              </a:solidFill>
            </a:endParaRPr>
          </a:p>
        </p:txBody>
      </p:sp>
      <p:sp>
        <p:nvSpPr>
          <p:cNvPr id="728" name="Google Shape;728;p70">
            <a:extLst>
              <a:ext uri="{FF2B5EF4-FFF2-40B4-BE49-F238E27FC236}">
                <a16:creationId xmlns:a16="http://schemas.microsoft.com/office/drawing/2014/main" id="{6F888DFA-8500-556C-8772-175CAC4DB735}"/>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Key retention takeaways</a:t>
            </a:r>
            <a:endParaRPr sz="3600" b="0" dirty="0"/>
          </a:p>
        </p:txBody>
      </p:sp>
      <p:sp>
        <p:nvSpPr>
          <p:cNvPr id="730" name="Google Shape;730;p70">
            <a:extLst>
              <a:ext uri="{FF2B5EF4-FFF2-40B4-BE49-F238E27FC236}">
                <a16:creationId xmlns:a16="http://schemas.microsoft.com/office/drawing/2014/main" id="{AB766F20-17F2-6E2A-4AE5-7E46E12AB071}"/>
              </a:ext>
            </a:extLst>
          </p:cNvPr>
          <p:cNvSpPr/>
          <p:nvPr/>
        </p:nvSpPr>
        <p:spPr>
          <a:xfrm flipH="1">
            <a:off x="292218" y="1228721"/>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1</a:t>
            </a:r>
            <a:endParaRPr sz="1900" b="1">
              <a:solidFill>
                <a:schemeClr val="lt1"/>
              </a:solidFill>
            </a:endParaRPr>
          </a:p>
        </p:txBody>
      </p:sp>
      <p:sp>
        <p:nvSpPr>
          <p:cNvPr id="729" name="Google Shape;729;p70">
            <a:extLst>
              <a:ext uri="{FF2B5EF4-FFF2-40B4-BE49-F238E27FC236}">
                <a16:creationId xmlns:a16="http://schemas.microsoft.com/office/drawing/2014/main" id="{DA87C9DD-33E3-2EBA-86A6-A63BB332D0A3}"/>
              </a:ext>
            </a:extLst>
          </p:cNvPr>
          <p:cNvSpPr/>
          <p:nvPr/>
        </p:nvSpPr>
        <p:spPr>
          <a:xfrm>
            <a:off x="585358" y="1173869"/>
            <a:ext cx="2356105" cy="542400"/>
          </a:xfrm>
          <a:prstGeom prst="rect">
            <a:avLst/>
          </a:prstGeom>
          <a:noFill/>
          <a:ln>
            <a:noFill/>
          </a:ln>
        </p:spPr>
        <p:txBody>
          <a:bodyPr spcFirstLastPara="1" wrap="square" lIns="91425" tIns="0" rIns="91425" bIns="0" anchor="ctr" anchorCtr="0">
            <a:noAutofit/>
          </a:bodyPr>
          <a:lstStyle/>
          <a:p>
            <a:pPr marL="0" lvl="0" indent="0" algn="l" rtl="0">
              <a:spcBef>
                <a:spcPts val="1000"/>
              </a:spcBef>
              <a:spcAft>
                <a:spcPts val="0"/>
              </a:spcAft>
              <a:buNone/>
            </a:pPr>
            <a:r>
              <a:rPr lang="en" sz="1600" b="1" dirty="0">
                <a:solidFill>
                  <a:schemeClr val="accent1"/>
                </a:solidFill>
              </a:rPr>
              <a:t>    </a:t>
            </a:r>
            <a:r>
              <a:rPr lang="en" sz="1600" dirty="0">
                <a:solidFill>
                  <a:schemeClr val="accent1"/>
                </a:solidFill>
              </a:rPr>
              <a:t>Performance</a:t>
            </a:r>
            <a:br>
              <a:rPr lang="en" sz="1600" dirty="0">
                <a:solidFill>
                  <a:schemeClr val="accent1"/>
                </a:solidFill>
              </a:rPr>
            </a:br>
            <a:r>
              <a:rPr lang="en" sz="1600" dirty="0">
                <a:solidFill>
                  <a:schemeClr val="accent1"/>
                </a:solidFill>
              </a:rPr>
              <a:t>    Management</a:t>
            </a:r>
            <a:endParaRPr sz="1600" dirty="0">
              <a:solidFill>
                <a:schemeClr val="accent1"/>
              </a:solidFill>
            </a:endParaRPr>
          </a:p>
        </p:txBody>
      </p:sp>
      <p:sp>
        <p:nvSpPr>
          <p:cNvPr id="731" name="Google Shape;731;p70">
            <a:extLst>
              <a:ext uri="{FF2B5EF4-FFF2-40B4-BE49-F238E27FC236}">
                <a16:creationId xmlns:a16="http://schemas.microsoft.com/office/drawing/2014/main" id="{72FF8619-6FCA-84FC-8663-20914F63F05F}"/>
              </a:ext>
            </a:extLst>
          </p:cNvPr>
          <p:cNvSpPr txBox="1"/>
          <p:nvPr/>
        </p:nvSpPr>
        <p:spPr>
          <a:xfrm>
            <a:off x="548275" y="1827769"/>
            <a:ext cx="2674157" cy="3060295"/>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en-US" sz="1600" dirty="0">
                <a:solidFill>
                  <a:schemeClr val="dk1"/>
                </a:solidFill>
              </a:rPr>
              <a:t>Communicate performance goals </a:t>
            </a:r>
            <a:r>
              <a:rPr lang="en-US" sz="1600" u="sng" dirty="0">
                <a:solidFill>
                  <a:schemeClr val="dk1"/>
                </a:solidFill>
              </a:rPr>
              <a:t>clearly</a:t>
            </a:r>
            <a:r>
              <a:rPr lang="en-US" sz="1600" dirty="0">
                <a:solidFill>
                  <a:schemeClr val="dk1"/>
                </a:solidFill>
              </a:rPr>
              <a:t> and </a:t>
            </a:r>
            <a:r>
              <a:rPr lang="en-US" sz="1600" u="sng" dirty="0">
                <a:solidFill>
                  <a:schemeClr val="dk1"/>
                </a:solidFill>
              </a:rPr>
              <a:t>regularly</a:t>
            </a:r>
            <a:r>
              <a:rPr lang="en-US" sz="1600" dirty="0">
                <a:solidFill>
                  <a:schemeClr val="dk1"/>
                </a:solidFill>
              </a:rPr>
              <a:t>.</a:t>
            </a:r>
          </a:p>
          <a:p>
            <a:pPr marL="457200" lvl="0" indent="-342900" algn="l" rtl="0">
              <a:lnSpc>
                <a:spcPct val="90000"/>
              </a:lnSpc>
              <a:spcBef>
                <a:spcPts val="750"/>
              </a:spcBef>
              <a:spcAft>
                <a:spcPts val="0"/>
              </a:spcAft>
              <a:buClr>
                <a:schemeClr val="dk1"/>
              </a:buClr>
              <a:buSzPts val="1800"/>
              <a:buChar char="●"/>
            </a:pPr>
            <a:r>
              <a:rPr lang="en-US" sz="1600" dirty="0">
                <a:solidFill>
                  <a:schemeClr val="dk1"/>
                </a:solidFill>
              </a:rPr>
              <a:t>Be flexible and open to suggestions in your leadership style.</a:t>
            </a:r>
          </a:p>
          <a:p>
            <a:pPr marL="457200" lvl="0" indent="-342900" algn="l" rtl="0">
              <a:lnSpc>
                <a:spcPct val="90000"/>
              </a:lnSpc>
              <a:spcBef>
                <a:spcPts val="750"/>
              </a:spcBef>
              <a:spcAft>
                <a:spcPts val="0"/>
              </a:spcAft>
              <a:buClr>
                <a:schemeClr val="dk1"/>
              </a:buClr>
              <a:buSzPts val="1800"/>
              <a:buChar char="●"/>
            </a:pPr>
            <a:r>
              <a:rPr lang="en-US" sz="1600" dirty="0">
                <a:solidFill>
                  <a:schemeClr val="dk1"/>
                </a:solidFill>
              </a:rPr>
              <a:t>Differentiate between performance-related issues and disability-related needs.</a:t>
            </a:r>
          </a:p>
          <a:p>
            <a:pPr marL="457200" lvl="0" indent="-342900" algn="l" rtl="0">
              <a:lnSpc>
                <a:spcPct val="90000"/>
              </a:lnSpc>
              <a:spcBef>
                <a:spcPts val="750"/>
              </a:spcBef>
              <a:spcAft>
                <a:spcPts val="0"/>
              </a:spcAft>
              <a:buClr>
                <a:schemeClr val="dk1"/>
              </a:buClr>
              <a:buSzPts val="1800"/>
              <a:buChar char="●"/>
            </a:pPr>
            <a:endParaRPr sz="1800" dirty="0">
              <a:solidFill>
                <a:schemeClr val="dk1"/>
              </a:solidFill>
            </a:endParaRPr>
          </a:p>
        </p:txBody>
      </p:sp>
      <p:sp>
        <p:nvSpPr>
          <p:cNvPr id="735" name="Google Shape;735;p70">
            <a:extLst>
              <a:ext uri="{FF2B5EF4-FFF2-40B4-BE49-F238E27FC236}">
                <a16:creationId xmlns:a16="http://schemas.microsoft.com/office/drawing/2014/main" id="{0ED6B5D8-F4BA-38F6-9A62-122AE6ED09E6}"/>
              </a:ext>
            </a:extLst>
          </p:cNvPr>
          <p:cNvSpPr/>
          <p:nvPr/>
        </p:nvSpPr>
        <p:spPr>
          <a:xfrm flipH="1">
            <a:off x="3322350" y="1240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2</a:t>
            </a:r>
            <a:endParaRPr sz="1900" b="1">
              <a:solidFill>
                <a:schemeClr val="lt1"/>
              </a:solidFill>
            </a:endParaRPr>
          </a:p>
        </p:txBody>
      </p:sp>
      <p:sp>
        <p:nvSpPr>
          <p:cNvPr id="733" name="Google Shape;733;p70">
            <a:extLst>
              <a:ext uri="{FF2B5EF4-FFF2-40B4-BE49-F238E27FC236}">
                <a16:creationId xmlns:a16="http://schemas.microsoft.com/office/drawing/2014/main" id="{42497F44-4069-0F07-9776-B5931CFF676B}"/>
              </a:ext>
            </a:extLst>
          </p:cNvPr>
          <p:cNvSpPr/>
          <p:nvPr/>
        </p:nvSpPr>
        <p:spPr>
          <a:xfrm>
            <a:off x="3914831" y="1228722"/>
            <a:ext cx="1952341" cy="5424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US" sz="1600" dirty="0">
                <a:solidFill>
                  <a:schemeClr val="accent1"/>
                </a:solidFill>
              </a:rPr>
              <a:t>Career development</a:t>
            </a:r>
            <a:endParaRPr sz="1600" dirty="0">
              <a:solidFill>
                <a:schemeClr val="accent1"/>
              </a:solidFill>
            </a:endParaRPr>
          </a:p>
        </p:txBody>
      </p:sp>
      <p:sp>
        <p:nvSpPr>
          <p:cNvPr id="734" name="Google Shape;734;p70">
            <a:extLst>
              <a:ext uri="{FF2B5EF4-FFF2-40B4-BE49-F238E27FC236}">
                <a16:creationId xmlns:a16="http://schemas.microsoft.com/office/drawing/2014/main" id="{FB756EC2-5D93-9366-4597-9FAA0F5C2FD4}"/>
              </a:ext>
            </a:extLst>
          </p:cNvPr>
          <p:cNvSpPr txBox="1"/>
          <p:nvPr/>
        </p:nvSpPr>
        <p:spPr>
          <a:xfrm>
            <a:off x="3399026" y="1829840"/>
            <a:ext cx="2690261" cy="2736103"/>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90000"/>
              </a:lnSpc>
              <a:spcBef>
                <a:spcPts val="750"/>
              </a:spcBef>
              <a:spcAft>
                <a:spcPts val="0"/>
              </a:spcAft>
              <a:buClr>
                <a:srgbClr val="4C4C4E"/>
              </a:buClr>
              <a:buSzPts val="1800"/>
              <a:buFont typeface="Arial"/>
              <a:buChar char="●"/>
              <a:tabLst/>
              <a:defRPr/>
            </a:pPr>
            <a:r>
              <a:rPr kumimoji="0" lang="en-US" sz="1600" b="0" i="0" u="none" strike="noStrike" kern="0" cap="none" spc="0" normalizeH="0" baseline="0" noProof="0" dirty="0">
                <a:ln>
                  <a:noFill/>
                </a:ln>
                <a:solidFill>
                  <a:srgbClr val="4C4C4E"/>
                </a:solidFill>
                <a:effectLst/>
                <a:uLnTx/>
                <a:uFillTx/>
                <a:latin typeface="Arial"/>
                <a:cs typeface="Arial"/>
                <a:sym typeface="Arial"/>
              </a:rPr>
              <a:t>Include employee’s skills, experiences, needs, and goals.</a:t>
            </a:r>
          </a:p>
          <a:p>
            <a:pPr marL="457200" marR="0" lvl="0" indent="-342900" algn="l" defTabSz="914400" rtl="0" eaLnBrk="1" fontAlgn="auto" latinLnBrk="0" hangingPunct="1">
              <a:lnSpc>
                <a:spcPct val="90000"/>
              </a:lnSpc>
              <a:spcBef>
                <a:spcPts val="750"/>
              </a:spcBef>
              <a:spcAft>
                <a:spcPts val="0"/>
              </a:spcAft>
              <a:buClr>
                <a:srgbClr val="4C4C4E"/>
              </a:buClr>
              <a:buSzPts val="1800"/>
              <a:buFont typeface="Arial"/>
              <a:buChar char="●"/>
              <a:tabLst/>
              <a:defRPr/>
            </a:pPr>
            <a:r>
              <a:rPr kumimoji="0" lang="en-US" sz="1600" b="0" i="0" u="none" strike="noStrike" kern="0" cap="none" spc="0" normalizeH="0" baseline="0" noProof="0" dirty="0">
                <a:ln>
                  <a:noFill/>
                </a:ln>
                <a:solidFill>
                  <a:srgbClr val="4C4C4E"/>
                </a:solidFill>
                <a:effectLst/>
                <a:uLnTx/>
                <a:uFillTx/>
                <a:latin typeface="Arial"/>
                <a:cs typeface="Arial"/>
                <a:sym typeface="Arial"/>
              </a:rPr>
              <a:t>Be aware and supportive of new opportunities related to employee’s interests.</a:t>
            </a:r>
          </a:p>
          <a:p>
            <a:pPr marL="457200" marR="0" lvl="0" indent="-342900" algn="l" defTabSz="914400" rtl="0" eaLnBrk="1" fontAlgn="auto" latinLnBrk="0" hangingPunct="1">
              <a:lnSpc>
                <a:spcPct val="90000"/>
              </a:lnSpc>
              <a:spcBef>
                <a:spcPts val="750"/>
              </a:spcBef>
              <a:spcAft>
                <a:spcPts val="0"/>
              </a:spcAft>
              <a:buClr>
                <a:srgbClr val="4C4C4E"/>
              </a:buClr>
              <a:buSzPts val="1800"/>
              <a:buFont typeface="Arial"/>
              <a:buChar char="●"/>
              <a:tabLst/>
              <a:defRPr/>
            </a:pPr>
            <a:r>
              <a:rPr kumimoji="0" lang="en-US" sz="1600" b="0" i="0" u="none" strike="noStrike" kern="0" cap="none" spc="0" normalizeH="0" baseline="0" noProof="0" dirty="0">
                <a:ln>
                  <a:noFill/>
                </a:ln>
                <a:solidFill>
                  <a:srgbClr val="4C4C4E"/>
                </a:solidFill>
                <a:effectLst/>
                <a:uLnTx/>
                <a:uFillTx/>
                <a:latin typeface="Arial"/>
                <a:cs typeface="Arial"/>
                <a:sym typeface="Arial"/>
              </a:rPr>
              <a:t>Tailor a training strategy.</a:t>
            </a:r>
            <a:endParaRPr kumimoji="0" lang="en-US" sz="1800" b="0" i="0" u="none" strike="noStrike" kern="0" cap="none" spc="0" normalizeH="0" baseline="0" noProof="0" dirty="0">
              <a:ln>
                <a:noFill/>
              </a:ln>
              <a:solidFill>
                <a:srgbClr val="4C4C4E"/>
              </a:solidFill>
              <a:effectLst/>
              <a:uLnTx/>
              <a:uFillTx/>
              <a:latin typeface="Arial"/>
              <a:cs typeface="Arial"/>
              <a:sym typeface="Arial"/>
            </a:endParaRPr>
          </a:p>
        </p:txBody>
      </p:sp>
      <p:sp>
        <p:nvSpPr>
          <p:cNvPr id="736" name="Google Shape;736;p70">
            <a:extLst>
              <a:ext uri="{FF2B5EF4-FFF2-40B4-BE49-F238E27FC236}">
                <a16:creationId xmlns:a16="http://schemas.microsoft.com/office/drawing/2014/main" id="{25C0B8CB-3E68-C914-6ACC-C25B39D0F5D9}"/>
              </a:ext>
            </a:extLst>
          </p:cNvPr>
          <p:cNvSpPr/>
          <p:nvPr/>
        </p:nvSpPr>
        <p:spPr>
          <a:xfrm flipH="1">
            <a:off x="6218182" y="1225042"/>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3</a:t>
            </a:r>
            <a:endParaRPr sz="1900" b="1">
              <a:solidFill>
                <a:schemeClr val="lt1"/>
              </a:solidFill>
            </a:endParaRPr>
          </a:p>
        </p:txBody>
      </p:sp>
      <p:sp>
        <p:nvSpPr>
          <p:cNvPr id="727" name="Google Shape;727;p70">
            <a:extLst>
              <a:ext uri="{FF2B5EF4-FFF2-40B4-BE49-F238E27FC236}">
                <a16:creationId xmlns:a16="http://schemas.microsoft.com/office/drawing/2014/main" id="{8D33EEFC-AB73-114A-254E-B2622DCCA1CB}"/>
              </a:ext>
            </a:extLst>
          </p:cNvPr>
          <p:cNvSpPr/>
          <p:nvPr/>
        </p:nvSpPr>
        <p:spPr>
          <a:xfrm>
            <a:off x="6608064" y="1160594"/>
            <a:ext cx="2374202" cy="6267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1600" b="1" dirty="0">
                <a:solidFill>
                  <a:schemeClr val="accent1"/>
                </a:solidFill>
              </a:rPr>
              <a:t>   </a:t>
            </a:r>
            <a:r>
              <a:rPr lang="en-US" sz="1600" dirty="0">
                <a:solidFill>
                  <a:schemeClr val="accent1"/>
                </a:solidFill>
              </a:rPr>
              <a:t>Strategy</a:t>
            </a:r>
            <a:endParaRPr sz="1600" dirty="0">
              <a:solidFill>
                <a:schemeClr val="accent1"/>
              </a:solidFill>
            </a:endParaRPr>
          </a:p>
        </p:txBody>
      </p:sp>
      <p:sp>
        <p:nvSpPr>
          <p:cNvPr id="732" name="Google Shape;732;p70">
            <a:extLst>
              <a:ext uri="{FF2B5EF4-FFF2-40B4-BE49-F238E27FC236}">
                <a16:creationId xmlns:a16="http://schemas.microsoft.com/office/drawing/2014/main" id="{3768B77B-840B-A863-BC6F-F7ABCCD3F251}"/>
              </a:ext>
            </a:extLst>
          </p:cNvPr>
          <p:cNvSpPr txBox="1">
            <a:spLocks noGrp="1"/>
          </p:cNvSpPr>
          <p:nvPr>
            <p:ph type="body" idx="1"/>
          </p:nvPr>
        </p:nvSpPr>
        <p:spPr>
          <a:xfrm>
            <a:off x="6265881" y="1827769"/>
            <a:ext cx="2627700" cy="2593200"/>
          </a:xfrm>
          <a:prstGeom prst="rect">
            <a:avLst/>
          </a:prstGeom>
          <a:noFill/>
          <a:ln>
            <a:noFill/>
          </a:ln>
        </p:spPr>
        <p:txBody>
          <a:bodyPr spcFirstLastPara="1" wrap="square" lIns="91425" tIns="45700" rIns="91425" bIns="45700" anchor="t" anchorCtr="0">
            <a:noAutofit/>
          </a:bodyPr>
          <a:lstStyle/>
          <a:p>
            <a:pPr marL="457200" marR="0" lvl="0" indent="-330200" algn="l" defTabSz="914400" rtl="0" eaLnBrk="1" fontAlgn="auto" latinLnBrk="0" hangingPunct="1">
              <a:lnSpc>
                <a:spcPct val="90000"/>
              </a:lnSpc>
              <a:spcBef>
                <a:spcPts val="750"/>
              </a:spcBef>
              <a:spcAft>
                <a:spcPts val="0"/>
              </a:spcAft>
              <a:buClr>
                <a:srgbClr val="4C4C4E"/>
              </a:buClr>
              <a:buSzPts val="1600"/>
              <a:buFont typeface="Arial"/>
              <a:buChar char="●"/>
              <a:tabLst/>
              <a:defRPr/>
            </a:pPr>
            <a:r>
              <a:rPr kumimoji="0" lang="en-US" sz="1600" b="0" i="0" u="none" strike="noStrike" kern="0" cap="none" spc="0" normalizeH="0" baseline="0" noProof="0" dirty="0">
                <a:ln>
                  <a:noFill/>
                </a:ln>
                <a:solidFill>
                  <a:srgbClr val="4C4C4E"/>
                </a:solidFill>
                <a:effectLst/>
                <a:uLnTx/>
                <a:uFillTx/>
                <a:latin typeface="Arial"/>
                <a:cs typeface="Arial"/>
                <a:sym typeface="Arial"/>
              </a:rPr>
              <a:t>Include disability- focus in DEI strategy and culture.</a:t>
            </a:r>
          </a:p>
          <a:p>
            <a:pPr marL="457200" marR="0" lvl="0" indent="-330200" algn="l" defTabSz="914400" rtl="0" eaLnBrk="1" fontAlgn="auto" latinLnBrk="0" hangingPunct="1">
              <a:lnSpc>
                <a:spcPct val="90000"/>
              </a:lnSpc>
              <a:spcBef>
                <a:spcPts val="750"/>
              </a:spcBef>
              <a:spcAft>
                <a:spcPts val="0"/>
              </a:spcAft>
              <a:buClr>
                <a:srgbClr val="4C4C4E"/>
              </a:buClr>
              <a:buSzPts val="1600"/>
              <a:buFont typeface="Arial"/>
              <a:buChar char="●"/>
              <a:tabLst/>
              <a:defRPr/>
            </a:pPr>
            <a:r>
              <a:rPr kumimoji="0" lang="en-US" sz="1600" b="0" i="0" u="none" strike="noStrike" kern="0" cap="none" spc="0" normalizeH="0" baseline="0" noProof="0" dirty="0">
                <a:ln>
                  <a:noFill/>
                </a:ln>
                <a:solidFill>
                  <a:srgbClr val="4C4C4E"/>
                </a:solidFill>
                <a:effectLst/>
                <a:uLnTx/>
                <a:uFillTx/>
                <a:latin typeface="Arial"/>
                <a:cs typeface="Arial"/>
                <a:sym typeface="Arial"/>
              </a:rPr>
              <a:t>Collect sociodemographic data.</a:t>
            </a:r>
          </a:p>
          <a:p>
            <a:pPr indent="-330200">
              <a:buClr>
                <a:srgbClr val="4C4C4E"/>
              </a:buClr>
              <a:buSzPts val="1600"/>
              <a:buFont typeface="Arial"/>
              <a:buChar char="●"/>
              <a:defRPr/>
            </a:pPr>
            <a:r>
              <a:rPr lang="en-US" sz="1600" dirty="0">
                <a:solidFill>
                  <a:srgbClr val="4C4C4E"/>
                </a:solidFill>
              </a:rPr>
              <a:t>Set up inclusion supports (ERG, mentoring, training).</a:t>
            </a:r>
          </a:p>
          <a:p>
            <a:pPr indent="-330200">
              <a:buClr>
                <a:srgbClr val="4C4C4E"/>
              </a:buClr>
              <a:buSzPts val="1600"/>
              <a:buFont typeface="Arial"/>
              <a:buChar char="●"/>
              <a:defRPr/>
            </a:pPr>
            <a:r>
              <a:rPr lang="en-US" sz="1600" dirty="0">
                <a:solidFill>
                  <a:srgbClr val="4C4C4E"/>
                </a:solidFill>
              </a:rPr>
              <a:t>Engage strategic relationships and consulting.</a:t>
            </a:r>
          </a:p>
        </p:txBody>
      </p:sp>
      <p:sp>
        <p:nvSpPr>
          <p:cNvPr id="737" name="Google Shape;737;p70">
            <a:extLst>
              <a:ext uri="{FF2B5EF4-FFF2-40B4-BE49-F238E27FC236}">
                <a16:creationId xmlns:a16="http://schemas.microsoft.com/office/drawing/2014/main" id="{B44AE80C-3C9E-9626-F764-E4617D279C83}"/>
              </a:ext>
              <a:ext uri="{C183D7F6-B498-43B3-948B-1728B52AA6E4}">
                <adec:decorative xmlns:adec="http://schemas.microsoft.com/office/drawing/2017/decorative" val="1"/>
              </a:ext>
            </a:extLst>
          </p:cNvPr>
          <p:cNvSpPr/>
          <p:nvPr/>
        </p:nvSpPr>
        <p:spPr>
          <a:xfrm>
            <a:off x="6278175" y="-358250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8" name="Google Shape;738;p70">
            <a:extLst>
              <a:ext uri="{FF2B5EF4-FFF2-40B4-BE49-F238E27FC236}">
                <a16:creationId xmlns:a16="http://schemas.microsoft.com/office/drawing/2014/main" id="{04D7620C-DCF8-8991-34A8-C46B3075E07B}"/>
              </a:ext>
              <a:ext uri="{C183D7F6-B498-43B3-948B-1728B52AA6E4}">
                <adec:decorative xmlns:adec="http://schemas.microsoft.com/office/drawing/2017/decorative" val="1"/>
              </a:ext>
            </a:extLst>
          </p:cNvPr>
          <p:cNvSpPr/>
          <p:nvPr/>
        </p:nvSpPr>
        <p:spPr>
          <a:xfrm>
            <a:off x="2070000" y="4580547"/>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2412991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07"/>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Retention section: Tools</a:t>
            </a:r>
            <a:endParaRPr sz="3600" b="0" dirty="0"/>
          </a:p>
        </p:txBody>
      </p:sp>
      <p:sp>
        <p:nvSpPr>
          <p:cNvPr id="1154" name="Google Shape;1154;p107"/>
          <p:cNvSpPr txBox="1">
            <a:spLocks noGrp="1"/>
          </p:cNvSpPr>
          <p:nvPr>
            <p:ph type="body" idx="1"/>
          </p:nvPr>
        </p:nvSpPr>
        <p:spPr>
          <a:xfrm>
            <a:off x="567299" y="1144521"/>
            <a:ext cx="8191500" cy="777062"/>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None/>
            </a:pPr>
            <a:r>
              <a:rPr lang="en" sz="2000" dirty="0"/>
              <a:t>In the “Retain” segment of our training, we focused on resources developed by these organizations:</a:t>
            </a:r>
            <a:endParaRPr sz="2000" dirty="0"/>
          </a:p>
          <a:p>
            <a:pPr marL="0" lvl="0" indent="0" algn="l" rtl="0">
              <a:spcBef>
                <a:spcPts val="750"/>
              </a:spcBef>
              <a:spcAft>
                <a:spcPts val="0"/>
              </a:spcAft>
              <a:buNone/>
            </a:pPr>
            <a:endParaRPr dirty="0"/>
          </a:p>
        </p:txBody>
      </p:sp>
      <p:grpSp>
        <p:nvGrpSpPr>
          <p:cNvPr id="1155" name="Google Shape;1155;p107" descr="Brandmark of CASE:  Canadian Association for Supported Employment - HR Toolkit"/>
          <p:cNvGrpSpPr/>
          <p:nvPr/>
        </p:nvGrpSpPr>
        <p:grpSpPr>
          <a:xfrm>
            <a:off x="567298" y="1803400"/>
            <a:ext cx="3852302" cy="1560940"/>
            <a:chOff x="825840" y="1929122"/>
            <a:chExt cx="3977234" cy="1667383"/>
          </a:xfrm>
        </p:grpSpPr>
        <p:pic>
          <p:nvPicPr>
            <p:cNvPr id="1156" name="Google Shape;1156;p107"/>
            <p:cNvPicPr preferRelativeResize="0"/>
            <p:nvPr/>
          </p:nvPicPr>
          <p:blipFill rotWithShape="1">
            <a:blip r:embed="rId3">
              <a:alphaModFix/>
            </a:blip>
            <a:srcRect b="19152"/>
            <a:stretch/>
          </p:blipFill>
          <p:spPr>
            <a:xfrm>
              <a:off x="825840" y="1929122"/>
              <a:ext cx="3977234" cy="1296921"/>
            </a:xfrm>
            <a:prstGeom prst="rect">
              <a:avLst/>
            </a:prstGeom>
            <a:noFill/>
            <a:ln>
              <a:noFill/>
            </a:ln>
          </p:spPr>
        </p:pic>
        <p:sp>
          <p:nvSpPr>
            <p:cNvPr id="1157" name="Google Shape;1157;p107"/>
            <p:cNvSpPr txBox="1"/>
            <p:nvPr/>
          </p:nvSpPr>
          <p:spPr>
            <a:xfrm>
              <a:off x="1401632" y="2982105"/>
              <a:ext cx="1797300" cy="614400"/>
            </a:xfrm>
            <a:prstGeom prst="rect">
              <a:avLst/>
            </a:prstGeom>
            <a:solidFill>
              <a:srgbClr val="CC00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dirty="0">
                  <a:solidFill>
                    <a:schemeClr val="lt1"/>
                  </a:solidFill>
                  <a:latin typeface="Proxima Nova"/>
                  <a:ea typeface="Proxima Nova"/>
                  <a:cs typeface="Proxima Nova"/>
                  <a:sym typeface="Proxima Nova"/>
                </a:rPr>
                <a:t>HR Toolkit</a:t>
              </a:r>
              <a:endParaRPr sz="2400" b="1" i="0" u="none" strike="noStrike" cap="none" dirty="0">
                <a:solidFill>
                  <a:schemeClr val="lt1"/>
                </a:solidFill>
                <a:latin typeface="Proxima Nova"/>
                <a:ea typeface="Proxima Nova"/>
                <a:cs typeface="Proxima Nova"/>
                <a:sym typeface="Proxima Nova"/>
              </a:endParaRPr>
            </a:p>
          </p:txBody>
        </p:sp>
      </p:grpSp>
      <p:pic>
        <p:nvPicPr>
          <p:cNvPr id="2" name="Picture 1" descr="Front cover of &quot;Respect at work - Research Report: Ableism in Canadian Workplaces&quot;, published by Western University in May 2023">
            <a:extLst>
              <a:ext uri="{FF2B5EF4-FFF2-40B4-BE49-F238E27FC236}">
                <a16:creationId xmlns:a16="http://schemas.microsoft.com/office/drawing/2014/main" id="{2B26655B-E415-DF7B-8E0B-B4141C37BC01}"/>
              </a:ext>
            </a:extLst>
          </p:cNvPr>
          <p:cNvPicPr>
            <a:picLocks noChangeAspect="1"/>
          </p:cNvPicPr>
          <p:nvPr/>
        </p:nvPicPr>
        <p:blipFill>
          <a:blip r:embed="rId4"/>
          <a:stretch>
            <a:fillRect/>
          </a:stretch>
        </p:blipFill>
        <p:spPr>
          <a:xfrm>
            <a:off x="4747374" y="1727142"/>
            <a:ext cx="1501720" cy="1853736"/>
          </a:xfrm>
          <a:prstGeom prst="rect">
            <a:avLst/>
          </a:prstGeom>
        </p:spPr>
      </p:pic>
      <p:grpSp>
        <p:nvGrpSpPr>
          <p:cNvPr id="1159" name="Google Shape;1159;p107" descr="Brandmark of OCTC - The Ontario Corporate Training Centre"/>
          <p:cNvGrpSpPr/>
          <p:nvPr/>
        </p:nvGrpSpPr>
        <p:grpSpPr>
          <a:xfrm>
            <a:off x="1126464" y="3580878"/>
            <a:ext cx="3478765" cy="1096397"/>
            <a:chOff x="1101013" y="3477575"/>
            <a:chExt cx="4230600" cy="1513525"/>
          </a:xfrm>
        </p:grpSpPr>
        <p:pic>
          <p:nvPicPr>
            <p:cNvPr id="1160" name="Google Shape;1160;p107"/>
            <p:cNvPicPr preferRelativeResize="0"/>
            <p:nvPr/>
          </p:nvPicPr>
          <p:blipFill rotWithShape="1">
            <a:blip r:embed="rId5">
              <a:alphaModFix/>
            </a:blip>
            <a:srcRect/>
            <a:stretch/>
          </p:blipFill>
          <p:spPr>
            <a:xfrm>
              <a:off x="1548800" y="3477575"/>
              <a:ext cx="3335025" cy="1093225"/>
            </a:xfrm>
            <a:prstGeom prst="rect">
              <a:avLst/>
            </a:prstGeom>
            <a:noFill/>
            <a:ln>
              <a:noFill/>
            </a:ln>
          </p:spPr>
        </p:pic>
        <p:sp>
          <p:nvSpPr>
            <p:cNvPr id="1161" name="Google Shape;1161;p107"/>
            <p:cNvSpPr txBox="1"/>
            <p:nvPr/>
          </p:nvSpPr>
          <p:spPr>
            <a:xfrm>
              <a:off x="1101013" y="4418400"/>
              <a:ext cx="423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sng" strike="noStrike" cap="none" dirty="0">
                  <a:solidFill>
                    <a:schemeClr val="hlink"/>
                  </a:solidFill>
                  <a:latin typeface="Arial"/>
                  <a:ea typeface="Arial"/>
                  <a:cs typeface="Arial"/>
                  <a:sym typeface="Arial"/>
                  <a:hlinkClick r:id="rId6"/>
                </a:rPr>
                <a:t>www.ontariotrainingcentre.com</a:t>
              </a:r>
              <a:r>
                <a:rPr lang="en" sz="1700" b="0" i="0" u="none" strike="noStrike" cap="none" dirty="0">
                  <a:solidFill>
                    <a:schemeClr val="dk1"/>
                  </a:solidFill>
                  <a:latin typeface="Arial"/>
                  <a:ea typeface="Arial"/>
                  <a:cs typeface="Arial"/>
                  <a:sym typeface="Arial"/>
                </a:rPr>
                <a:t> </a:t>
              </a:r>
              <a:endParaRPr sz="1700" b="0" i="0" u="none" strike="noStrike" cap="none" dirty="0">
                <a:solidFill>
                  <a:schemeClr val="dk1"/>
                </a:solidFill>
                <a:latin typeface="Arial"/>
                <a:ea typeface="Arial"/>
                <a:cs typeface="Arial"/>
                <a:sym typeface="Arial"/>
              </a:endParaRPr>
            </a:p>
          </p:txBody>
        </p:sp>
      </p:grpSp>
      <p:pic>
        <p:nvPicPr>
          <p:cNvPr id="3" name="Picture 2" descr="CCRW Disability Confidence Toolkit">
            <a:extLst>
              <a:ext uri="{FF2B5EF4-FFF2-40B4-BE49-F238E27FC236}">
                <a16:creationId xmlns:a16="http://schemas.microsoft.com/office/drawing/2014/main" id="{096F729D-44D8-9349-13E1-39B7F6514270}"/>
              </a:ext>
            </a:extLst>
          </p:cNvPr>
          <p:cNvPicPr>
            <a:picLocks noChangeAspect="1"/>
          </p:cNvPicPr>
          <p:nvPr/>
        </p:nvPicPr>
        <p:blipFill>
          <a:blip r:embed="rId7"/>
          <a:stretch>
            <a:fillRect/>
          </a:stretch>
        </p:blipFill>
        <p:spPr>
          <a:xfrm>
            <a:off x="5722468" y="3372737"/>
            <a:ext cx="2640482" cy="130453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08"/>
          <p:cNvSpPr txBox="1">
            <a:spLocks noGrp="1"/>
          </p:cNvSpPr>
          <p:nvPr>
            <p:ph type="title"/>
          </p:nvPr>
        </p:nvSpPr>
        <p:spPr>
          <a:xfrm>
            <a:off x="407550" y="1471900"/>
            <a:ext cx="4259700" cy="2170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5400" b="0" dirty="0"/>
              <a:t>Inspiring action: </a:t>
            </a:r>
            <a:br>
              <a:rPr lang="en" sz="5400" b="0" dirty="0"/>
            </a:br>
            <a:r>
              <a:rPr lang="en" sz="2800" b="0" dirty="0"/>
              <a:t>Identifying personal action steps</a:t>
            </a:r>
            <a:endParaRPr sz="28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09"/>
          <p:cNvSpPr txBox="1">
            <a:spLocks noGrp="1"/>
          </p:cNvSpPr>
          <p:nvPr>
            <p:ph type="title"/>
          </p:nvPr>
        </p:nvSpPr>
        <p:spPr>
          <a:xfrm>
            <a:off x="537641" y="1632752"/>
            <a:ext cx="7886700" cy="1393800"/>
          </a:xfrm>
          <a:prstGeom prst="rect">
            <a:avLst/>
          </a:prstGeom>
        </p:spPr>
        <p:txBody>
          <a:bodyPr spcFirstLastPara="1" wrap="square" lIns="91425" tIns="45700" rIns="91425" bIns="45700" anchor="t" anchorCtr="0">
            <a:normAutofit fontScale="90000"/>
          </a:bodyPr>
          <a:lstStyle/>
          <a:p>
            <a:pPr marL="0" lvl="0" indent="0" algn="ctr" rtl="0">
              <a:lnSpc>
                <a:spcPct val="100000"/>
              </a:lnSpc>
              <a:spcBef>
                <a:spcPts val="1200"/>
              </a:spcBef>
              <a:spcAft>
                <a:spcPts val="0"/>
              </a:spcAft>
              <a:buClr>
                <a:srgbClr val="000000"/>
              </a:buClr>
              <a:buSzPct val="80769"/>
              <a:buFont typeface="Arial"/>
              <a:buNone/>
            </a:pPr>
            <a:r>
              <a:rPr lang="en" sz="4000" b="0" dirty="0"/>
              <a:t>In your role:</a:t>
            </a:r>
            <a:endParaRPr sz="4000" b="0" dirty="0"/>
          </a:p>
          <a:p>
            <a:pPr marL="0" lvl="0" indent="0" algn="ctr" rtl="0">
              <a:lnSpc>
                <a:spcPct val="100000"/>
              </a:lnSpc>
              <a:spcBef>
                <a:spcPts val="1200"/>
              </a:spcBef>
              <a:spcAft>
                <a:spcPts val="0"/>
              </a:spcAft>
              <a:buClr>
                <a:srgbClr val="000000"/>
              </a:buClr>
              <a:buSzPct val="72413"/>
              <a:buFont typeface="Arial"/>
              <a:buNone/>
            </a:pPr>
            <a:r>
              <a:rPr lang="en" sz="3100" b="0" dirty="0"/>
              <a:t>What is one action step you can take to advance disability inclusive employment?</a:t>
            </a:r>
            <a:endParaRPr sz="3100" b="0" dirty="0"/>
          </a:p>
        </p:txBody>
      </p:sp>
      <p:sp>
        <p:nvSpPr>
          <p:cNvPr id="1174" name="Google Shape;1174;p109"/>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a:t>2 min</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10"/>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600" b="0" dirty="0"/>
              <a:t>Resources</a:t>
            </a:r>
            <a:endParaRPr sz="3600" b="0" dirty="0"/>
          </a:p>
        </p:txBody>
      </p:sp>
      <p:sp>
        <p:nvSpPr>
          <p:cNvPr id="1180" name="Google Shape;1180;p110"/>
          <p:cNvSpPr txBox="1">
            <a:spLocks noGrp="1"/>
          </p:cNvSpPr>
          <p:nvPr>
            <p:ph type="subTitle" idx="1"/>
          </p:nvPr>
        </p:nvSpPr>
        <p:spPr>
          <a:xfrm>
            <a:off x="475500" y="1087650"/>
            <a:ext cx="7636800" cy="15318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Clr>
                <a:srgbClr val="000000"/>
              </a:buClr>
              <a:buSzPts val="2100"/>
              <a:buFont typeface="Arial"/>
              <a:buNone/>
            </a:pPr>
            <a:r>
              <a:rPr lang="en" sz="2800" dirty="0"/>
              <a:t>Resources and people at our organization:</a:t>
            </a:r>
            <a:endParaRPr sz="2800" dirty="0"/>
          </a:p>
          <a:p>
            <a:pPr marL="0" lvl="0" indent="0" algn="l" rtl="0">
              <a:lnSpc>
                <a:spcPct val="100000"/>
              </a:lnSpc>
              <a:spcBef>
                <a:spcPts val="1200"/>
              </a:spcBef>
              <a:spcAft>
                <a:spcPts val="0"/>
              </a:spcAft>
              <a:buNone/>
            </a:pPr>
            <a:r>
              <a:rPr lang="en" sz="1700" b="1" dirty="0">
                <a:solidFill>
                  <a:schemeClr val="accent6"/>
                </a:solidFill>
              </a:rPr>
              <a:t>[Fill in  (person? Contact? Department? Intranet resource? training?)]</a:t>
            </a:r>
            <a:endParaRPr sz="1900" b="1" dirty="0">
              <a:solidFill>
                <a:schemeClr val="accent6"/>
              </a:solidFill>
            </a:endParaRPr>
          </a:p>
          <a:p>
            <a:pPr marL="0" lvl="0" indent="0" algn="l" rtl="0">
              <a:spcBef>
                <a:spcPts val="750"/>
              </a:spcBef>
              <a:spcAft>
                <a:spcPts val="0"/>
              </a:spcAft>
              <a:buNone/>
            </a:pPr>
            <a:endParaRPr dirty="0"/>
          </a:p>
        </p:txBody>
      </p:sp>
      <p:sp>
        <p:nvSpPr>
          <p:cNvPr id="1183" name="Google Shape;1183;p110" descr="Star - Insert organizational info or local context "/>
          <p:cNvSpPr/>
          <p:nvPr/>
        </p:nvSpPr>
        <p:spPr>
          <a:xfrm>
            <a:off x="7784700" y="1531000"/>
            <a:ext cx="327600" cy="3660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182" name="Google Shape;1182;p110"/>
          <p:cNvSpPr txBox="1">
            <a:spLocks noGrp="1"/>
          </p:cNvSpPr>
          <p:nvPr>
            <p:ph type="subTitle" idx="1"/>
          </p:nvPr>
        </p:nvSpPr>
        <p:spPr>
          <a:xfrm>
            <a:off x="475500" y="2792625"/>
            <a:ext cx="7636800" cy="15318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 sz="2800" dirty="0"/>
              <a:t>External resources:</a:t>
            </a:r>
            <a:endParaRPr sz="2800" dirty="0"/>
          </a:p>
          <a:p>
            <a:pPr marL="0" lvl="0" indent="0" algn="l" rtl="0">
              <a:lnSpc>
                <a:spcPct val="100000"/>
              </a:lnSpc>
              <a:spcBef>
                <a:spcPts val="1200"/>
              </a:spcBef>
              <a:spcAft>
                <a:spcPts val="0"/>
              </a:spcAft>
              <a:buNone/>
            </a:pPr>
            <a:r>
              <a:rPr lang="en" sz="2400" dirty="0"/>
              <a:t>See the “Resources” handout.</a:t>
            </a:r>
            <a:endParaRPr sz="24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11"/>
          <p:cNvSpPr txBox="1">
            <a:spLocks noGrp="1"/>
          </p:cNvSpPr>
          <p:nvPr>
            <p:ph type="title"/>
          </p:nvPr>
        </p:nvSpPr>
        <p:spPr>
          <a:xfrm>
            <a:off x="554575" y="1108872"/>
            <a:ext cx="7886700" cy="31155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rgbClr val="000000"/>
              </a:buClr>
              <a:buSzPct val="26494"/>
              <a:buFont typeface="Arial"/>
              <a:buNone/>
            </a:pPr>
            <a:r>
              <a:rPr lang="en" sz="3600" b="0" dirty="0"/>
              <a:t>Evaluation</a:t>
            </a:r>
            <a:endParaRPr sz="3600" b="0" dirty="0"/>
          </a:p>
          <a:p>
            <a:pPr marL="0" lvl="0" indent="0" algn="ctr" rtl="0">
              <a:spcBef>
                <a:spcPts val="0"/>
              </a:spcBef>
              <a:spcAft>
                <a:spcPts val="0"/>
              </a:spcAft>
              <a:buClr>
                <a:srgbClr val="000000"/>
              </a:buClr>
              <a:buSzPct val="32246"/>
              <a:buFont typeface="Arial"/>
              <a:buNone/>
            </a:pPr>
            <a:endParaRPr sz="3070" b="0" dirty="0"/>
          </a:p>
          <a:p>
            <a:pPr marL="0" lvl="0" indent="0" algn="ctr" rtl="0">
              <a:spcBef>
                <a:spcPts val="0"/>
              </a:spcBef>
              <a:spcAft>
                <a:spcPts val="0"/>
              </a:spcAft>
              <a:buNone/>
            </a:pPr>
            <a:r>
              <a:rPr lang="en" sz="2800" b="0" dirty="0"/>
              <a:t>Please take 10 minutes to complete the </a:t>
            </a:r>
            <a:br>
              <a:rPr lang="en" sz="2800" b="0" dirty="0"/>
            </a:br>
            <a:r>
              <a:rPr lang="en" sz="2800" b="0" dirty="0"/>
              <a:t>evaluation of this training.</a:t>
            </a:r>
            <a:endParaRPr sz="2800" b="0" dirty="0"/>
          </a:p>
          <a:p>
            <a:pPr marL="0" lvl="0" indent="0" algn="ctr" rtl="0">
              <a:spcBef>
                <a:spcPts val="0"/>
              </a:spcBef>
              <a:spcAft>
                <a:spcPts val="0"/>
              </a:spcAft>
              <a:buNone/>
            </a:pPr>
            <a:endParaRPr sz="2400" dirty="0"/>
          </a:p>
          <a:p>
            <a:pPr marL="0" lvl="0" indent="0" algn="ctr" rtl="0">
              <a:spcBef>
                <a:spcPts val="0"/>
              </a:spcBef>
              <a:spcAft>
                <a:spcPts val="0"/>
              </a:spcAft>
              <a:buNone/>
            </a:pPr>
            <a:r>
              <a:rPr lang="en" sz="2800" b="0" dirty="0"/>
              <a:t>Survey: </a:t>
            </a:r>
            <a:r>
              <a:rPr lang="en-US" sz="2800" b="0" dirty="0"/>
              <a:t>[Insert a link or QR code for your evaluation]</a:t>
            </a:r>
            <a:endParaRPr sz="2800" b="0" dirty="0"/>
          </a:p>
        </p:txBody>
      </p:sp>
      <p:sp>
        <p:nvSpPr>
          <p:cNvPr id="2" name="Google Shape;1172;p113" descr="Star - Insert organizational info or local context ">
            <a:extLst>
              <a:ext uri="{FF2B5EF4-FFF2-40B4-BE49-F238E27FC236}">
                <a16:creationId xmlns:a16="http://schemas.microsoft.com/office/drawing/2014/main" id="{9B56027C-EF2C-EE7E-BF48-C5EBE1BB695A}"/>
              </a:ext>
            </a:extLst>
          </p:cNvPr>
          <p:cNvSpPr/>
          <p:nvPr/>
        </p:nvSpPr>
        <p:spPr>
          <a:xfrm>
            <a:off x="6705589" y="3374328"/>
            <a:ext cx="675600" cy="660300"/>
          </a:xfrm>
          <a:prstGeom prst="star4">
            <a:avLst>
              <a:gd name="adj" fmla="val 125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1192" name="Google Shape;1192;p111"/>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a:t>10 min</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201" name="Google Shape;1201;p112">
            <a:extLst>
              <a:ext uri="{C183D7F6-B498-43B3-948B-1728B52AA6E4}">
                <adec:decorative xmlns:adec="http://schemas.microsoft.com/office/drawing/2017/decorative" val="1"/>
              </a:ext>
            </a:extLst>
          </p:cNvPr>
          <p:cNvSpPr/>
          <p:nvPr/>
        </p:nvSpPr>
        <p:spPr>
          <a:xfrm>
            <a:off x="-2293460" y="-1427071"/>
            <a:ext cx="6012020" cy="6012316"/>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03" name="Google Shape;1203;p112">
            <a:extLst>
              <a:ext uri="{C183D7F6-B498-43B3-948B-1728B52AA6E4}">
                <adec:decorative xmlns:adec="http://schemas.microsoft.com/office/drawing/2017/decorative" val="1"/>
              </a:ext>
            </a:extLst>
          </p:cNvPr>
          <p:cNvCxnSpPr/>
          <p:nvPr/>
        </p:nvCxnSpPr>
        <p:spPr>
          <a:xfrm>
            <a:off x="734500" y="3062365"/>
            <a:ext cx="1375800" cy="0"/>
          </a:xfrm>
          <a:prstGeom prst="straightConnector1">
            <a:avLst/>
          </a:prstGeom>
          <a:noFill/>
          <a:ln w="28575" cap="flat" cmpd="sng">
            <a:solidFill>
              <a:schemeClr val="accent5"/>
            </a:solidFill>
            <a:prstDash val="solid"/>
            <a:round/>
            <a:headEnd type="none" w="med" len="med"/>
            <a:tailEnd type="none" w="med" len="med"/>
          </a:ln>
        </p:spPr>
      </p:cxnSp>
      <p:sp>
        <p:nvSpPr>
          <p:cNvPr id="1202" name="Google Shape;1202;p112"/>
          <p:cNvSpPr txBox="1">
            <a:spLocks noGrp="1"/>
          </p:cNvSpPr>
          <p:nvPr>
            <p:ph type="title" idx="4294967295"/>
          </p:nvPr>
        </p:nvSpPr>
        <p:spPr>
          <a:xfrm>
            <a:off x="533400" y="1238250"/>
            <a:ext cx="2752725" cy="1409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750"/>
              </a:spcBef>
              <a:spcAft>
                <a:spcPts val="0"/>
              </a:spcAft>
              <a:buClr>
                <a:schemeClr val="lt1"/>
              </a:buClr>
              <a:buSzPts val="5200"/>
              <a:buFont typeface="Arial"/>
              <a:buNone/>
              <a:tabLst/>
              <a:defRPr/>
            </a:pPr>
            <a:r>
              <a:rPr kumimoji="0" lang="en-CA" sz="5400" b="0" i="0" u="none" strike="noStrike" kern="0" cap="none" spc="0" normalizeH="0" baseline="0" noProof="0" dirty="0">
                <a:ln>
                  <a:noFill/>
                </a:ln>
                <a:solidFill>
                  <a:schemeClr val="lt1"/>
                </a:solidFill>
                <a:effectLst/>
                <a:uLnTx/>
                <a:uFillTx/>
                <a:latin typeface="Arial"/>
                <a:ea typeface="Arial"/>
                <a:cs typeface="Arial"/>
                <a:sym typeface="Arial"/>
              </a:rPr>
              <a:t>Next steps</a:t>
            </a:r>
          </a:p>
        </p:txBody>
      </p:sp>
      <p:sp>
        <p:nvSpPr>
          <p:cNvPr id="1197" name="Google Shape;1197;p112"/>
          <p:cNvSpPr/>
          <p:nvPr/>
        </p:nvSpPr>
        <p:spPr>
          <a:xfrm flipH="1">
            <a:off x="4311768" y="1358046"/>
            <a:ext cx="541800" cy="5424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1</a:t>
            </a:r>
            <a:endParaRPr sz="1900" b="1">
              <a:solidFill>
                <a:schemeClr val="lt1"/>
              </a:solidFill>
            </a:endParaRPr>
          </a:p>
        </p:txBody>
      </p:sp>
      <p:sp>
        <p:nvSpPr>
          <p:cNvPr id="1200" name="Google Shape;1200;p112"/>
          <p:cNvSpPr txBox="1"/>
          <p:nvPr/>
        </p:nvSpPr>
        <p:spPr>
          <a:xfrm>
            <a:off x="4933950" y="1358050"/>
            <a:ext cx="3781500" cy="516458"/>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396" dirty="0">
                <a:solidFill>
                  <a:schemeClr val="dk1"/>
                </a:solidFill>
              </a:rPr>
              <a:t>Act on your “next step.”</a:t>
            </a:r>
            <a:endParaRPr sz="2100" dirty="0">
              <a:solidFill>
                <a:schemeClr val="dk1"/>
              </a:solidFill>
            </a:endParaRPr>
          </a:p>
        </p:txBody>
      </p:sp>
      <p:sp>
        <p:nvSpPr>
          <p:cNvPr id="1198" name="Google Shape;1198;p112"/>
          <p:cNvSpPr/>
          <p:nvPr/>
        </p:nvSpPr>
        <p:spPr>
          <a:xfrm flipH="1">
            <a:off x="4311786" y="2148146"/>
            <a:ext cx="541800" cy="5424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2</a:t>
            </a:r>
            <a:endParaRPr sz="1900" b="1">
              <a:solidFill>
                <a:schemeClr val="lt1"/>
              </a:solidFill>
            </a:endParaRPr>
          </a:p>
        </p:txBody>
      </p:sp>
      <p:sp>
        <p:nvSpPr>
          <p:cNvPr id="2" name="Google Shape;1200;p112">
            <a:extLst>
              <a:ext uri="{FF2B5EF4-FFF2-40B4-BE49-F238E27FC236}">
                <a16:creationId xmlns:a16="http://schemas.microsoft.com/office/drawing/2014/main" id="{7B0369CA-6C82-BEC2-EF2E-76845D8681C3}"/>
              </a:ext>
            </a:extLst>
          </p:cNvPr>
          <p:cNvSpPr txBox="1"/>
          <p:nvPr/>
        </p:nvSpPr>
        <p:spPr>
          <a:xfrm>
            <a:off x="4933950" y="2009607"/>
            <a:ext cx="3781500" cy="848279"/>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396" dirty="0">
                <a:solidFill>
                  <a:schemeClr val="dk1"/>
                </a:solidFill>
              </a:rPr>
              <a:t>Review the resources in the hand-out.</a:t>
            </a:r>
            <a:endParaRPr sz="2100" dirty="0">
              <a:solidFill>
                <a:schemeClr val="dk1"/>
              </a:solidFill>
            </a:endParaRPr>
          </a:p>
        </p:txBody>
      </p:sp>
      <p:sp>
        <p:nvSpPr>
          <p:cNvPr id="1199" name="Google Shape;1199;p112"/>
          <p:cNvSpPr/>
          <p:nvPr/>
        </p:nvSpPr>
        <p:spPr>
          <a:xfrm flipH="1">
            <a:off x="4311775" y="3086129"/>
            <a:ext cx="541800" cy="5424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a:solidFill>
                  <a:schemeClr val="lt1"/>
                </a:solidFill>
              </a:rPr>
              <a:t>3</a:t>
            </a:r>
            <a:endParaRPr sz="1900" b="1">
              <a:solidFill>
                <a:schemeClr val="lt1"/>
              </a:solidFill>
            </a:endParaRPr>
          </a:p>
        </p:txBody>
      </p:sp>
      <p:sp>
        <p:nvSpPr>
          <p:cNvPr id="3" name="Google Shape;1200;p112">
            <a:extLst>
              <a:ext uri="{FF2B5EF4-FFF2-40B4-BE49-F238E27FC236}">
                <a16:creationId xmlns:a16="http://schemas.microsoft.com/office/drawing/2014/main" id="{1651CD9A-49A7-FFDF-635C-0CE9F3339F0B}"/>
              </a:ext>
            </a:extLst>
          </p:cNvPr>
          <p:cNvSpPr txBox="1"/>
          <p:nvPr/>
        </p:nvSpPr>
        <p:spPr>
          <a:xfrm>
            <a:off x="4933950" y="3014016"/>
            <a:ext cx="3781500" cy="848279"/>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396" dirty="0">
                <a:solidFill>
                  <a:schemeClr val="dk1"/>
                </a:solidFill>
              </a:rPr>
              <a:t>Connect with your team and senior leadership.</a:t>
            </a:r>
            <a:endParaRPr sz="2396" dirty="0">
              <a:solidFill>
                <a:schemeClr val="dk1"/>
              </a:solidFill>
            </a:endParaRPr>
          </a:p>
        </p:txBody>
      </p:sp>
    </p:spTree>
  </p:cSld>
  <p:clrMapOvr>
    <a:masterClrMapping/>
  </p:clrMapOvr>
</p:sld>
</file>

<file path=ppt/theme/theme1.xml><?xml version="1.0" encoding="utf-8"?>
<a:theme xmlns:a="http://schemas.openxmlformats.org/drawingml/2006/main" name="Holland Bloorview">
  <a:themeElements>
    <a:clrScheme name="HB Colours 2022">
      <a:dk1>
        <a:srgbClr val="4C4C4E"/>
      </a:dk1>
      <a:lt1>
        <a:srgbClr val="FFFFFF"/>
      </a:lt1>
      <a:dk2>
        <a:srgbClr val="53BB50"/>
      </a:dk2>
      <a:lt2>
        <a:srgbClr val="F7F7F7"/>
      </a:lt2>
      <a:accent1>
        <a:srgbClr val="1979BE"/>
      </a:accent1>
      <a:accent2>
        <a:srgbClr val="90158C"/>
      </a:accent2>
      <a:accent3>
        <a:srgbClr val="F16122"/>
      </a:accent3>
      <a:accent4>
        <a:srgbClr val="469E44"/>
      </a:accent4>
      <a:accent5>
        <a:srgbClr val="34C3E0"/>
      </a:accent5>
      <a:accent6>
        <a:srgbClr val="FCAF17"/>
      </a:accent6>
      <a:hlink>
        <a:srgbClr val="1979BE"/>
      </a:hlink>
      <a:folHlink>
        <a:srgbClr val="19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872F97966D74188195EB9403F400A" ma:contentTypeVersion="14" ma:contentTypeDescription="Create a new document." ma:contentTypeScope="" ma:versionID="70833071d5ea303594918157c3c73d84">
  <xsd:schema xmlns:xsd="http://www.w3.org/2001/XMLSchema" xmlns:xs="http://www.w3.org/2001/XMLSchema" xmlns:p="http://schemas.microsoft.com/office/2006/metadata/properties" xmlns:ns2="59db3a20-cd76-483e-8241-5de0717f7c1b" xmlns:ns3="6ce987aa-ba57-409a-b474-072a10bf63c3" targetNamespace="http://schemas.microsoft.com/office/2006/metadata/properties" ma:root="true" ma:fieldsID="692f311c14af98ba5e524da31c714cee" ns2:_="" ns3:_="">
    <xsd:import namespace="59db3a20-cd76-483e-8241-5de0717f7c1b"/>
    <xsd:import namespace="6ce987aa-ba57-409a-b474-072a10bf63c3"/>
    <xsd:element name="properties">
      <xsd:complexType>
        <xsd:sequence>
          <xsd:element name="documentManagement">
            <xsd:complexType>
              <xsd:all>
                <xsd:element ref="ns2:MediaServiceMetadata" minOccurs="0"/>
                <xsd:element ref="ns2:MediaServiceFastMetadata" minOccurs="0"/>
                <xsd:element ref="ns2:Date"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b3a20-cd76-483e-8241-5de0717f7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ate" ma:index="10" nillable="true" ma:displayName="Date" ma:format="DateOnly" ma:internalName="Date">
      <xsd:simpleType>
        <xsd:restriction base="dms:DateTim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b7f22d1-df36-4656-b771-499c17e378f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e987aa-ba57-409a-b474-072a10bf63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7575086-76f6-4179-ad90-5d5ea01872cc}" ma:internalName="TaxCatchAll" ma:showField="CatchAllData" ma:web="6ce987aa-ba57-409a-b474-072a10bf63c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ce987aa-ba57-409a-b474-072a10bf63c3" xsi:nil="true"/>
    <lcf76f155ced4ddcb4097134ff3c332f xmlns="59db3a20-cd76-483e-8241-5de0717f7c1b">
      <Terms xmlns="http://schemas.microsoft.com/office/infopath/2007/PartnerControls"/>
    </lcf76f155ced4ddcb4097134ff3c332f>
    <Date xmlns="59db3a20-cd76-483e-8241-5de0717f7c1b" xsi:nil="true"/>
  </documentManagement>
</p:properties>
</file>

<file path=customXml/itemProps1.xml><?xml version="1.0" encoding="utf-8"?>
<ds:datastoreItem xmlns:ds="http://schemas.openxmlformats.org/officeDocument/2006/customXml" ds:itemID="{98D70917-93D5-4FD5-8923-4FA0D8566CB4}">
  <ds:schemaRefs>
    <ds:schemaRef ds:uri="http://schemas.microsoft.com/sharepoint/v3/contenttype/forms"/>
  </ds:schemaRefs>
</ds:datastoreItem>
</file>

<file path=customXml/itemProps2.xml><?xml version="1.0" encoding="utf-8"?>
<ds:datastoreItem xmlns:ds="http://schemas.openxmlformats.org/officeDocument/2006/customXml" ds:itemID="{3DB825CA-27CA-4EF0-A8E8-85BFC230CE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db3a20-cd76-483e-8241-5de0717f7c1b"/>
    <ds:schemaRef ds:uri="6ce987aa-ba57-409a-b474-072a10bf63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276943-31EA-4CA9-8482-15696E02215B}">
  <ds:schemaRefs>
    <ds:schemaRef ds:uri="http://purl.org/dc/dcmitype/"/>
    <ds:schemaRef ds:uri="http://schemas.microsoft.com/office/infopath/2007/PartnerControls"/>
    <ds:schemaRef ds:uri="6ce987aa-ba57-409a-b474-072a10bf63c3"/>
    <ds:schemaRef ds:uri="http://schemas.microsoft.com/office/2006/documentManagement/types"/>
    <ds:schemaRef ds:uri="http://purl.org/dc/terms/"/>
    <ds:schemaRef ds:uri="59db3a20-cd76-483e-8241-5de0717f7c1b"/>
    <ds:schemaRef ds:uri="http://purl.org/dc/elements/1.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5641</TotalTime>
  <Words>22406</Words>
  <Application>Microsoft Office PowerPoint</Application>
  <PresentationFormat>On-screen Show (16:9)</PresentationFormat>
  <Paragraphs>1820</Paragraphs>
  <Slides>101</Slides>
  <Notes>99</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101</vt:i4>
      </vt:variant>
    </vt:vector>
  </HeadingPairs>
  <TitlesOfParts>
    <vt:vector size="110" baseType="lpstr">
      <vt:lpstr>Arial</vt:lpstr>
      <vt:lpstr>Comfortaa</vt:lpstr>
      <vt:lpstr>Proxima Nova</vt:lpstr>
      <vt:lpstr>Consolas</vt:lpstr>
      <vt:lpstr>Aptos</vt:lpstr>
      <vt:lpstr>Courier New</vt:lpstr>
      <vt:lpstr>Roboto</vt:lpstr>
      <vt:lpstr>Wingdings</vt:lpstr>
      <vt:lpstr>Holland Bloorview</vt:lpstr>
      <vt:lpstr>Disclaimer and Use</vt:lpstr>
      <vt:lpstr>How to use this presentation</vt:lpstr>
      <vt:lpstr>Inspire, hire, train, retain</vt:lpstr>
      <vt:lpstr>IHTR was co-designed by these organizations: </vt:lpstr>
      <vt:lpstr>Funding provided by</vt:lpstr>
      <vt:lpstr>Land acknowledgement</vt:lpstr>
      <vt:lpstr>Agenda</vt:lpstr>
      <vt:lpstr>To access our materials visit:</vt:lpstr>
      <vt:lpstr>Equitable opportunities to connect:</vt:lpstr>
      <vt:lpstr>Session Goal</vt:lpstr>
      <vt:lpstr>Learning objectives</vt:lpstr>
      <vt:lpstr>Group expectations </vt:lpstr>
      <vt:lpstr>What does this mean to [Organization]</vt:lpstr>
      <vt:lpstr>Setting the stage</vt:lpstr>
      <vt:lpstr>Who are we talking about?</vt:lpstr>
      <vt:lpstr>Who are we talking about?-2</vt:lpstr>
      <vt:lpstr>Who are we talking about?-3</vt:lpstr>
      <vt:lpstr>Who are we talking about?-4</vt:lpstr>
      <vt:lpstr>What are we talking about?</vt:lpstr>
      <vt:lpstr>Maggie</vt:lpstr>
      <vt:lpstr>What are we talking about?-6</vt:lpstr>
      <vt:lpstr>What are we talking about?-7</vt:lpstr>
      <vt:lpstr>What are we talking about?-8</vt:lpstr>
      <vt:lpstr>What are we talking about?-9</vt:lpstr>
      <vt:lpstr>Who is this for?</vt:lpstr>
      <vt:lpstr>What does inclusion at work mean to you?  </vt:lpstr>
      <vt:lpstr>Inspiring knowledge: Introduction to inclusive employment practices</vt:lpstr>
      <vt:lpstr>The business case</vt:lpstr>
      <vt:lpstr>Clearing up misconceptions</vt:lpstr>
      <vt:lpstr>Clearing up misconceptions-2</vt:lpstr>
      <vt:lpstr>Clearing up misconceptions-3</vt:lpstr>
      <vt:lpstr>Clearing up misconceptions-4</vt:lpstr>
      <vt:lpstr>Current state of disability-inclusive employment in Ontario, Canada </vt:lpstr>
      <vt:lpstr>Current state of disability-inclusive employment in Ontario, Canada -2</vt:lpstr>
      <vt:lpstr>Current state of disability-inclusive employment in Ontario, Canada -3</vt:lpstr>
      <vt:lpstr>“Popcorn” brainstorm  In what types of healthcare roles  might “lived experience” of disability  be highly relevant? </vt:lpstr>
      <vt:lpstr>Unconscious bias</vt:lpstr>
      <vt:lpstr>Write down:  One fear you had  (rational or irrational) An experience of disability inclusion in the workplace that shaped your perspective  in a positive way or a negative way</vt:lpstr>
      <vt:lpstr>Unconscious bias-2</vt:lpstr>
      <vt:lpstr>How can we connect these  able and ready workers with a workforce that needs them?</vt:lpstr>
      <vt:lpstr>Part 1: Hire</vt:lpstr>
      <vt:lpstr>What does “hiring” include?</vt:lpstr>
      <vt:lpstr>Lived perspectives</vt:lpstr>
      <vt:lpstr>Case: Employment works!</vt:lpstr>
      <vt:lpstr>Discuss:  1. Does our organization already have hiring assistance? 2. What benefits might our organization see if we had a designated resource or process to guide job seekers with disabilities through our recruitment steps? </vt:lpstr>
      <vt:lpstr>Developing inclusive job descriptions and postings </vt:lpstr>
      <vt:lpstr>Job Demands and Accommodation Planning Tool (JDAPT) </vt:lpstr>
      <vt:lpstr>Scenario: Inclusive job postings</vt:lpstr>
      <vt:lpstr>Screening candidates </vt:lpstr>
      <vt:lpstr>Inclusive interviews</vt:lpstr>
      <vt:lpstr>Case: Interview accommodations</vt:lpstr>
      <vt:lpstr>Discuss:  1. What inclusive practices do  we already have embedded? 2. How could you accommodate for a…?   </vt:lpstr>
      <vt:lpstr>Conducting the interview</vt:lpstr>
      <vt:lpstr>What can you ask?</vt:lpstr>
      <vt:lpstr>Candidate selection</vt:lpstr>
      <vt:lpstr>Key hiring takeaways</vt:lpstr>
      <vt:lpstr>Hiring section: Tools</vt:lpstr>
      <vt:lpstr>Break Time</vt:lpstr>
      <vt:lpstr>Part 2:</vt:lpstr>
      <vt:lpstr>What does “training” include?</vt:lpstr>
      <vt:lpstr>Lived perspectives-2</vt:lpstr>
      <vt:lpstr>Universally inclusive onboarding</vt:lpstr>
      <vt:lpstr>Julia</vt:lpstr>
      <vt:lpstr>Policies and procedures -1</vt:lpstr>
      <vt:lpstr>Policies and procedures</vt:lpstr>
      <vt:lpstr>Support for employees: Mentorship</vt:lpstr>
      <vt:lpstr>Accommodations</vt:lpstr>
      <vt:lpstr>When to accommodate?</vt:lpstr>
      <vt:lpstr>CCRW’s five approaches to accommodation</vt:lpstr>
      <vt:lpstr>What are some accommodations we have seen implemented within the organization?     Examples: Flexible scheduling    Alternate communication   Physical modification</vt:lpstr>
      <vt:lpstr>Accommodation consulting and coaching</vt:lpstr>
      <vt:lpstr>Video: Employment service providers</vt:lpstr>
      <vt:lpstr>Key training takeaways</vt:lpstr>
      <vt:lpstr>Training section: Tools</vt:lpstr>
      <vt:lpstr>Part 3:</vt:lpstr>
      <vt:lpstr>What does “retention” include?</vt:lpstr>
      <vt:lpstr>What does “retention” include?-2</vt:lpstr>
      <vt:lpstr>Lived perspective</vt:lpstr>
      <vt:lpstr>Performance management</vt:lpstr>
      <vt:lpstr>Unpacking Performance Discrimination and Poor Performance</vt:lpstr>
      <vt:lpstr>Scenario: Performance management</vt:lpstr>
      <vt:lpstr>Scenario: Debrief</vt:lpstr>
      <vt:lpstr>RETENTION BEST PRACTICES</vt:lpstr>
      <vt:lpstr>Career development</vt:lpstr>
      <vt:lpstr>Scenario: Career development</vt:lpstr>
      <vt:lpstr>Career development-1</vt:lpstr>
      <vt:lpstr>Disability inclusive employment strategy</vt:lpstr>
      <vt:lpstr>Disability inclusive employment strategy-1</vt:lpstr>
      <vt:lpstr>Disability inclusive employment strategy (continued)</vt:lpstr>
      <vt:lpstr>Example: Ontario Corporate Training Centre</vt:lpstr>
      <vt:lpstr>Promoting inclusive culture</vt:lpstr>
      <vt:lpstr>Scenario: Inclusive culture</vt:lpstr>
      <vt:lpstr>Key retention takeaways</vt:lpstr>
      <vt:lpstr>Retention section: Tools</vt:lpstr>
      <vt:lpstr>Inspiring action:  Identifying personal action steps</vt:lpstr>
      <vt:lpstr>In your role: What is one action step you can take to advance disability inclusive employment?</vt:lpstr>
      <vt:lpstr>Resources</vt:lpstr>
      <vt:lpstr>Evaluation  Please take 10 minutes to complete the  evaluation of this training.  Survey: [Insert a link or QR code for your evaluation]</vt:lpstr>
      <vt:lpstr>Next steps</vt:lpstr>
      <vt:lpstr>Thank you!</vt:lpstr>
      <vt:lpstr>To access our materials visit: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Inspire, Hire, Train, Retain Presentation Template</dc:title>
  <dc:creator>Carolyn Mcdougall</dc:creator>
  <cp:lastModifiedBy>Laura Bowman</cp:lastModifiedBy>
  <cp:revision>163</cp:revision>
  <cp:lastPrinted>2025-01-30T15:40:24Z</cp:lastPrinted>
  <dcterms:modified xsi:type="dcterms:W3CDTF">2025-02-18T18:02:26Z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0x01010074D872F97966D74188195EB9403F400A</vt:lpwstr>
  </property>
  <property fmtid="{D5CDD505-2E9C-101B-9397-08002B2CF9AE}" pid="3" name="MediaServiceImageTags">
    <vt:lpwstr/>
  </property>
</Properties>
</file>