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7" r:id="rId4"/>
  </p:sldMasterIdLst>
  <p:notesMasterIdLst>
    <p:notesMasterId r:id="rId31"/>
  </p:notesMasterIdLst>
  <p:sldIdLst>
    <p:sldId id="256" r:id="rId5"/>
    <p:sldId id="381" r:id="rId6"/>
    <p:sldId id="257" r:id="rId7"/>
    <p:sldId id="258" r:id="rId8"/>
    <p:sldId id="259" r:id="rId9"/>
    <p:sldId id="382" r:id="rId10"/>
    <p:sldId id="386" r:id="rId11"/>
    <p:sldId id="389" r:id="rId12"/>
    <p:sldId id="387" r:id="rId13"/>
    <p:sldId id="388" r:id="rId14"/>
    <p:sldId id="361" r:id="rId15"/>
    <p:sldId id="363" r:id="rId16"/>
    <p:sldId id="364" r:id="rId17"/>
    <p:sldId id="365" r:id="rId18"/>
    <p:sldId id="366" r:id="rId19"/>
    <p:sldId id="367" r:id="rId20"/>
    <p:sldId id="372" r:id="rId21"/>
    <p:sldId id="374" r:id="rId22"/>
    <p:sldId id="378" r:id="rId23"/>
    <p:sldId id="371" r:id="rId24"/>
    <p:sldId id="375" r:id="rId25"/>
    <p:sldId id="376" r:id="rId26"/>
    <p:sldId id="368" r:id="rId27"/>
    <p:sldId id="369" r:id="rId28"/>
    <p:sldId id="370" r:id="rId29"/>
    <p:sldId id="380" r:id="rId30"/>
  </p:sldIdLst>
  <p:sldSz cx="9144000" cy="5143500" type="screen16x9"/>
  <p:notesSz cx="7315200" cy="9601200"/>
  <p:embeddedFontLst>
    <p:embeddedFont>
      <p:font typeface="Proxima Nova"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57" userDrawn="1">
          <p15:clr>
            <a:srgbClr val="747775"/>
          </p15:clr>
        </p15:guide>
        <p15:guide id="2" pos="793" userDrawn="1">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D32"/>
    <a:srgbClr val="DDEBF7"/>
    <a:srgbClr val="4C4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F0AE8B-9DB6-45C3-AF5E-E849C001F5B0}">
  <a:tblStyle styleId="{DAF0AE8B-9DB6-45C3-AF5E-E849C001F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57563" autoAdjust="0"/>
  </p:normalViewPr>
  <p:slideViewPr>
    <p:cSldViewPr snapToGrid="0">
      <p:cViewPr varScale="1">
        <p:scale>
          <a:sx n="45" d="100"/>
          <a:sy n="45" d="100"/>
        </p:scale>
        <p:origin x="1488" y="20"/>
      </p:cViewPr>
      <p:guideLst>
        <p:guide orient="horz" pos="1257"/>
        <p:guide pos="793"/>
      </p:guideLst>
    </p:cSldViewPr>
  </p:slideViewPr>
  <p:outlineViewPr>
    <p:cViewPr>
      <p:scale>
        <a:sx n="33" d="100"/>
        <a:sy n="33" d="100"/>
      </p:scale>
      <p:origin x="0" y="-8553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9" d="100"/>
          <a:sy n="59" d="100"/>
        </p:scale>
        <p:origin x="15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Vq4kr5McuK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R46ae8F0j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gSGQrAtNqd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Vq4kr5McuK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R46ae8F0j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indent="0">
              <a:buNone/>
            </a:pPr>
            <a:r>
              <a:rPr lang="en-US" dirty="0"/>
              <a:t>Delete this slide before presenting. </a:t>
            </a:r>
          </a:p>
          <a:p>
            <a:pPr marL="0" indent="0">
              <a:buNone/>
            </a:pPr>
            <a:endParaRPr lang="en-US" dirty="0"/>
          </a:p>
          <a:p>
            <a:pPr marL="0" indent="0">
              <a:buNone/>
            </a:pPr>
            <a:r>
              <a:rPr lang="en-US" dirty="0"/>
              <a:t>Include this slide if sending out a slide deck.</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E2F54091-91F1-C6FC-0BAF-CD17E7983A17}"/>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818FF25D-D2A0-D545-97E3-38D1A120EFB1}"/>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67B175C4-49D8-153F-3638-92BC5CEC5712}"/>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Lee talks about injury on the job.</a:t>
            </a:r>
            <a:endParaRPr sz="1300" dirty="0"/>
          </a:p>
        </p:txBody>
      </p:sp>
    </p:spTree>
    <p:extLst>
      <p:ext uri="{BB962C8B-B14F-4D97-AF65-F5344CB8AC3E}">
        <p14:creationId xmlns:p14="http://schemas.microsoft.com/office/powerpoint/2010/main" val="78861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BBD42C5B-DA2B-DE1B-CCF0-9821D6C7498F}"/>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BE9052C8-584C-F886-B64C-83C8C28BDBC3}"/>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C5489571-1FD3-7777-FCD7-6F6CAD118423}"/>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Chloe shares about the importance of reducing stigma and opening clear communication with colleagues about disability.</a:t>
            </a:r>
            <a:endParaRPr sz="1300" dirty="0"/>
          </a:p>
        </p:txBody>
      </p:sp>
    </p:spTree>
    <p:extLst>
      <p:ext uri="{BB962C8B-B14F-4D97-AF65-F5344CB8AC3E}">
        <p14:creationId xmlns:p14="http://schemas.microsoft.com/office/powerpoint/2010/main" val="71634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6D0DD333-4416-702C-466A-7E2B4C52E11F}"/>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B87548E7-E1A3-2D9B-6742-9966C693317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F3639F2A-37CD-0F9D-C89B-64813B65DB48}"/>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Stephanie shares about the need to seek employee’s own inputs on their needs.</a:t>
            </a:r>
            <a:endParaRPr sz="1300" dirty="0"/>
          </a:p>
        </p:txBody>
      </p:sp>
    </p:spTree>
    <p:extLst>
      <p:ext uri="{BB962C8B-B14F-4D97-AF65-F5344CB8AC3E}">
        <p14:creationId xmlns:p14="http://schemas.microsoft.com/office/powerpoint/2010/main" val="318653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D07CB960-3B39-5F7D-C106-DAE798B5011E}"/>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F38C1094-D764-17CC-1B99-81ACF775709D}"/>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198CC845-09AA-7604-DD38-3883F96CCC81}"/>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Maggie talks about the diversity of disabilities and the need to recognize that each person is unique</a:t>
            </a:r>
            <a:endParaRPr sz="1300" dirty="0"/>
          </a:p>
        </p:txBody>
      </p:sp>
    </p:spTree>
    <p:extLst>
      <p:ext uri="{BB962C8B-B14F-4D97-AF65-F5344CB8AC3E}">
        <p14:creationId xmlns:p14="http://schemas.microsoft.com/office/powerpoint/2010/main" val="67650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E70A5032-4ECD-A074-9F86-38BAE9D14586}"/>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8925C749-B34D-FE54-BEA7-8347485E85D2}"/>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FF58EAC9-C1D1-9DFA-C553-48E85EBFC689}"/>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Shawna talks about the importance of support for recruitment, hiring, and onboarding.</a:t>
            </a:r>
            <a:endParaRPr sz="1300" dirty="0"/>
          </a:p>
        </p:txBody>
      </p:sp>
    </p:spTree>
    <p:extLst>
      <p:ext uri="{BB962C8B-B14F-4D97-AF65-F5344CB8AC3E}">
        <p14:creationId xmlns:p14="http://schemas.microsoft.com/office/powerpoint/2010/main" val="122714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1C9CC304-22CF-C3C1-58FD-F9E57B725093}"/>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D4C7CBB2-66C6-3A5E-0501-DC1DE27CA156}"/>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D8647C96-BD4C-5A59-2CD9-87FF5896C162}"/>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Eric shares about the role of social inclusion in team collaboration and psychological safety for all staff</a:t>
            </a:r>
          </a:p>
        </p:txBody>
      </p:sp>
    </p:spTree>
    <p:extLst>
      <p:ext uri="{BB962C8B-B14F-4D97-AF65-F5344CB8AC3E}">
        <p14:creationId xmlns:p14="http://schemas.microsoft.com/office/powerpoint/2010/main" val="25547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D9A505DD-0DE0-AB1D-903E-1E4259876327}"/>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A3B3EDA2-FD8C-971E-B879-A5C6D2D9920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5512D731-AE5E-D5E5-EB10-3D11AAA067B7}"/>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Cindy shares about the importance and rights surrounding accommodation. </a:t>
            </a:r>
          </a:p>
          <a:p>
            <a:pPr marL="0" indent="0">
              <a:lnSpc>
                <a:spcPct val="90000"/>
              </a:lnSpc>
              <a:spcBef>
                <a:spcPts val="793"/>
              </a:spcBef>
              <a:buClr>
                <a:schemeClr val="dk1"/>
              </a:buClr>
              <a:buNone/>
            </a:pPr>
            <a:endParaRPr lang="en-US" sz="1300" dirty="0"/>
          </a:p>
        </p:txBody>
      </p:sp>
    </p:spTree>
    <p:extLst>
      <p:ext uri="{BB962C8B-B14F-4D97-AF65-F5344CB8AC3E}">
        <p14:creationId xmlns:p14="http://schemas.microsoft.com/office/powerpoint/2010/main" val="159975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10592173-39CC-35C1-7C54-323BBB167615}"/>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1B26F4E0-F1EB-A728-C0A3-6E7B7D7ABEF6}"/>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058C10D1-BC05-56F1-2F74-EEB68D9FA51B}"/>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Yaroslav shares about the benefits of representation in the workplace</a:t>
            </a:r>
          </a:p>
        </p:txBody>
      </p:sp>
    </p:spTree>
    <p:extLst>
      <p:ext uri="{BB962C8B-B14F-4D97-AF65-F5344CB8AC3E}">
        <p14:creationId xmlns:p14="http://schemas.microsoft.com/office/powerpoint/2010/main" val="351093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101A0C7B-8F55-87A9-1B54-ABFB7623F209}"/>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938AAA26-9207-AC3F-0BC7-6C62B6FED1DE}"/>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5CF2A70E-BC91-497B-6A15-96F98A915AEA}"/>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Karina shares about the importance of accommodation, return to work, and privacy</a:t>
            </a:r>
          </a:p>
          <a:p>
            <a:pPr marL="0" indent="0">
              <a:lnSpc>
                <a:spcPct val="90000"/>
              </a:lnSpc>
              <a:spcBef>
                <a:spcPts val="793"/>
              </a:spcBef>
              <a:buClr>
                <a:schemeClr val="dk1"/>
              </a:buClr>
              <a:buNone/>
            </a:pPr>
            <a:endParaRPr lang="en-US" sz="1300" dirty="0"/>
          </a:p>
          <a:p>
            <a:pPr marL="0" indent="0">
              <a:lnSpc>
                <a:spcPct val="90000"/>
              </a:lnSpc>
              <a:spcBef>
                <a:spcPts val="793"/>
              </a:spcBef>
              <a:buClr>
                <a:schemeClr val="dk1"/>
              </a:buClr>
              <a:buNone/>
            </a:pPr>
            <a:r>
              <a:rPr lang="en-US" sz="1300" dirty="0"/>
              <a:t>Karina also has a video available in our library on the IHTR website:  </a:t>
            </a:r>
            <a:r>
              <a:rPr lang="en-US" sz="18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https://youtu.be/Vq4kr5McuKU</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spcBef>
                <a:spcPts val="793"/>
              </a:spcBef>
              <a:buClr>
                <a:schemeClr val="dk1"/>
              </a:buClr>
              <a:buNone/>
            </a:pPr>
            <a:endParaRPr lang="en-US" sz="1300" dirty="0"/>
          </a:p>
        </p:txBody>
      </p:sp>
    </p:spTree>
    <p:extLst>
      <p:ext uri="{BB962C8B-B14F-4D97-AF65-F5344CB8AC3E}">
        <p14:creationId xmlns:p14="http://schemas.microsoft.com/office/powerpoint/2010/main" val="3310923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8AB34CC3-9EEC-6414-681A-9ED0CFE209F6}"/>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5AEF4E61-04D0-00E6-DD08-FB63E19D0894}"/>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93F3D389-0EAF-BC59-A14C-57156B24EA2F}"/>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Leanne shares about the chronic nature of return to work after physical and mental health injuries</a:t>
            </a:r>
          </a:p>
          <a:p>
            <a:pPr marL="0" indent="0">
              <a:lnSpc>
                <a:spcPct val="90000"/>
              </a:lnSpc>
              <a:spcBef>
                <a:spcPts val="793"/>
              </a:spcBef>
              <a:buClr>
                <a:schemeClr val="dk1"/>
              </a:buClr>
              <a:buNone/>
            </a:pPr>
            <a:endParaRPr lang="en-US" sz="1300" dirty="0"/>
          </a:p>
          <a:p>
            <a:pPr marL="0" marR="0" lvl="0" indent="0" algn="l" defTabSz="914400" rtl="0" eaLnBrk="1" fontAlgn="auto" latinLnBrk="0" hangingPunct="1">
              <a:lnSpc>
                <a:spcPct val="90000"/>
              </a:lnSpc>
              <a:spcBef>
                <a:spcPts val="793"/>
              </a:spcBef>
              <a:spcAft>
                <a:spcPts val="0"/>
              </a:spcAft>
              <a:buClr>
                <a:schemeClr val="dk1"/>
              </a:buClr>
              <a:buSzPts val="1100"/>
              <a:buFont typeface="Arial"/>
              <a:buNone/>
              <a:tabLst/>
              <a:defRPr/>
            </a:pPr>
            <a:r>
              <a:rPr lang="en-US" sz="1300" dirty="0"/>
              <a:t>Leanne also has a video available in our library on the IHTR website: </a:t>
            </a:r>
            <a:r>
              <a:rPr lang="en-US" sz="18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https://youtu.be/R46ae8F0jDU</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5641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009C6ED-4CCA-8AD8-F853-13A2895BB372}"/>
            </a:ext>
          </a:extLst>
        </p:cNvPr>
        <p:cNvGrpSpPr/>
        <p:nvPr/>
      </p:nvGrpSpPr>
      <p:grpSpPr>
        <a:xfrm>
          <a:off x="0" y="0"/>
          <a:ext cx="0" cy="0"/>
          <a:chOff x="0" y="0"/>
          <a:chExt cx="0" cy="0"/>
        </a:xfrm>
      </p:grpSpPr>
      <p:sp>
        <p:nvSpPr>
          <p:cNvPr id="105" name="Google Shape;105;p1:notes">
            <a:extLst>
              <a:ext uri="{FF2B5EF4-FFF2-40B4-BE49-F238E27FC236}">
                <a16:creationId xmlns:a16="http://schemas.microsoft.com/office/drawing/2014/main" id="{AAAF5048-AE92-1E35-FE9C-F2B555CB9E1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notes">
            <a:extLst>
              <a:ext uri="{FF2B5EF4-FFF2-40B4-BE49-F238E27FC236}">
                <a16:creationId xmlns:a16="http://schemas.microsoft.com/office/drawing/2014/main" id="{35A9026B-2772-6643-48BA-30E42B13BE2C}"/>
              </a:ext>
            </a:extLst>
          </p:cNvPr>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indent="0">
              <a:buNone/>
            </a:pPr>
            <a:r>
              <a:rPr lang="en-US" dirty="0"/>
              <a:t>Delete this slide before presenting. </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27479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096AC97E-9E77-2144-4B54-F0BC94B253E2}"/>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6914A9B5-FCED-70A4-C9FA-749E83C13C9F}"/>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627ED462-895D-1253-CC6D-B5D9ABC819A8}"/>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Ellen shares about equity and how create environments that support a more inclusive workforce for employees with disabilities. </a:t>
            </a:r>
          </a:p>
          <a:p>
            <a:pPr marL="0" indent="0">
              <a:lnSpc>
                <a:spcPct val="90000"/>
              </a:lnSpc>
              <a:spcBef>
                <a:spcPts val="793"/>
              </a:spcBef>
              <a:buClr>
                <a:schemeClr val="dk1"/>
              </a:buClr>
              <a:buNone/>
            </a:pPr>
            <a:endParaRPr lang="en-US" sz="1300" dirty="0"/>
          </a:p>
          <a:p>
            <a:pPr marL="0" indent="0">
              <a:lnSpc>
                <a:spcPct val="90000"/>
              </a:lnSpc>
              <a:spcBef>
                <a:spcPts val="793"/>
              </a:spcBef>
              <a:buClr>
                <a:schemeClr val="dk1"/>
              </a:buClr>
              <a:buNone/>
            </a:pPr>
            <a:r>
              <a:rPr lang="en-US" sz="1300" dirty="0"/>
              <a:t>Ellen also has a video available in our library on the IHTR website</a:t>
            </a:r>
            <a:endParaRPr sz="1300" dirty="0"/>
          </a:p>
        </p:txBody>
      </p:sp>
    </p:spTree>
    <p:extLst>
      <p:ext uri="{BB962C8B-B14F-4D97-AF65-F5344CB8AC3E}">
        <p14:creationId xmlns:p14="http://schemas.microsoft.com/office/powerpoint/2010/main" val="105644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AFDED1FC-4719-C18F-01E7-D9B6F6E7B3A2}"/>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421D75D7-0B44-ABEC-75AB-E5A0370BF3A7}"/>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E2BBBDF8-F556-227E-4AF9-69FE6BD89D8C}"/>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This anonymous employee shares about experiences of neurodiversity and ADHD in neurotypically-aligned trainings.</a:t>
            </a:r>
            <a:endParaRPr sz="1300" dirty="0"/>
          </a:p>
        </p:txBody>
      </p:sp>
    </p:spTree>
    <p:extLst>
      <p:ext uri="{BB962C8B-B14F-4D97-AF65-F5344CB8AC3E}">
        <p14:creationId xmlns:p14="http://schemas.microsoft.com/office/powerpoint/2010/main" val="265579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C575E568-5EE1-2DE5-36A9-E6E2A23AD1F6}"/>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9C27DA9C-5E3D-E1B3-F652-782A8CEC914D}"/>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F13ABB65-A048-5526-25FE-D0B9B9686638}"/>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This anonymous employee shares about the potential for the skills of employees who have expertise but cannot complete all aspects of a job.</a:t>
            </a:r>
            <a:endParaRPr sz="1300" dirty="0"/>
          </a:p>
        </p:txBody>
      </p:sp>
    </p:spTree>
    <p:extLst>
      <p:ext uri="{BB962C8B-B14F-4D97-AF65-F5344CB8AC3E}">
        <p14:creationId xmlns:p14="http://schemas.microsoft.com/office/powerpoint/2010/main" val="90432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0DB867B0-D42A-579B-0236-1E209F79B722}"/>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6994672F-FFA3-081B-172A-829F81D6C97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610092C2-77DC-3A8C-F281-E6492EF4C636}"/>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This anonymous employee shares about the negative experience of stigma and quick judgement.</a:t>
            </a:r>
            <a:endParaRPr sz="1300" dirty="0"/>
          </a:p>
        </p:txBody>
      </p:sp>
    </p:spTree>
    <p:extLst>
      <p:ext uri="{BB962C8B-B14F-4D97-AF65-F5344CB8AC3E}">
        <p14:creationId xmlns:p14="http://schemas.microsoft.com/office/powerpoint/2010/main" val="314261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C7D7D2B9-CE31-666A-AC06-3B71E011FCFB}"/>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1C9A0411-0ABD-8CF6-09CB-79A0311E3578}"/>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C6BB4957-66F1-7633-5A00-3ED4BA3CECA0}"/>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This anonymous employee shares about the supporting dignity in the disability-request process.</a:t>
            </a:r>
            <a:endParaRPr sz="1300" dirty="0"/>
          </a:p>
        </p:txBody>
      </p:sp>
    </p:spTree>
    <p:extLst>
      <p:ext uri="{BB962C8B-B14F-4D97-AF65-F5344CB8AC3E}">
        <p14:creationId xmlns:p14="http://schemas.microsoft.com/office/powerpoint/2010/main" val="14854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de1cffd16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de1cffd16_0_0: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Add your logo, welcome group to the space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n" b="1" dirty="0"/>
              <a:t>Other notes:</a:t>
            </a:r>
            <a:endParaRPr dirty="0"/>
          </a:p>
          <a:p>
            <a:pPr marL="0" lvl="0" indent="0" algn="l" rtl="0">
              <a:lnSpc>
                <a:spcPct val="100000"/>
              </a:lnSpc>
              <a:spcBef>
                <a:spcPts val="0"/>
              </a:spcBef>
              <a:spcAft>
                <a:spcPts val="0"/>
              </a:spcAft>
              <a:buSzPts val="1100"/>
              <a:buNone/>
            </a:pPr>
            <a:r>
              <a:rPr lang="en" dirty="0"/>
              <a:t>Please acknowledge the project contributors with a statement such as the following:</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“We would like to acknowledge the organizations that contributed to the creation of this training.” You do not need to name all organizations.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n" b="1" dirty="0"/>
              <a:t>Other notes: </a:t>
            </a:r>
            <a:endParaRPr dirty="0"/>
          </a:p>
          <a:p>
            <a:pPr marL="0" lvl="0" indent="0" algn="l" rtl="0">
              <a:lnSpc>
                <a:spcPct val="100000"/>
              </a:lnSpc>
              <a:spcBef>
                <a:spcPts val="0"/>
              </a:spcBef>
              <a:spcAft>
                <a:spcPts val="0"/>
              </a:spcAft>
              <a:buSzPts val="1100"/>
              <a:buNone/>
            </a:pPr>
            <a:r>
              <a:rPr lang="en" dirty="0"/>
              <a:t>Please acknowledge the Government of Ontario with the following statement: “Funding for the creation of this training was provided by the Government of Ontario </a:t>
            </a:r>
            <a:r>
              <a:rPr lang="en"/>
              <a:t>and donors to the Holland Bloorview Kids Rehabilitation Hospital Foundation.”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7650-D56E-4D80-D52F-E89901EA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F83C9-BEB1-787C-E2BF-01BC37982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99559-248B-62BB-F527-CBEE43573382}"/>
              </a:ext>
            </a:extLst>
          </p:cNvPr>
          <p:cNvSpPr>
            <a:spLocks noGrp="1"/>
          </p:cNvSpPr>
          <p:nvPr>
            <p:ph type="body" idx="1"/>
          </p:nvPr>
        </p:nvSpPr>
        <p:spPr/>
        <p:txBody>
          <a:bodyPr/>
          <a:lstStyle/>
          <a:p>
            <a:pPr marL="0" indent="0">
              <a:lnSpc>
                <a:spcPct val="90000"/>
              </a:lnSpc>
              <a:spcBef>
                <a:spcPts val="793"/>
              </a:spcBef>
              <a:buClr>
                <a:schemeClr val="dk1"/>
              </a:buClr>
              <a:buNone/>
            </a:pPr>
            <a:r>
              <a:rPr lang="en-US" sz="1100" dirty="0"/>
              <a:t>Gabriella shares about the importance of hiring, retention, and </a:t>
            </a:r>
            <a:r>
              <a:rPr lang="en-US" sz="1100" dirty="0" err="1"/>
              <a:t>inclucion</a:t>
            </a:r>
            <a:r>
              <a:rPr lang="en-US" sz="1100" dirty="0"/>
              <a:t>.</a:t>
            </a:r>
          </a:p>
          <a:p>
            <a:pPr marL="0" indent="0">
              <a:lnSpc>
                <a:spcPct val="90000"/>
              </a:lnSpc>
              <a:spcBef>
                <a:spcPts val="793"/>
              </a:spcBef>
              <a:buClr>
                <a:schemeClr val="dk1"/>
              </a:buClr>
              <a:buNone/>
            </a:pPr>
            <a:endParaRPr lang="en-US" sz="1100" dirty="0"/>
          </a:p>
          <a:p>
            <a:pPr marL="0" marR="0" lvl="0" indent="0" algn="l" defTabSz="914400" rtl="0" eaLnBrk="1" fontAlgn="auto" latinLnBrk="0" hangingPunct="1">
              <a:lnSpc>
                <a:spcPct val="90000"/>
              </a:lnSpc>
              <a:spcBef>
                <a:spcPts val="793"/>
              </a:spcBef>
              <a:spcAft>
                <a:spcPts val="0"/>
              </a:spcAft>
              <a:buClr>
                <a:schemeClr val="dk1"/>
              </a:buClr>
              <a:buSzPts val="1100"/>
              <a:buFont typeface="Arial"/>
              <a:buNone/>
              <a:tabLst/>
              <a:defRPr/>
            </a:pPr>
            <a:r>
              <a:rPr lang="en-US" sz="1100" dirty="0"/>
              <a:t>Gabriella also has a video available in our library on the IHTR website: </a:t>
            </a:r>
            <a:r>
              <a:rPr lang="en-US" sz="1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https://www.youtube.com/watch?v=gSGQrAtNqdg</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564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793"/>
              </a:spcBef>
              <a:buClr>
                <a:schemeClr val="dk1"/>
              </a:buClr>
              <a:buNone/>
            </a:pPr>
            <a:r>
              <a:rPr lang="en-US" sz="1100" dirty="0"/>
              <a:t>Karina shares about the importance of accommodation, return to work, and privacy</a:t>
            </a:r>
          </a:p>
          <a:p>
            <a:pPr marL="0" indent="0">
              <a:lnSpc>
                <a:spcPct val="90000"/>
              </a:lnSpc>
              <a:spcBef>
                <a:spcPts val="793"/>
              </a:spcBef>
              <a:buClr>
                <a:schemeClr val="dk1"/>
              </a:buClr>
              <a:buNone/>
            </a:pPr>
            <a:endParaRPr lang="en-US" sz="1100" dirty="0"/>
          </a:p>
          <a:p>
            <a:pPr marL="0" indent="0">
              <a:lnSpc>
                <a:spcPct val="90000"/>
              </a:lnSpc>
              <a:spcBef>
                <a:spcPts val="793"/>
              </a:spcBef>
              <a:buClr>
                <a:schemeClr val="dk1"/>
              </a:buClr>
              <a:buNone/>
            </a:pPr>
            <a:r>
              <a:rPr lang="en-US" sz="1100" dirty="0"/>
              <a:t>Karina also has a video available in our library on the IHTR website:  </a:t>
            </a:r>
            <a:r>
              <a:rPr lang="en-US" sz="14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https://youtu.be/Vq4kr5McuKU</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863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793"/>
              </a:spcBef>
              <a:buClr>
                <a:schemeClr val="dk1"/>
              </a:buClr>
              <a:buNone/>
            </a:pPr>
            <a:r>
              <a:rPr lang="en-US" sz="1100" dirty="0"/>
              <a:t>Leanne shares about the chronic nature of return to work after physical and mental health injuries</a:t>
            </a:r>
          </a:p>
          <a:p>
            <a:pPr marL="0" indent="0">
              <a:lnSpc>
                <a:spcPct val="90000"/>
              </a:lnSpc>
              <a:spcBef>
                <a:spcPts val="793"/>
              </a:spcBef>
              <a:buClr>
                <a:schemeClr val="dk1"/>
              </a:buClr>
              <a:buNone/>
            </a:pPr>
            <a:endParaRPr lang="en-US" sz="1100" dirty="0"/>
          </a:p>
          <a:p>
            <a:pPr marL="0" marR="0" lvl="0" indent="0" algn="l" defTabSz="914400" rtl="0" eaLnBrk="1" fontAlgn="auto" latinLnBrk="0" hangingPunct="1">
              <a:lnSpc>
                <a:spcPct val="90000"/>
              </a:lnSpc>
              <a:spcBef>
                <a:spcPts val="793"/>
              </a:spcBef>
              <a:spcAft>
                <a:spcPts val="0"/>
              </a:spcAft>
              <a:buClr>
                <a:schemeClr val="dk1"/>
              </a:buClr>
              <a:buSzPts val="1100"/>
              <a:buFont typeface="Arial"/>
              <a:buNone/>
              <a:tabLst/>
              <a:defRPr/>
            </a:pPr>
            <a:r>
              <a:rPr lang="en-US" sz="1100" dirty="0"/>
              <a:t>Leanne also has a video available in our library on the IHTR website: </a:t>
            </a:r>
            <a:r>
              <a:rPr lang="en-US" sz="14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https://youtu.be/R46ae8F0jDU</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287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CEE445FD-36CB-36F4-9D73-41FA32F95FAD}"/>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AA9CC09E-9155-C45E-B426-E6A61BE060E6}"/>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97AF8A8C-2950-798D-6B3F-1F227EA184B1}"/>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nSpc>
                <a:spcPct val="90000"/>
              </a:lnSpc>
              <a:spcBef>
                <a:spcPts val="793"/>
              </a:spcBef>
              <a:buClr>
                <a:schemeClr val="dk1"/>
              </a:buClr>
              <a:buNone/>
            </a:pPr>
            <a:r>
              <a:rPr lang="en-US" sz="1300" dirty="0"/>
              <a:t>Julia talks about accommodations and universal accessibility. </a:t>
            </a:r>
            <a:endParaRPr sz="1300" dirty="0"/>
          </a:p>
        </p:txBody>
      </p:sp>
    </p:spTree>
    <p:extLst>
      <p:ext uri="{BB962C8B-B14F-4D97-AF65-F5344CB8AC3E}">
        <p14:creationId xmlns:p14="http://schemas.microsoft.com/office/powerpoint/2010/main" val="270277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Cover">
    <p:bg>
      <p:bgPr>
        <a:no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90250" y="1267175"/>
            <a:ext cx="4134600" cy="231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800"/>
              <a:buNone/>
              <a:defRPr sz="4800" b="1">
                <a:solidFill>
                  <a:schemeClr val="dk2"/>
                </a:solidFill>
              </a:defRPr>
            </a:lvl1pPr>
            <a:lvl2pPr lvl="1" algn="l">
              <a:lnSpc>
                <a:spcPct val="100000"/>
              </a:lnSpc>
              <a:spcBef>
                <a:spcPts val="0"/>
              </a:spcBef>
              <a:spcAft>
                <a:spcPts val="0"/>
              </a:spcAft>
              <a:buClr>
                <a:schemeClr val="dk2"/>
              </a:buClr>
              <a:buSzPts val="4800"/>
              <a:buNone/>
              <a:defRPr sz="4800" b="1">
                <a:solidFill>
                  <a:schemeClr val="dk2"/>
                </a:solidFill>
              </a:defRPr>
            </a:lvl2pPr>
            <a:lvl3pPr lvl="2" algn="l">
              <a:lnSpc>
                <a:spcPct val="100000"/>
              </a:lnSpc>
              <a:spcBef>
                <a:spcPts val="0"/>
              </a:spcBef>
              <a:spcAft>
                <a:spcPts val="0"/>
              </a:spcAft>
              <a:buClr>
                <a:schemeClr val="dk2"/>
              </a:buClr>
              <a:buSzPts val="4800"/>
              <a:buNone/>
              <a:defRPr sz="4800" b="1">
                <a:solidFill>
                  <a:schemeClr val="dk2"/>
                </a:solidFill>
              </a:defRPr>
            </a:lvl3pPr>
            <a:lvl4pPr lvl="3" algn="l">
              <a:lnSpc>
                <a:spcPct val="100000"/>
              </a:lnSpc>
              <a:spcBef>
                <a:spcPts val="0"/>
              </a:spcBef>
              <a:spcAft>
                <a:spcPts val="0"/>
              </a:spcAft>
              <a:buClr>
                <a:schemeClr val="dk2"/>
              </a:buClr>
              <a:buSzPts val="4800"/>
              <a:buNone/>
              <a:defRPr sz="4800" b="1">
                <a:solidFill>
                  <a:schemeClr val="dk2"/>
                </a:solidFill>
              </a:defRPr>
            </a:lvl4pPr>
            <a:lvl5pPr lvl="4" algn="l">
              <a:lnSpc>
                <a:spcPct val="100000"/>
              </a:lnSpc>
              <a:spcBef>
                <a:spcPts val="0"/>
              </a:spcBef>
              <a:spcAft>
                <a:spcPts val="0"/>
              </a:spcAft>
              <a:buClr>
                <a:schemeClr val="dk2"/>
              </a:buClr>
              <a:buSzPts val="4800"/>
              <a:buNone/>
              <a:defRPr sz="4800" b="1">
                <a:solidFill>
                  <a:schemeClr val="dk2"/>
                </a:solidFill>
              </a:defRPr>
            </a:lvl5pPr>
            <a:lvl6pPr lvl="5" algn="l">
              <a:lnSpc>
                <a:spcPct val="100000"/>
              </a:lnSpc>
              <a:spcBef>
                <a:spcPts val="0"/>
              </a:spcBef>
              <a:spcAft>
                <a:spcPts val="0"/>
              </a:spcAft>
              <a:buClr>
                <a:schemeClr val="dk2"/>
              </a:buClr>
              <a:buSzPts val="4800"/>
              <a:buNone/>
              <a:defRPr sz="4800" b="1">
                <a:solidFill>
                  <a:schemeClr val="dk2"/>
                </a:solidFill>
              </a:defRPr>
            </a:lvl6pPr>
            <a:lvl7pPr lvl="6" algn="l">
              <a:lnSpc>
                <a:spcPct val="100000"/>
              </a:lnSpc>
              <a:spcBef>
                <a:spcPts val="0"/>
              </a:spcBef>
              <a:spcAft>
                <a:spcPts val="0"/>
              </a:spcAft>
              <a:buClr>
                <a:schemeClr val="dk2"/>
              </a:buClr>
              <a:buSzPts val="4800"/>
              <a:buNone/>
              <a:defRPr sz="4800" b="1">
                <a:solidFill>
                  <a:schemeClr val="dk2"/>
                </a:solidFill>
              </a:defRPr>
            </a:lvl7pPr>
            <a:lvl8pPr lvl="7" algn="l">
              <a:lnSpc>
                <a:spcPct val="100000"/>
              </a:lnSpc>
              <a:spcBef>
                <a:spcPts val="0"/>
              </a:spcBef>
              <a:spcAft>
                <a:spcPts val="0"/>
              </a:spcAft>
              <a:buClr>
                <a:schemeClr val="dk2"/>
              </a:buClr>
              <a:buSzPts val="4800"/>
              <a:buNone/>
              <a:defRPr sz="4800" b="1">
                <a:solidFill>
                  <a:schemeClr val="dk2"/>
                </a:solidFill>
              </a:defRPr>
            </a:lvl8pPr>
            <a:lvl9pPr lvl="8" algn="l">
              <a:lnSpc>
                <a:spcPct val="100000"/>
              </a:lnSpc>
              <a:spcBef>
                <a:spcPts val="0"/>
              </a:spcBef>
              <a:spcAft>
                <a:spcPts val="0"/>
              </a:spcAft>
              <a:buClr>
                <a:schemeClr val="dk2"/>
              </a:buClr>
              <a:buSzPts val="4800"/>
              <a:buNone/>
              <a:defRPr sz="4800" b="1">
                <a:solidFill>
                  <a:schemeClr val="dk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4572000" y="-1732375"/>
            <a:ext cx="6056700" cy="60567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2"/>
          <p:cNvSpPr/>
          <p:nvPr/>
        </p:nvSpPr>
        <p:spPr>
          <a:xfrm>
            <a:off x="5544175" y="3368075"/>
            <a:ext cx="3177600" cy="3177600"/>
          </a:xfrm>
          <a:prstGeom prst="ellipse">
            <a:avLst/>
          </a:prstGeom>
          <a:noFill/>
          <a:ln w="28575" cap="flat" cmpd="sng">
            <a:solidFill>
              <a:srgbClr val="FAD92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2"/>
          <p:cNvSpPr txBox="1">
            <a:spLocks noGrp="1"/>
          </p:cNvSpPr>
          <p:nvPr>
            <p:ph type="title" idx="2"/>
          </p:nvPr>
        </p:nvSpPr>
        <p:spPr>
          <a:xfrm>
            <a:off x="490250" y="2903225"/>
            <a:ext cx="4134600" cy="1421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800"/>
              <a:buNone/>
              <a:defRPr sz="3800"/>
            </a:lvl1pPr>
            <a:lvl2pPr lvl="1" algn="l" rtl="0">
              <a:lnSpc>
                <a:spcPct val="100000"/>
              </a:lnSpc>
              <a:spcBef>
                <a:spcPts val="0"/>
              </a:spcBef>
              <a:spcAft>
                <a:spcPts val="0"/>
              </a:spcAft>
              <a:buClr>
                <a:schemeClr val="dk1"/>
              </a:buClr>
              <a:buSzPts val="3800"/>
              <a:buNone/>
              <a:defRPr sz="3800">
                <a:solidFill>
                  <a:schemeClr val="dk1"/>
                </a:solidFill>
              </a:defRPr>
            </a:lvl2pPr>
            <a:lvl3pPr lvl="2" algn="l" rtl="0">
              <a:lnSpc>
                <a:spcPct val="100000"/>
              </a:lnSpc>
              <a:spcBef>
                <a:spcPts val="0"/>
              </a:spcBef>
              <a:spcAft>
                <a:spcPts val="0"/>
              </a:spcAft>
              <a:buClr>
                <a:schemeClr val="dk1"/>
              </a:buClr>
              <a:buSzPts val="3800"/>
              <a:buNone/>
              <a:defRPr sz="3800">
                <a:solidFill>
                  <a:schemeClr val="dk1"/>
                </a:solidFill>
              </a:defRPr>
            </a:lvl3pPr>
            <a:lvl4pPr lvl="3" algn="l" rtl="0">
              <a:lnSpc>
                <a:spcPct val="100000"/>
              </a:lnSpc>
              <a:spcBef>
                <a:spcPts val="0"/>
              </a:spcBef>
              <a:spcAft>
                <a:spcPts val="0"/>
              </a:spcAft>
              <a:buClr>
                <a:schemeClr val="dk1"/>
              </a:buClr>
              <a:buSzPts val="3800"/>
              <a:buNone/>
              <a:defRPr sz="3800">
                <a:solidFill>
                  <a:schemeClr val="dk1"/>
                </a:solidFill>
              </a:defRPr>
            </a:lvl4pPr>
            <a:lvl5pPr lvl="4" algn="l" rtl="0">
              <a:lnSpc>
                <a:spcPct val="100000"/>
              </a:lnSpc>
              <a:spcBef>
                <a:spcPts val="0"/>
              </a:spcBef>
              <a:spcAft>
                <a:spcPts val="0"/>
              </a:spcAft>
              <a:buClr>
                <a:schemeClr val="dk1"/>
              </a:buClr>
              <a:buSzPts val="3800"/>
              <a:buNone/>
              <a:defRPr sz="3800">
                <a:solidFill>
                  <a:schemeClr val="dk1"/>
                </a:solidFill>
              </a:defRPr>
            </a:lvl5pPr>
            <a:lvl6pPr lvl="5" algn="l" rtl="0">
              <a:lnSpc>
                <a:spcPct val="100000"/>
              </a:lnSpc>
              <a:spcBef>
                <a:spcPts val="0"/>
              </a:spcBef>
              <a:spcAft>
                <a:spcPts val="0"/>
              </a:spcAft>
              <a:buClr>
                <a:schemeClr val="dk1"/>
              </a:buClr>
              <a:buSzPts val="3800"/>
              <a:buNone/>
              <a:defRPr sz="3800">
                <a:solidFill>
                  <a:schemeClr val="dk1"/>
                </a:solidFill>
              </a:defRPr>
            </a:lvl6pPr>
            <a:lvl7pPr lvl="6" algn="l" rtl="0">
              <a:lnSpc>
                <a:spcPct val="100000"/>
              </a:lnSpc>
              <a:spcBef>
                <a:spcPts val="0"/>
              </a:spcBef>
              <a:spcAft>
                <a:spcPts val="0"/>
              </a:spcAft>
              <a:buClr>
                <a:schemeClr val="dk1"/>
              </a:buClr>
              <a:buSzPts val="3800"/>
              <a:buNone/>
              <a:defRPr sz="3800">
                <a:solidFill>
                  <a:schemeClr val="dk1"/>
                </a:solidFill>
              </a:defRPr>
            </a:lvl7pPr>
            <a:lvl8pPr lvl="7" algn="l" rtl="0">
              <a:lnSpc>
                <a:spcPct val="100000"/>
              </a:lnSpc>
              <a:spcBef>
                <a:spcPts val="0"/>
              </a:spcBef>
              <a:spcAft>
                <a:spcPts val="0"/>
              </a:spcAft>
              <a:buClr>
                <a:schemeClr val="dk1"/>
              </a:buClr>
              <a:buSzPts val="3800"/>
              <a:buNone/>
              <a:defRPr sz="3800">
                <a:solidFill>
                  <a:schemeClr val="dk1"/>
                </a:solidFill>
              </a:defRPr>
            </a:lvl8pPr>
            <a:lvl9pPr lvl="8" algn="l" rtl="0">
              <a:lnSpc>
                <a:spcPct val="100000"/>
              </a:lnSpc>
              <a:spcBef>
                <a:spcPts val="0"/>
              </a:spcBef>
              <a:spcAft>
                <a:spcPts val="0"/>
              </a:spcAft>
              <a:buClr>
                <a:schemeClr val="dk1"/>
              </a:buClr>
              <a:buSzPts val="3800"/>
              <a:buNone/>
              <a:defRPr sz="3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itleOnly">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76250" y="245850"/>
            <a:ext cx="80841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700"/>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p:nvPr/>
        </p:nvSpPr>
        <p:spPr>
          <a:xfrm>
            <a:off x="748200" y="1407575"/>
            <a:ext cx="764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endParaRPr>
          </a:p>
        </p:txBody>
      </p:sp>
      <p:sp>
        <p:nvSpPr>
          <p:cNvPr id="20" name="Google Shape;20;p3"/>
          <p:cNvSpPr txBox="1">
            <a:spLocks noGrp="1"/>
          </p:cNvSpPr>
          <p:nvPr>
            <p:ph type="body" idx="1"/>
          </p:nvPr>
        </p:nvSpPr>
        <p:spPr>
          <a:xfrm>
            <a:off x="476250" y="1240050"/>
            <a:ext cx="8084100" cy="34485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SzPts val="2100"/>
              <a:buChar char="•"/>
              <a:defRPr/>
            </a:lvl1pPr>
            <a:lvl2pPr marL="914400" lvl="1" indent="-342900" algn="l">
              <a:lnSpc>
                <a:spcPct val="90000"/>
              </a:lnSpc>
              <a:spcBef>
                <a:spcPts val="375"/>
              </a:spcBef>
              <a:spcAft>
                <a:spcPts val="0"/>
              </a:spcAft>
              <a:buSzPts val="1800"/>
              <a:buChar char="•"/>
              <a:defRPr/>
            </a:lvl2pPr>
            <a:lvl3pPr marL="1371600" lvl="2" indent="-323850" algn="l">
              <a:lnSpc>
                <a:spcPct val="90000"/>
              </a:lnSpc>
              <a:spcBef>
                <a:spcPts val="375"/>
              </a:spcBef>
              <a:spcAft>
                <a:spcPts val="0"/>
              </a:spcAft>
              <a:buSzPts val="1500"/>
              <a:buChar char="•"/>
              <a:defRPr/>
            </a:lvl3pPr>
            <a:lvl4pPr marL="1828800" lvl="3" indent="-314325" algn="l">
              <a:lnSpc>
                <a:spcPct val="90000"/>
              </a:lnSpc>
              <a:spcBef>
                <a:spcPts val="375"/>
              </a:spcBef>
              <a:spcAft>
                <a:spcPts val="0"/>
              </a:spcAft>
              <a:buSzPts val="1350"/>
              <a:buChar char="•"/>
              <a:defRPr/>
            </a:lvl4pPr>
            <a:lvl5pPr marL="2286000" lvl="4" indent="-314325" algn="l">
              <a:lnSpc>
                <a:spcPct val="90000"/>
              </a:lnSpc>
              <a:spcBef>
                <a:spcPts val="375"/>
              </a:spcBef>
              <a:spcAft>
                <a:spcPts val="0"/>
              </a:spcAft>
              <a:buSzPts val="135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07550" y="1776700"/>
            <a:ext cx="4671300" cy="2170800"/>
          </a:xfrm>
          <a:prstGeom prst="rect">
            <a:avLst/>
          </a:prstGeom>
        </p:spPr>
        <p:txBody>
          <a:bodyPr spcFirstLastPara="1" wrap="square" lIns="91425" tIns="45700" rIns="91425" bIns="45700" anchor="ctr" anchorCtr="0">
            <a:noAutofit/>
          </a:bodyPr>
          <a:lstStyle>
            <a:lvl1pPr lvl="0">
              <a:spcBef>
                <a:spcPts val="0"/>
              </a:spcBef>
              <a:spcAft>
                <a:spcPts val="0"/>
              </a:spcAft>
              <a:buClr>
                <a:schemeClr val="lt1"/>
              </a:buClr>
              <a:buSzPts val="5300"/>
              <a:buNone/>
              <a:defRPr sz="5300" b="1">
                <a:solidFill>
                  <a:schemeClr val="lt1"/>
                </a:solidFill>
              </a:defRPr>
            </a:lvl1pPr>
            <a:lvl2pPr lvl="1">
              <a:spcBef>
                <a:spcPts val="0"/>
              </a:spcBef>
              <a:spcAft>
                <a:spcPts val="0"/>
              </a:spcAft>
              <a:buSzPts val="5400"/>
              <a:buNone/>
              <a:defRPr sz="5400"/>
            </a:lvl2pPr>
            <a:lvl3pPr lvl="2">
              <a:spcBef>
                <a:spcPts val="0"/>
              </a:spcBef>
              <a:spcAft>
                <a:spcPts val="0"/>
              </a:spcAft>
              <a:buSzPts val="5400"/>
              <a:buNone/>
              <a:defRPr sz="5400"/>
            </a:lvl3pPr>
            <a:lvl4pPr lvl="3">
              <a:spcBef>
                <a:spcPts val="0"/>
              </a:spcBef>
              <a:spcAft>
                <a:spcPts val="0"/>
              </a:spcAft>
              <a:buSzPts val="5400"/>
              <a:buNone/>
              <a:defRPr sz="5400"/>
            </a:lvl4pPr>
            <a:lvl5pPr lvl="4">
              <a:spcBef>
                <a:spcPts val="0"/>
              </a:spcBef>
              <a:spcAft>
                <a:spcPts val="0"/>
              </a:spcAft>
              <a:buSzPts val="5400"/>
              <a:buNone/>
              <a:defRPr sz="5400"/>
            </a:lvl5pPr>
            <a:lvl6pPr lvl="5">
              <a:spcBef>
                <a:spcPts val="0"/>
              </a:spcBef>
              <a:spcAft>
                <a:spcPts val="0"/>
              </a:spcAft>
              <a:buSzPts val="5400"/>
              <a:buNone/>
              <a:defRPr sz="5400"/>
            </a:lvl6pPr>
            <a:lvl7pPr lvl="6">
              <a:spcBef>
                <a:spcPts val="0"/>
              </a:spcBef>
              <a:spcAft>
                <a:spcPts val="0"/>
              </a:spcAft>
              <a:buSzPts val="5400"/>
              <a:buNone/>
              <a:defRPr sz="5400"/>
            </a:lvl7pPr>
            <a:lvl8pPr lvl="7">
              <a:spcBef>
                <a:spcPts val="0"/>
              </a:spcBef>
              <a:spcAft>
                <a:spcPts val="0"/>
              </a:spcAft>
              <a:buSzPts val="5400"/>
              <a:buNone/>
              <a:defRPr sz="5400"/>
            </a:lvl8pPr>
            <a:lvl9pPr lvl="8">
              <a:spcBef>
                <a:spcPts val="0"/>
              </a:spcBef>
              <a:spcAft>
                <a:spcPts val="0"/>
              </a:spcAft>
              <a:buSzPts val="5400"/>
              <a:buNone/>
              <a:defRPr sz="5400"/>
            </a:lvl9pPr>
          </a:lstStyle>
          <a:p>
            <a:endParaRPr/>
          </a:p>
        </p:txBody>
      </p:sp>
      <p:sp>
        <p:nvSpPr>
          <p:cNvPr id="34" name="Google Shape;34;p6"/>
          <p:cNvSpPr/>
          <p:nvPr/>
        </p:nvSpPr>
        <p:spPr>
          <a:xfrm>
            <a:off x="4276725" y="311850"/>
            <a:ext cx="6056700" cy="605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35;p6"/>
          <p:cNvSpPr/>
          <p:nvPr/>
        </p:nvSpPr>
        <p:spPr>
          <a:xfrm>
            <a:off x="3819400" y="-1727800"/>
            <a:ext cx="3177600" cy="31776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36;p6"/>
          <p:cNvSpPr txBox="1">
            <a:spLocks noGrp="1"/>
          </p:cNvSpPr>
          <p:nvPr>
            <p:ph type="title" idx="2"/>
          </p:nvPr>
        </p:nvSpPr>
        <p:spPr>
          <a:xfrm>
            <a:off x="230925" y="5566238"/>
            <a:ext cx="1621500" cy="504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100"/>
              <a:buNone/>
              <a:defRPr sz="2100">
                <a:solidFill>
                  <a:schemeClr val="lt1"/>
                </a:solidFill>
              </a:defRPr>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a:endParaRPr/>
          </a:p>
        </p:txBody>
      </p:sp>
      <p:cxnSp>
        <p:nvCxnSpPr>
          <p:cNvPr id="37" name="Google Shape;37;p6"/>
          <p:cNvCxnSpPr/>
          <p:nvPr/>
        </p:nvCxnSpPr>
        <p:spPr>
          <a:xfrm>
            <a:off x="547116" y="4181094"/>
            <a:ext cx="990600" cy="0"/>
          </a:xfrm>
          <a:prstGeom prst="straightConnector1">
            <a:avLst/>
          </a:prstGeom>
          <a:noFill/>
          <a:ln w="28575" cap="flat" cmpd="sng">
            <a:solidFill>
              <a:schemeClr val="accent5"/>
            </a:solidFill>
            <a:prstDash val="solid"/>
            <a:round/>
            <a:headEnd type="none" w="med" len="med"/>
            <a:tailEnd type="none" w="med" len="med"/>
          </a:ln>
        </p:spPr>
      </p:cxnSp>
      <p:pic>
        <p:nvPicPr>
          <p:cNvPr id="38" name="Google Shape;38;p6"/>
          <p:cNvPicPr preferRelativeResize="0"/>
          <p:nvPr/>
        </p:nvPicPr>
        <p:blipFill rotWithShape="1">
          <a:blip r:embed="rId2">
            <a:alphaModFix amt="63000"/>
          </a:blip>
          <a:srcRect/>
          <a:stretch/>
        </p:blipFill>
        <p:spPr>
          <a:xfrm>
            <a:off x="7307025" y="3400425"/>
            <a:ext cx="1371075" cy="13710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ighlight" type="tx">
  <p:cSld name="Section - Highligh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75488" y="245850"/>
            <a:ext cx="76368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700"/>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p:nvPr/>
        </p:nvSpPr>
        <p:spPr>
          <a:xfrm>
            <a:off x="5952275" y="3404862"/>
            <a:ext cx="4428300" cy="442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7"/>
          <p:cNvSpPr/>
          <p:nvPr/>
        </p:nvSpPr>
        <p:spPr>
          <a:xfrm>
            <a:off x="7402360" y="2441412"/>
            <a:ext cx="3177600" cy="31776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7"/>
          <p:cNvSpPr txBox="1">
            <a:spLocks noGrp="1"/>
          </p:cNvSpPr>
          <p:nvPr>
            <p:ph type="subTitle" idx="1"/>
          </p:nvPr>
        </p:nvSpPr>
        <p:spPr>
          <a:xfrm>
            <a:off x="475500" y="1240050"/>
            <a:ext cx="7636800" cy="3459000"/>
          </a:xfrm>
          <a:prstGeom prst="rect">
            <a:avLst/>
          </a:prstGeom>
        </p:spPr>
        <p:txBody>
          <a:bodyPr spcFirstLastPara="1" wrap="square" lIns="91425" tIns="45700" rIns="91425" bIns="45700" anchor="t" anchorCtr="0">
            <a:normAutofit/>
          </a:bodyPr>
          <a:lstStyle>
            <a:lvl1pPr lvl="0">
              <a:spcBef>
                <a:spcPts val="750"/>
              </a:spcBef>
              <a:spcAft>
                <a:spcPts val="0"/>
              </a:spcAft>
              <a:buSzPts val="2100"/>
              <a:buNone/>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 sub">
  <p:cSld name="Section - Sub">
    <p:spTree>
      <p:nvGrpSpPr>
        <p:cNvPr id="1" name="Shape 54"/>
        <p:cNvGrpSpPr/>
        <p:nvPr/>
      </p:nvGrpSpPr>
      <p:grpSpPr>
        <a:xfrm>
          <a:off x="0" y="0"/>
          <a:ext cx="0" cy="0"/>
          <a:chOff x="0" y="0"/>
          <a:chExt cx="0" cy="0"/>
        </a:xfrm>
      </p:grpSpPr>
      <p:sp>
        <p:nvSpPr>
          <p:cNvPr id="55" name="Google Shape;55;p9"/>
          <p:cNvSpPr/>
          <p:nvPr/>
        </p:nvSpPr>
        <p:spPr>
          <a:xfrm>
            <a:off x="-2235050" y="-1406400"/>
            <a:ext cx="5934000" cy="593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9"/>
          <p:cNvSpPr/>
          <p:nvPr/>
        </p:nvSpPr>
        <p:spPr>
          <a:xfrm>
            <a:off x="420875" y="3487900"/>
            <a:ext cx="3177600" cy="31776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9"/>
          <p:cNvSpPr txBox="1">
            <a:spLocks noGrp="1"/>
          </p:cNvSpPr>
          <p:nvPr>
            <p:ph type="title"/>
          </p:nvPr>
        </p:nvSpPr>
        <p:spPr>
          <a:xfrm>
            <a:off x="533400" y="1162050"/>
            <a:ext cx="3065100" cy="466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3100"/>
              <a:buNone/>
              <a:defRPr sz="3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subTitle" idx="1"/>
          </p:nvPr>
        </p:nvSpPr>
        <p:spPr>
          <a:xfrm>
            <a:off x="533400" y="1695450"/>
            <a:ext cx="2752800" cy="1409700"/>
          </a:xfrm>
          <a:prstGeom prst="rect">
            <a:avLst/>
          </a:prstGeom>
        </p:spPr>
        <p:txBody>
          <a:bodyPr spcFirstLastPara="1" wrap="square" lIns="91425" tIns="45700" rIns="91425" bIns="45700" anchor="t" anchorCtr="0">
            <a:normAutofit/>
          </a:bodyPr>
          <a:lstStyle>
            <a:lvl1pPr lvl="0">
              <a:spcBef>
                <a:spcPts val="750"/>
              </a:spcBef>
              <a:spcAft>
                <a:spcPts val="0"/>
              </a:spcAft>
              <a:buClr>
                <a:schemeClr val="lt1"/>
              </a:buClr>
              <a:buSzPts val="5200"/>
              <a:buNone/>
              <a:defRPr sz="5200" b="1">
                <a:solidFill>
                  <a:schemeClr val="lt1"/>
                </a:solidFill>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sp>
        <p:nvSpPr>
          <p:cNvPr id="59" name="Google Shape;59;p9"/>
          <p:cNvSpPr txBox="1">
            <a:spLocks noGrp="1"/>
          </p:cNvSpPr>
          <p:nvPr>
            <p:ph type="subTitle" idx="2"/>
          </p:nvPr>
        </p:nvSpPr>
        <p:spPr>
          <a:xfrm>
            <a:off x="4114800" y="1162050"/>
            <a:ext cx="4314900" cy="3459000"/>
          </a:xfrm>
          <a:prstGeom prst="rect">
            <a:avLst/>
          </a:prstGeom>
        </p:spPr>
        <p:txBody>
          <a:bodyPr spcFirstLastPara="1" wrap="square" lIns="91425" tIns="45700" rIns="91425" bIns="45700" anchor="t" anchorCtr="0">
            <a:noAutofit/>
          </a:bodyPr>
          <a:lstStyle>
            <a:lvl1pPr marL="0" lvl="0" indent="0">
              <a:spcBef>
                <a:spcPts val="750"/>
              </a:spcBef>
              <a:spcAft>
                <a:spcPts val="0"/>
              </a:spcAft>
              <a:buSzPts val="2200"/>
              <a:buNone/>
              <a:defRPr sz="2200"/>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9494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9494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R46ae8F0jDU?feature=oembed" TargetMode="External"/><Relationship Id="rId5" Type="http://schemas.openxmlformats.org/officeDocument/2006/relationships/image" Target="../media/image21.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ollandbloorview.ca/IHTR"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gSGQrAtNqdg?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Vq4kr5McuKU?feature=oembed" TargetMode="External"/><Relationship Id="rId5" Type="http://schemas.openxmlformats.org/officeDocument/2006/relationships/image" Target="../media/image20.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idx="4294967295"/>
          </p:nvPr>
        </p:nvSpPr>
        <p:spPr>
          <a:xfrm>
            <a:off x="490250" y="312575"/>
            <a:ext cx="8023500" cy="906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800"/>
              <a:buFont typeface="Arial"/>
              <a:buNone/>
            </a:pPr>
            <a:r>
              <a:rPr lang="en" sz="3400" b="1" i="0" u="none" strike="noStrike" cap="none" dirty="0">
                <a:solidFill>
                  <a:srgbClr val="000000"/>
                </a:solidFill>
              </a:rPr>
              <a:t>Disclaimer and Use</a:t>
            </a:r>
            <a:endParaRPr sz="3400" b="1" dirty="0">
              <a:solidFill>
                <a:srgbClr val="000000"/>
              </a:solidFill>
            </a:endParaRPr>
          </a:p>
        </p:txBody>
      </p:sp>
      <p:sp>
        <p:nvSpPr>
          <p:cNvPr id="109" name="Google Shape;109;p21"/>
          <p:cNvSpPr txBox="1">
            <a:spLocks noGrp="1"/>
          </p:cNvSpPr>
          <p:nvPr>
            <p:ph type="body" idx="4294967295"/>
          </p:nvPr>
        </p:nvSpPr>
        <p:spPr>
          <a:xfrm>
            <a:off x="490250" y="1160699"/>
            <a:ext cx="8293500" cy="3820876"/>
          </a:xfrm>
          <a:prstGeom prst="rect">
            <a:avLst/>
          </a:prstGeom>
          <a:noFill/>
          <a:ln>
            <a:noFill/>
          </a:ln>
        </p:spPr>
        <p:txBody>
          <a:bodyPr spcFirstLastPara="1" wrap="square" lIns="91425" tIns="45700" rIns="91425" bIns="45700" anchor="t" anchorCtr="0">
            <a:normAutofit fontScale="70000" lnSpcReduction="20000"/>
          </a:bodyPr>
          <a:lstStyle/>
          <a:p>
            <a:pPr marL="0" indent="0">
              <a:lnSpc>
                <a:spcPct val="115000"/>
              </a:lnSpc>
              <a:buNone/>
            </a:pPr>
            <a:r>
              <a:rPr lang="en-US" sz="2600" b="1" dirty="0">
                <a:solidFill>
                  <a:srgbClr val="000000"/>
                </a:solidFill>
              </a:rPr>
              <a:t>***Information shared in these slides are the opinions of the contributors, and not best evidence.</a:t>
            </a:r>
          </a:p>
          <a:p>
            <a:pPr marL="0" lvl="0" indent="0" algn="l" rtl="0">
              <a:lnSpc>
                <a:spcPct val="115000"/>
              </a:lnSpc>
              <a:spcBef>
                <a:spcPts val="750"/>
              </a:spcBef>
              <a:spcAft>
                <a:spcPts val="0"/>
              </a:spcAft>
              <a:buSzPts val="2100"/>
              <a:buNone/>
            </a:pPr>
            <a:endParaRPr lang="en" sz="2600" dirty="0">
              <a:solidFill>
                <a:srgbClr val="000000"/>
              </a:solidFill>
            </a:endParaRPr>
          </a:p>
          <a:p>
            <a:pPr marL="0" lvl="0" indent="0" algn="l" rtl="0">
              <a:lnSpc>
                <a:spcPct val="115000"/>
              </a:lnSpc>
              <a:spcBef>
                <a:spcPts val="750"/>
              </a:spcBef>
              <a:spcAft>
                <a:spcPts val="0"/>
              </a:spcAft>
              <a:buSzPts val="2100"/>
              <a:buNone/>
            </a:pPr>
            <a:r>
              <a:rPr lang="en" sz="2600" dirty="0">
                <a:solidFill>
                  <a:srgbClr val="000000"/>
                </a:solidFill>
              </a:rPr>
              <a:t>Information contained in this resource is available for free use and sharing. Areas that can be adapted to your organizational or local context</a:t>
            </a:r>
          </a:p>
          <a:p>
            <a:pPr marL="0" indent="0">
              <a:lnSpc>
                <a:spcPct val="115000"/>
              </a:lnSpc>
              <a:buFont typeface="Arial"/>
              <a:buNone/>
            </a:pPr>
            <a:r>
              <a:rPr lang="en-US" sz="2600" dirty="0">
                <a:solidFill>
                  <a:srgbClr val="000000"/>
                </a:solidFill>
              </a:rPr>
              <a:t>No part of this training should be made available for profit.</a:t>
            </a:r>
          </a:p>
          <a:p>
            <a:pPr marL="0" indent="0">
              <a:lnSpc>
                <a:spcPct val="115000"/>
              </a:lnSpc>
              <a:spcBef>
                <a:spcPts val="1000"/>
              </a:spcBef>
              <a:buFont typeface="Arial"/>
              <a:buNone/>
            </a:pPr>
            <a:r>
              <a:rPr lang="en-US" sz="2600" dirty="0">
                <a:solidFill>
                  <a:srgbClr val="000000"/>
                </a:solidFill>
              </a:rPr>
              <a:t>Information in this training is meant to provide general information on disability-inclusive employment practices and must be implemented with consideration of the context in which it is delivered. </a:t>
            </a:r>
          </a:p>
          <a:p>
            <a:pPr marL="0" indent="0">
              <a:lnSpc>
                <a:spcPct val="115000"/>
              </a:lnSpc>
              <a:spcBef>
                <a:spcPts val="1000"/>
              </a:spcBef>
              <a:spcAft>
                <a:spcPts val="1000"/>
              </a:spcAft>
              <a:buFont typeface="Arial"/>
              <a:buNone/>
            </a:pPr>
            <a:r>
              <a:rPr lang="en-US" sz="2600" dirty="0">
                <a:solidFill>
                  <a:srgbClr val="000000"/>
                </a:solidFill>
              </a:rPr>
              <a:t>Delete this slide once you have prepared the slide deck for your organization. </a:t>
            </a:r>
          </a:p>
          <a:p>
            <a:pPr marL="0" lvl="0" indent="0" algn="l" rtl="0">
              <a:lnSpc>
                <a:spcPct val="115000"/>
              </a:lnSpc>
              <a:spcBef>
                <a:spcPts val="750"/>
              </a:spcBef>
              <a:spcAft>
                <a:spcPts val="0"/>
              </a:spcAft>
              <a:buSzPts val="2100"/>
              <a:buNone/>
            </a:pPr>
            <a:endParaRPr lang="en" sz="2026" dirty="0">
              <a:solidFill>
                <a:srgbClr val="000000"/>
              </a:solidFill>
            </a:endParaRPr>
          </a:p>
        </p:txBody>
      </p:sp>
      <p:sp>
        <p:nvSpPr>
          <p:cNvPr id="110" name="Google Shape;110;p21"/>
          <p:cNvSpPr txBox="1"/>
          <p:nvPr/>
        </p:nvSpPr>
        <p:spPr>
          <a:xfrm>
            <a:off x="3093350" y="4596675"/>
            <a:ext cx="34980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a:solidFill>
                  <a:srgbClr val="F16122"/>
                </a:solidFill>
              </a:rPr>
              <a:t>– </a:t>
            </a:r>
            <a:r>
              <a:rPr lang="en" sz="1300" b="1" i="0" u="none" strike="noStrike" cap="none">
                <a:solidFill>
                  <a:srgbClr val="F16122"/>
                </a:solidFill>
              </a:rPr>
              <a:t>Delete this slide before presenting </a:t>
            </a:r>
            <a:r>
              <a:rPr lang="en" sz="1300" b="1">
                <a:solidFill>
                  <a:srgbClr val="F16122"/>
                </a:solidFill>
              </a:rPr>
              <a:t>–</a:t>
            </a:r>
            <a:endParaRPr sz="1300" b="1" i="0" u="none" strike="noStrike" cap="none">
              <a:solidFill>
                <a:srgbClr val="F1612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78CC-28E8-0BB4-ACE5-1ACCA1D5B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A660F-C6A2-223E-29EF-70B99C3DFC01}"/>
              </a:ext>
            </a:extLst>
          </p:cNvPr>
          <p:cNvSpPr>
            <a:spLocks noGrp="1"/>
          </p:cNvSpPr>
          <p:nvPr>
            <p:ph type="title"/>
          </p:nvPr>
        </p:nvSpPr>
        <p:spPr/>
        <p:txBody>
          <a:bodyPr/>
          <a:lstStyle/>
          <a:p>
            <a:r>
              <a:rPr lang="en-US" dirty="0"/>
              <a:t>Leanne</a:t>
            </a:r>
            <a:endParaRPr lang="en-CA" dirty="0"/>
          </a:p>
        </p:txBody>
      </p:sp>
      <p:sp>
        <p:nvSpPr>
          <p:cNvPr id="6" name="Google Shape;672;p65">
            <a:extLst>
              <a:ext uri="{FF2B5EF4-FFF2-40B4-BE49-F238E27FC236}">
                <a16:creationId xmlns:a16="http://schemas.microsoft.com/office/drawing/2014/main" id="{30C75A11-A22D-3D71-25E4-DC7DB8D7046D}"/>
              </a:ext>
              <a:ext uri="{C183D7F6-B498-43B3-948B-1728B52AA6E4}">
                <adec:decorative xmlns:adec="http://schemas.microsoft.com/office/drawing/2017/decorative" val="1"/>
              </a:ext>
            </a:extLst>
          </p:cNvPr>
          <p:cNvSpPr/>
          <p:nvPr/>
        </p:nvSpPr>
        <p:spPr>
          <a:xfrm>
            <a:off x="5557450" y="2600770"/>
            <a:ext cx="4699200" cy="4699200"/>
          </a:xfrm>
          <a:prstGeom prst="ellipse">
            <a:avLst/>
          </a:prstGeom>
          <a:solidFill>
            <a:srgbClr val="FAD9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678;p65">
            <a:extLst>
              <a:ext uri="{FF2B5EF4-FFF2-40B4-BE49-F238E27FC236}">
                <a16:creationId xmlns:a16="http://schemas.microsoft.com/office/drawing/2014/main" id="{ABD56D5B-5B09-23B0-1CE5-1C9B7AE702BB}"/>
              </a:ext>
              <a:ext uri="{C183D7F6-B498-43B3-948B-1728B52AA6E4}">
                <adec:decorative xmlns:adec="http://schemas.microsoft.com/office/drawing/2017/decorative" val="1"/>
              </a:ext>
            </a:extLst>
          </p:cNvPr>
          <p:cNvPicPr preferRelativeResize="0"/>
          <p:nvPr/>
        </p:nvPicPr>
        <p:blipFill rotWithShape="1">
          <a:blip r:embed="rId4">
            <a:alphaModFix amt="42000"/>
          </a:blip>
          <a:srcRect/>
          <a:stretch/>
        </p:blipFill>
        <p:spPr>
          <a:xfrm>
            <a:off x="8098225" y="4140998"/>
            <a:ext cx="707101" cy="707126"/>
          </a:xfrm>
          <a:prstGeom prst="rect">
            <a:avLst/>
          </a:prstGeom>
          <a:noFill/>
          <a:ln>
            <a:noFill/>
          </a:ln>
        </p:spPr>
      </p:pic>
      <p:sp>
        <p:nvSpPr>
          <p:cNvPr id="5" name="TextBox 4">
            <a:extLst>
              <a:ext uri="{FF2B5EF4-FFF2-40B4-BE49-F238E27FC236}">
                <a16:creationId xmlns:a16="http://schemas.microsoft.com/office/drawing/2014/main" id="{98A63708-BF58-772B-A263-6F0ADEA648EA}"/>
              </a:ext>
            </a:extLst>
          </p:cNvPr>
          <p:cNvSpPr txBox="1"/>
          <p:nvPr/>
        </p:nvSpPr>
        <p:spPr>
          <a:xfrm>
            <a:off x="192881" y="4414839"/>
            <a:ext cx="5893594" cy="535531"/>
          </a:xfrm>
          <a:prstGeom prst="rect">
            <a:avLst/>
          </a:prstGeom>
          <a:noFill/>
        </p:spPr>
        <p:txBody>
          <a:bodyPr wrap="square">
            <a:spAutoFit/>
          </a:bodyPr>
          <a:lstStyle/>
          <a:p>
            <a:pPr marL="0" lvl="0" indent="0" algn="l" rtl="0">
              <a:lnSpc>
                <a:spcPct val="80000"/>
              </a:lnSpc>
              <a:spcBef>
                <a:spcPts val="1200"/>
              </a:spcBef>
              <a:spcAft>
                <a:spcPts val="0"/>
              </a:spcAft>
              <a:buNone/>
            </a:pPr>
            <a:r>
              <a:rPr lang="en-US" sz="1800" dirty="0"/>
              <a:t>Leanne works at a rehabilitation organization and has an invisible disability </a:t>
            </a:r>
          </a:p>
        </p:txBody>
      </p:sp>
      <p:pic>
        <p:nvPicPr>
          <p:cNvPr id="3" name="Online Media 2" title="IHTR Lived Experience – Leanne">
            <a:hlinkClick r:id="" action="ppaction://media"/>
            <a:extLst>
              <a:ext uri="{FF2B5EF4-FFF2-40B4-BE49-F238E27FC236}">
                <a16:creationId xmlns:a16="http://schemas.microsoft.com/office/drawing/2014/main" id="{064DDC4B-EADF-9F8C-FCAD-5785AC51A96C}"/>
              </a:ext>
            </a:extLst>
          </p:cNvPr>
          <p:cNvPicPr>
            <a:picLocks noRot="1" noChangeAspect="1"/>
          </p:cNvPicPr>
          <p:nvPr>
            <a:videoFile r:link="rId1"/>
          </p:nvPr>
        </p:nvPicPr>
        <p:blipFill>
          <a:blip r:embed="rId5"/>
          <a:stretch>
            <a:fillRect/>
          </a:stretch>
        </p:blipFill>
        <p:spPr>
          <a:xfrm>
            <a:off x="1676403" y="1044093"/>
            <a:ext cx="5738813" cy="3242154"/>
          </a:xfrm>
          <a:prstGeom prst="rect">
            <a:avLst/>
          </a:prstGeom>
        </p:spPr>
      </p:pic>
    </p:spTree>
    <p:extLst>
      <p:ext uri="{BB962C8B-B14F-4D97-AF65-F5344CB8AC3E}">
        <p14:creationId xmlns:p14="http://schemas.microsoft.com/office/powerpoint/2010/main" val="4277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253348A7-A66A-4AC3-5F4E-9D65AC59E1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6834E0-E17C-F77B-BE1D-9B988B9134AF}"/>
              </a:ext>
            </a:extLst>
          </p:cNvPr>
          <p:cNvSpPr>
            <a:spLocks noGrp="1"/>
          </p:cNvSpPr>
          <p:nvPr>
            <p:ph type="title"/>
          </p:nvPr>
        </p:nvSpPr>
        <p:spPr/>
        <p:txBody>
          <a:bodyPr/>
          <a:lstStyle/>
          <a:p>
            <a:r>
              <a:rPr lang="en-US" b="1" i="1" dirty="0"/>
              <a:t>Julia</a:t>
            </a:r>
            <a:endParaRPr lang="en-CA" b="1" i="1" dirty="0"/>
          </a:p>
        </p:txBody>
      </p:sp>
      <p:sp>
        <p:nvSpPr>
          <p:cNvPr id="1158" name="Google Shape;1158;p112">
            <a:extLst>
              <a:ext uri="{FF2B5EF4-FFF2-40B4-BE49-F238E27FC236}">
                <a16:creationId xmlns:a16="http://schemas.microsoft.com/office/drawing/2014/main" id="{204521B8-4007-83AF-4FFA-DD8D08CDECB4}"/>
              </a:ext>
            </a:extLst>
          </p:cNvPr>
          <p:cNvSpPr txBox="1">
            <a:spLocks noGrp="1"/>
          </p:cNvSpPr>
          <p:nvPr>
            <p:ph type="body" idx="1"/>
          </p:nvPr>
        </p:nvSpPr>
        <p:spPr>
          <a:xfrm>
            <a:off x="475488" y="1346754"/>
            <a:ext cx="7698694" cy="3550896"/>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800" b="1" dirty="0"/>
              <a:t>One thing healthcare organizations are doing well to support diverse and disability inclusive workforces is </a:t>
            </a:r>
            <a:r>
              <a:rPr lang="en-US" sz="1800" dirty="0"/>
              <a:t>offering more accessibility through flexible schedules, virtual work options, and being open to making facilities and equipment that are physically accessible. These also have the great side-benefit of making spaces and services accessible for the patients too! </a:t>
            </a:r>
          </a:p>
          <a:p>
            <a:pPr marL="0" lvl="0" indent="0" algn="l" rtl="0">
              <a:lnSpc>
                <a:spcPct val="100000"/>
              </a:lnSpc>
              <a:spcBef>
                <a:spcPts val="1200"/>
              </a:spcBef>
              <a:spcAft>
                <a:spcPts val="0"/>
              </a:spcAft>
              <a:buNone/>
            </a:pPr>
            <a:r>
              <a:rPr lang="en-US" sz="1800" b="1" dirty="0"/>
              <a:t>One suggestion to increase accessibility and employment inclusion in healthcare is </a:t>
            </a:r>
            <a:r>
              <a:rPr lang="en-US" sz="1800" dirty="0"/>
              <a:t>to adapt training and reference materials (such as organizational policies) to be accessible in multiple formats. </a:t>
            </a:r>
            <a:br>
              <a:rPr lang="en-US" sz="1800" dirty="0"/>
            </a:br>
            <a:r>
              <a:rPr lang="en-US" sz="1800" dirty="0"/>
              <a:t>This will also increase the general staff knowledge on</a:t>
            </a:r>
            <a:br>
              <a:rPr lang="en-US" sz="1800" dirty="0"/>
            </a:br>
            <a:r>
              <a:rPr lang="en-US" sz="1800" dirty="0"/>
              <a:t> how to make accessible work materials with existing</a:t>
            </a:r>
            <a:br>
              <a:rPr lang="en-US" sz="1800" dirty="0"/>
            </a:br>
            <a:r>
              <a:rPr lang="en-US" sz="1800" dirty="0"/>
              <a:t>software features. </a:t>
            </a:r>
            <a:endParaRPr lang="en-US" sz="1400" dirty="0"/>
          </a:p>
          <a:p>
            <a:pPr marL="0" lvl="0" indent="0" algn="l" rtl="0">
              <a:lnSpc>
                <a:spcPct val="80000"/>
              </a:lnSpc>
              <a:spcBef>
                <a:spcPts val="1200"/>
              </a:spcBef>
              <a:spcAft>
                <a:spcPts val="0"/>
              </a:spcAft>
              <a:buNone/>
            </a:pPr>
            <a:r>
              <a:rPr lang="en-US" sz="1400" dirty="0"/>
              <a:t>Julia works in a rehabilitation organization and has visible</a:t>
            </a:r>
            <a:br>
              <a:rPr lang="en-US" sz="1400" dirty="0"/>
            </a:br>
            <a:r>
              <a:rPr lang="en-US" sz="1400" dirty="0"/>
              <a:t>and invisible disabilities</a:t>
            </a:r>
          </a:p>
          <a:p>
            <a:pPr marL="0" lvl="0" indent="0" algn="l" rtl="0">
              <a:lnSpc>
                <a:spcPct val="80000"/>
              </a:lnSpc>
              <a:spcBef>
                <a:spcPts val="1200"/>
              </a:spcBef>
              <a:spcAft>
                <a:spcPts val="0"/>
              </a:spcAft>
              <a:buNone/>
            </a:pPr>
            <a:endParaRPr lang="en-US" sz="2400" dirty="0"/>
          </a:p>
        </p:txBody>
      </p:sp>
    </p:spTree>
    <p:extLst>
      <p:ext uri="{BB962C8B-B14F-4D97-AF65-F5344CB8AC3E}">
        <p14:creationId xmlns:p14="http://schemas.microsoft.com/office/powerpoint/2010/main" val="76035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E36A1279-9393-D5BB-9C49-CF2116A775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8FA68A-FC64-3269-C2B0-8EE8B8C94EEA}"/>
              </a:ext>
            </a:extLst>
          </p:cNvPr>
          <p:cNvSpPr>
            <a:spLocks noGrp="1"/>
          </p:cNvSpPr>
          <p:nvPr>
            <p:ph type="title"/>
          </p:nvPr>
        </p:nvSpPr>
        <p:spPr/>
        <p:txBody>
          <a:bodyPr/>
          <a:lstStyle/>
          <a:p>
            <a:r>
              <a:rPr lang="en-US" b="1" i="1" dirty="0"/>
              <a:t>Lee</a:t>
            </a:r>
            <a:endParaRPr lang="en-CA" b="1" i="1" dirty="0"/>
          </a:p>
        </p:txBody>
      </p:sp>
      <p:sp>
        <p:nvSpPr>
          <p:cNvPr id="1158" name="Google Shape;1158;p112">
            <a:extLst>
              <a:ext uri="{FF2B5EF4-FFF2-40B4-BE49-F238E27FC236}">
                <a16:creationId xmlns:a16="http://schemas.microsoft.com/office/drawing/2014/main" id="{073D03D5-14F8-0D89-4016-EDFFC5072D1B}"/>
              </a:ext>
            </a:extLst>
          </p:cNvPr>
          <p:cNvSpPr txBox="1">
            <a:spLocks noGrp="1"/>
          </p:cNvSpPr>
          <p:nvPr>
            <p:ph type="body" idx="1"/>
          </p:nvPr>
        </p:nvSpPr>
        <p:spPr>
          <a:xfrm>
            <a:off x="475488" y="1240050"/>
            <a:ext cx="6950548" cy="34164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800" b="1" dirty="0"/>
              <a:t>One thing healthcare organizations are doing well to support diverse and disability inclusive workforces is </a:t>
            </a:r>
            <a:r>
              <a:rPr lang="en-US" sz="1800" dirty="0"/>
              <a:t>providing onsite physiotherapy and access to ergonomic assessments.</a:t>
            </a:r>
          </a:p>
          <a:p>
            <a:pPr marL="0" lvl="0" indent="0" algn="l" rtl="0">
              <a:lnSpc>
                <a:spcPct val="100000"/>
              </a:lnSpc>
              <a:spcBef>
                <a:spcPts val="1200"/>
              </a:spcBef>
              <a:spcAft>
                <a:spcPts val="0"/>
              </a:spcAft>
              <a:buNone/>
            </a:pPr>
            <a:r>
              <a:rPr lang="en-US" sz="1800" b="1" dirty="0"/>
              <a:t>One suggestion to increase accessibility and employment inclusion in healthcare is </a:t>
            </a:r>
            <a:r>
              <a:rPr lang="en-US" sz="1800" dirty="0"/>
              <a:t>understand that staff do not ask to get injured on the job. When they do, organizations and management need to show compassion and understanding.</a:t>
            </a:r>
            <a:endParaRPr lang="en-US" sz="1400" dirty="0"/>
          </a:p>
          <a:p>
            <a:pPr marL="0" lvl="0" indent="0" algn="l" rtl="0">
              <a:lnSpc>
                <a:spcPct val="100000"/>
              </a:lnSpc>
              <a:spcBef>
                <a:spcPts val="1200"/>
              </a:spcBef>
              <a:spcAft>
                <a:spcPts val="0"/>
              </a:spcAft>
              <a:buNone/>
            </a:pPr>
            <a:r>
              <a:rPr lang="en-US" sz="1400" dirty="0"/>
              <a:t>Lee works in a community health organization and has an invisible disability</a:t>
            </a:r>
          </a:p>
          <a:p>
            <a:pPr marL="0" lvl="0" indent="0" algn="l" rtl="0">
              <a:lnSpc>
                <a:spcPct val="80000"/>
              </a:lnSpc>
              <a:spcBef>
                <a:spcPts val="1200"/>
              </a:spcBef>
              <a:spcAft>
                <a:spcPts val="0"/>
              </a:spcAft>
              <a:buNone/>
            </a:pPr>
            <a:endParaRPr lang="en-US" sz="2400" dirty="0"/>
          </a:p>
        </p:txBody>
      </p:sp>
    </p:spTree>
    <p:extLst>
      <p:ext uri="{BB962C8B-B14F-4D97-AF65-F5344CB8AC3E}">
        <p14:creationId xmlns:p14="http://schemas.microsoft.com/office/powerpoint/2010/main" val="278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F39B11F4-BCAE-E972-325A-2CCEE25896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8BE787-BFF8-BE8A-1BDB-A46102450B1D}"/>
              </a:ext>
            </a:extLst>
          </p:cNvPr>
          <p:cNvSpPr>
            <a:spLocks noGrp="1"/>
          </p:cNvSpPr>
          <p:nvPr>
            <p:ph type="title"/>
          </p:nvPr>
        </p:nvSpPr>
        <p:spPr/>
        <p:txBody>
          <a:bodyPr/>
          <a:lstStyle/>
          <a:p>
            <a:r>
              <a:rPr lang="en-US" b="1" i="1" dirty="0"/>
              <a:t>Chloe</a:t>
            </a:r>
            <a:endParaRPr lang="en-CA" b="1" i="1" dirty="0"/>
          </a:p>
        </p:txBody>
      </p:sp>
      <p:sp>
        <p:nvSpPr>
          <p:cNvPr id="1158" name="Google Shape;1158;p112">
            <a:extLst>
              <a:ext uri="{FF2B5EF4-FFF2-40B4-BE49-F238E27FC236}">
                <a16:creationId xmlns:a16="http://schemas.microsoft.com/office/drawing/2014/main" id="{D9457635-C677-57B4-2DAC-99B69A8CB4CE}"/>
              </a:ext>
            </a:extLst>
          </p:cNvPr>
          <p:cNvSpPr txBox="1">
            <a:spLocks noGrp="1"/>
          </p:cNvSpPr>
          <p:nvPr>
            <p:ph type="body" idx="1"/>
          </p:nvPr>
        </p:nvSpPr>
        <p:spPr>
          <a:xfrm>
            <a:off x="475488" y="1374546"/>
            <a:ext cx="7698694"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800" b="1" dirty="0"/>
              <a:t>One thing healthcare organizations are doing well to support diverse and disability inclusive workforces is </a:t>
            </a:r>
            <a:r>
              <a:rPr lang="en-US" sz="1800" dirty="0"/>
              <a:t>encouraging teamwork and collaboration with persons with disabilities.</a:t>
            </a:r>
          </a:p>
          <a:p>
            <a:pPr marL="0" lvl="0" indent="0" algn="l" rtl="0">
              <a:lnSpc>
                <a:spcPct val="100000"/>
              </a:lnSpc>
              <a:spcBef>
                <a:spcPts val="1200"/>
              </a:spcBef>
              <a:spcAft>
                <a:spcPts val="0"/>
              </a:spcAft>
              <a:buNone/>
            </a:pPr>
            <a:r>
              <a:rPr lang="en-US" sz="1800" b="1" dirty="0"/>
              <a:t>One suggestion to increase accessibility and employment inclusion in healthcare is </a:t>
            </a:r>
            <a:r>
              <a:rPr lang="en-US" sz="1800" dirty="0"/>
              <a:t>to decrease stigma with the word “disability” and to encourage other workers to be open and ask questions to persons of disabilities to encourage clear communications and expectations-especially for those with invisible disabilities. </a:t>
            </a:r>
          </a:p>
          <a:p>
            <a:pPr marL="0" lvl="0" indent="0" algn="l" rtl="0">
              <a:lnSpc>
                <a:spcPct val="100000"/>
              </a:lnSpc>
              <a:spcBef>
                <a:spcPts val="1200"/>
              </a:spcBef>
              <a:spcAft>
                <a:spcPts val="0"/>
              </a:spcAft>
              <a:buNone/>
            </a:pPr>
            <a:endParaRPr lang="en-US" sz="1400" dirty="0"/>
          </a:p>
          <a:p>
            <a:pPr marL="0" lvl="0" indent="0" algn="l" rtl="0">
              <a:lnSpc>
                <a:spcPct val="100000"/>
              </a:lnSpc>
              <a:spcBef>
                <a:spcPts val="1200"/>
              </a:spcBef>
              <a:spcAft>
                <a:spcPts val="0"/>
              </a:spcAft>
              <a:buNone/>
            </a:pPr>
            <a:r>
              <a:rPr lang="en-US" sz="1400" dirty="0"/>
              <a:t>Chloe volunteers at a rehabilitation organization and has an </a:t>
            </a:r>
            <a:br>
              <a:rPr lang="en-US" sz="1400" dirty="0"/>
            </a:br>
            <a:r>
              <a:rPr lang="en-US" sz="1400" dirty="0"/>
              <a:t>invisible disability</a:t>
            </a:r>
          </a:p>
          <a:p>
            <a:pPr marL="0" lvl="0" indent="0" algn="l" rtl="0">
              <a:lnSpc>
                <a:spcPct val="100000"/>
              </a:lnSpc>
              <a:spcBef>
                <a:spcPts val="1200"/>
              </a:spcBef>
              <a:spcAft>
                <a:spcPts val="0"/>
              </a:spcAft>
              <a:buNone/>
            </a:pPr>
            <a:endParaRPr lang="en-US" sz="2400" dirty="0"/>
          </a:p>
        </p:txBody>
      </p:sp>
    </p:spTree>
    <p:extLst>
      <p:ext uri="{BB962C8B-B14F-4D97-AF65-F5344CB8AC3E}">
        <p14:creationId xmlns:p14="http://schemas.microsoft.com/office/powerpoint/2010/main" val="1860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8BB41C49-AEDC-4440-36E3-1D19B35DE4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14DB42-FDF9-DA7F-8995-18E8C4E52E4A}"/>
              </a:ext>
            </a:extLst>
          </p:cNvPr>
          <p:cNvSpPr>
            <a:spLocks noGrp="1"/>
          </p:cNvSpPr>
          <p:nvPr>
            <p:ph type="title"/>
          </p:nvPr>
        </p:nvSpPr>
        <p:spPr/>
        <p:txBody>
          <a:bodyPr/>
          <a:lstStyle/>
          <a:p>
            <a:r>
              <a:rPr lang="en-US" b="1" i="1" dirty="0"/>
              <a:t>Stephanie</a:t>
            </a:r>
            <a:endParaRPr lang="en-CA" b="1" i="1" dirty="0"/>
          </a:p>
        </p:txBody>
      </p:sp>
      <p:sp>
        <p:nvSpPr>
          <p:cNvPr id="1158" name="Google Shape;1158;p112">
            <a:extLst>
              <a:ext uri="{FF2B5EF4-FFF2-40B4-BE49-F238E27FC236}">
                <a16:creationId xmlns:a16="http://schemas.microsoft.com/office/drawing/2014/main" id="{8AD2F595-C65A-2AEF-A92E-56280D4788E7}"/>
              </a:ext>
            </a:extLst>
          </p:cNvPr>
          <p:cNvSpPr txBox="1">
            <a:spLocks noGrp="1"/>
          </p:cNvSpPr>
          <p:nvPr>
            <p:ph type="body" idx="1"/>
          </p:nvPr>
        </p:nvSpPr>
        <p:spPr>
          <a:xfrm>
            <a:off x="475487" y="1374546"/>
            <a:ext cx="5759057"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800" b="1" dirty="0"/>
              <a:t>One thing healthcare organizations are doing well to support diverse and disability inclusive workforces is </a:t>
            </a:r>
            <a:r>
              <a:rPr lang="en-US" sz="1800" dirty="0"/>
              <a:t>physical accessibility such as accessible parking and automatic doors.</a:t>
            </a:r>
          </a:p>
          <a:p>
            <a:pPr marL="0" lvl="0" indent="0" algn="l" rtl="0">
              <a:lnSpc>
                <a:spcPct val="100000"/>
              </a:lnSpc>
              <a:spcBef>
                <a:spcPts val="1200"/>
              </a:spcBef>
              <a:spcAft>
                <a:spcPts val="0"/>
              </a:spcAft>
              <a:buNone/>
            </a:pPr>
            <a:r>
              <a:rPr lang="en-US" sz="1800" b="1" dirty="0"/>
              <a:t>One suggestion to increase accessibility and employment inclusion in healthcare is </a:t>
            </a:r>
            <a:r>
              <a:rPr lang="en-US" sz="1800" dirty="0"/>
              <a:t>to seek more input from employees regarding the resources and equipment that would help do their jobs better. </a:t>
            </a:r>
          </a:p>
          <a:p>
            <a:pPr marL="0" lvl="0" indent="0" algn="l" rtl="0">
              <a:lnSpc>
                <a:spcPct val="100000"/>
              </a:lnSpc>
              <a:spcBef>
                <a:spcPts val="1200"/>
              </a:spcBef>
              <a:spcAft>
                <a:spcPts val="0"/>
              </a:spcAft>
              <a:buNone/>
            </a:pPr>
            <a:endParaRPr lang="en-US" sz="1400" dirty="0"/>
          </a:p>
          <a:p>
            <a:pPr marL="0" lvl="0" indent="0" algn="l" rtl="0">
              <a:lnSpc>
                <a:spcPct val="100000"/>
              </a:lnSpc>
              <a:spcBef>
                <a:spcPts val="1200"/>
              </a:spcBef>
              <a:spcAft>
                <a:spcPts val="0"/>
              </a:spcAft>
              <a:buNone/>
            </a:pPr>
            <a:r>
              <a:rPr lang="en-US" sz="1400" dirty="0"/>
              <a:t>Stephanie works at a mental health hospital and has an invisible disability</a:t>
            </a:r>
          </a:p>
          <a:p>
            <a:pPr marL="0" lvl="0" indent="0" algn="l" rtl="0">
              <a:lnSpc>
                <a:spcPct val="80000"/>
              </a:lnSpc>
              <a:spcBef>
                <a:spcPts val="1200"/>
              </a:spcBef>
              <a:spcAft>
                <a:spcPts val="0"/>
              </a:spcAft>
              <a:buNone/>
            </a:pPr>
            <a:endParaRPr lang="en-US" sz="2400" dirty="0"/>
          </a:p>
        </p:txBody>
      </p:sp>
      <p:sp>
        <p:nvSpPr>
          <p:cNvPr id="2" name="Oval 1" descr="Headshot of Stephanie">
            <a:extLst>
              <a:ext uri="{FF2B5EF4-FFF2-40B4-BE49-F238E27FC236}">
                <a16:creationId xmlns:a16="http://schemas.microsoft.com/office/drawing/2014/main" id="{0EEC3924-F829-EE0A-CB0C-79EE1478EAC8}"/>
              </a:ext>
            </a:extLst>
          </p:cNvPr>
          <p:cNvSpPr/>
          <p:nvPr/>
        </p:nvSpPr>
        <p:spPr>
          <a:xfrm rot="15904103">
            <a:off x="6349138" y="1245344"/>
            <a:ext cx="2520000" cy="2541961"/>
          </a:xfrm>
          <a:prstGeom prst="ellipse">
            <a:avLst/>
          </a:prstGeom>
          <a:blipFill dpi="0" rotWithShape="1">
            <a:blip r:embed="rId3">
              <a:extLst>
                <a:ext uri="{28A0092B-C50C-407E-A947-70E740481C1C}">
                  <a14:useLocalDpi xmlns:a14="http://schemas.microsoft.com/office/drawing/2010/main" val="0"/>
                </a:ext>
              </a:extLst>
            </a:blip>
            <a:srcRect/>
            <a:stretch>
              <a:fillRect l="-32713" t="-2074" r="-7287" b="106"/>
            </a:stretch>
          </a:blip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589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98A36F80-3328-4077-9039-7D01E2D0B8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5EB337-9772-9797-0017-29C1175F10D7}"/>
              </a:ext>
            </a:extLst>
          </p:cNvPr>
          <p:cNvSpPr>
            <a:spLocks noGrp="1"/>
          </p:cNvSpPr>
          <p:nvPr>
            <p:ph type="title"/>
          </p:nvPr>
        </p:nvSpPr>
        <p:spPr/>
        <p:txBody>
          <a:bodyPr/>
          <a:lstStyle/>
          <a:p>
            <a:r>
              <a:rPr lang="en-US" b="1" i="1" dirty="0"/>
              <a:t>Maggie</a:t>
            </a:r>
            <a:endParaRPr lang="en-CA" b="1" i="1" dirty="0"/>
          </a:p>
        </p:txBody>
      </p:sp>
      <p:sp>
        <p:nvSpPr>
          <p:cNvPr id="1158" name="Google Shape;1158;p112">
            <a:extLst>
              <a:ext uri="{FF2B5EF4-FFF2-40B4-BE49-F238E27FC236}">
                <a16:creationId xmlns:a16="http://schemas.microsoft.com/office/drawing/2014/main" id="{EE913509-D2F3-50B7-209A-A7F536CB8416}"/>
              </a:ext>
            </a:extLst>
          </p:cNvPr>
          <p:cNvSpPr txBox="1">
            <a:spLocks noGrp="1"/>
          </p:cNvSpPr>
          <p:nvPr>
            <p:ph type="body" idx="1"/>
          </p:nvPr>
        </p:nvSpPr>
        <p:spPr>
          <a:xfrm>
            <a:off x="475489" y="1240050"/>
            <a:ext cx="7855712" cy="30399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800" b="1" dirty="0"/>
              <a:t>One thing healthcare organizations are doing well to support diverse and disability inclusive workforces is </a:t>
            </a:r>
            <a:r>
              <a:rPr lang="en-US" sz="1800" dirty="0"/>
              <a:t>beginning to acknowledge that there are many different forms of disabilities.</a:t>
            </a:r>
          </a:p>
          <a:p>
            <a:pPr marL="0" lvl="0" indent="0" algn="l" rtl="0">
              <a:lnSpc>
                <a:spcPct val="100000"/>
              </a:lnSpc>
              <a:spcBef>
                <a:spcPts val="1200"/>
              </a:spcBef>
              <a:spcAft>
                <a:spcPts val="0"/>
              </a:spcAft>
              <a:buNone/>
            </a:pPr>
            <a:r>
              <a:rPr lang="en-US" sz="1800" b="1" dirty="0"/>
              <a:t>One suggestion to increase accessibility and employment inclusion </a:t>
            </a:r>
            <a:br>
              <a:rPr lang="en-US" sz="1800" b="1" dirty="0"/>
            </a:br>
            <a:r>
              <a:rPr lang="en-US" sz="1800" b="1" dirty="0"/>
              <a:t>in healthcare is </a:t>
            </a:r>
            <a:r>
              <a:rPr lang="en-US" sz="1800" dirty="0"/>
              <a:t>to have more education and awareness that not all disabilities are visible or fit into the "cookie cutter" norm. </a:t>
            </a:r>
          </a:p>
          <a:p>
            <a:pPr marL="0" lvl="0" indent="0" algn="l" rtl="0">
              <a:lnSpc>
                <a:spcPct val="100000"/>
              </a:lnSpc>
              <a:spcBef>
                <a:spcPts val="1200"/>
              </a:spcBef>
              <a:spcAft>
                <a:spcPts val="0"/>
              </a:spcAft>
              <a:buNone/>
            </a:pPr>
            <a:endParaRPr lang="en-US" sz="1400" dirty="0"/>
          </a:p>
          <a:p>
            <a:pPr marL="0" lvl="0" indent="0" algn="l" rtl="0">
              <a:lnSpc>
                <a:spcPct val="100000"/>
              </a:lnSpc>
              <a:spcBef>
                <a:spcPts val="1200"/>
              </a:spcBef>
              <a:spcAft>
                <a:spcPts val="0"/>
              </a:spcAft>
              <a:buNone/>
            </a:pPr>
            <a:r>
              <a:rPr lang="en-US" sz="1400" dirty="0"/>
              <a:t>Maggie works in an acute care hospital and has visible and </a:t>
            </a:r>
            <a:br>
              <a:rPr lang="en-US" sz="1400" dirty="0"/>
            </a:br>
            <a:r>
              <a:rPr lang="en-US" sz="1400" dirty="0"/>
              <a:t>invisible disabilities</a:t>
            </a:r>
          </a:p>
        </p:txBody>
      </p:sp>
    </p:spTree>
    <p:extLst>
      <p:ext uri="{BB962C8B-B14F-4D97-AF65-F5344CB8AC3E}">
        <p14:creationId xmlns:p14="http://schemas.microsoft.com/office/powerpoint/2010/main" val="385445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2C24E110-9903-BA66-4ECA-19347B0622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ECBB47-9781-F97C-585F-27F7D66FFC4A}"/>
              </a:ext>
            </a:extLst>
          </p:cNvPr>
          <p:cNvSpPr>
            <a:spLocks noGrp="1"/>
          </p:cNvSpPr>
          <p:nvPr>
            <p:ph type="title"/>
          </p:nvPr>
        </p:nvSpPr>
        <p:spPr/>
        <p:txBody>
          <a:bodyPr/>
          <a:lstStyle/>
          <a:p>
            <a:r>
              <a:rPr lang="en-US" b="1" i="1" dirty="0"/>
              <a:t>Shawna</a:t>
            </a:r>
            <a:endParaRPr lang="en-CA" b="1" i="1" dirty="0"/>
          </a:p>
        </p:txBody>
      </p:sp>
      <p:sp>
        <p:nvSpPr>
          <p:cNvPr id="1158" name="Google Shape;1158;p112">
            <a:extLst>
              <a:ext uri="{FF2B5EF4-FFF2-40B4-BE49-F238E27FC236}">
                <a16:creationId xmlns:a16="http://schemas.microsoft.com/office/drawing/2014/main" id="{5059125C-45A4-1097-BFF8-93B6909F574A}"/>
              </a:ext>
            </a:extLst>
          </p:cNvPr>
          <p:cNvSpPr txBox="1">
            <a:spLocks noGrp="1"/>
          </p:cNvSpPr>
          <p:nvPr>
            <p:ph type="body" idx="1"/>
          </p:nvPr>
        </p:nvSpPr>
        <p:spPr>
          <a:xfrm>
            <a:off x="475488" y="900545"/>
            <a:ext cx="7886700" cy="4350327"/>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700" b="1" dirty="0"/>
              <a:t>One thing healthcare organizations are doing well to support diverse and disability inclusive workforces is </a:t>
            </a:r>
            <a:r>
              <a:rPr lang="en-US" sz="1700" dirty="0"/>
              <a:t>partnering with job placement agencies to employ young individuals with intellectual disabilities. These collaborations provide meaningful employment and promote an inclusive environment where all employees can thrive, contributing to a stronger, more diverse workforce.</a:t>
            </a:r>
          </a:p>
          <a:p>
            <a:pPr marL="0" lvl="0" indent="0" algn="l" rtl="0">
              <a:lnSpc>
                <a:spcPct val="100000"/>
              </a:lnSpc>
              <a:spcBef>
                <a:spcPts val="1200"/>
              </a:spcBef>
              <a:spcAft>
                <a:spcPts val="0"/>
              </a:spcAft>
              <a:buNone/>
            </a:pPr>
            <a:r>
              <a:rPr lang="en-US" sz="1700" b="1" dirty="0"/>
              <a:t>One suggestion to increase accessibility and employment inclusion in healthcare is </a:t>
            </a:r>
            <a:r>
              <a:rPr lang="en-US" sz="1700" dirty="0"/>
              <a:t>to implement targeted training programs for hiring managers </a:t>
            </a:r>
            <a:br>
              <a:rPr lang="en-US" sz="1700" dirty="0"/>
            </a:br>
            <a:r>
              <a:rPr lang="en-US" sz="1700" dirty="0"/>
              <a:t>and staff on disability awareness and inclusive practices. This would </a:t>
            </a:r>
            <a:br>
              <a:rPr lang="en-US" sz="1700" dirty="0"/>
            </a:br>
            <a:r>
              <a:rPr lang="en-US" sz="1700" dirty="0"/>
              <a:t>help create a more welcoming environment for individuals with </a:t>
            </a:r>
            <a:br>
              <a:rPr lang="en-US" sz="1700" dirty="0"/>
            </a:br>
            <a:r>
              <a:rPr lang="en-US" sz="1700" dirty="0"/>
              <a:t>disabilities, ensure fair hiring processes, and provide support </a:t>
            </a:r>
            <a:br>
              <a:rPr lang="en-US" sz="1700" dirty="0"/>
            </a:br>
            <a:r>
              <a:rPr lang="en-US" sz="1700" dirty="0"/>
              <a:t>for employees with diverse needs, ultimately fostering a </a:t>
            </a:r>
            <a:br>
              <a:rPr lang="en-US" sz="1700" dirty="0"/>
            </a:br>
            <a:r>
              <a:rPr lang="en-US" sz="1700" dirty="0"/>
              <a:t>more inclusive healthcare workforce. </a:t>
            </a:r>
          </a:p>
          <a:p>
            <a:pPr marL="0" lvl="0" indent="0" algn="l" rtl="0">
              <a:lnSpc>
                <a:spcPct val="100000"/>
              </a:lnSpc>
              <a:spcBef>
                <a:spcPts val="1200"/>
              </a:spcBef>
              <a:spcAft>
                <a:spcPts val="0"/>
              </a:spcAft>
              <a:buNone/>
            </a:pPr>
            <a:r>
              <a:rPr lang="en-US" sz="1400" dirty="0"/>
              <a:t>Shawna works in an acute care hospital and has an invisible disability</a:t>
            </a:r>
          </a:p>
        </p:txBody>
      </p:sp>
    </p:spTree>
    <p:extLst>
      <p:ext uri="{BB962C8B-B14F-4D97-AF65-F5344CB8AC3E}">
        <p14:creationId xmlns:p14="http://schemas.microsoft.com/office/powerpoint/2010/main" val="486494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97A53460-E79B-3B9B-AB65-5195B1358F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F81C73-8107-2968-3B00-03B7292A6D4E}"/>
              </a:ext>
            </a:extLst>
          </p:cNvPr>
          <p:cNvSpPr>
            <a:spLocks noGrp="1"/>
          </p:cNvSpPr>
          <p:nvPr>
            <p:ph type="title"/>
          </p:nvPr>
        </p:nvSpPr>
        <p:spPr/>
        <p:txBody>
          <a:bodyPr/>
          <a:lstStyle/>
          <a:p>
            <a:r>
              <a:rPr lang="en-US" b="1" i="1" dirty="0"/>
              <a:t>Eric</a:t>
            </a:r>
            <a:r>
              <a:rPr lang="en-US" b="1" i="1" dirty="0">
                <a:solidFill>
                  <a:schemeClr val="bg1"/>
                </a:solidFill>
              </a:rPr>
              <a:t>-1</a:t>
            </a:r>
            <a:endParaRPr lang="en-CA" b="1" i="1" dirty="0"/>
          </a:p>
        </p:txBody>
      </p:sp>
      <p:sp>
        <p:nvSpPr>
          <p:cNvPr id="1158" name="Google Shape;1158;p112">
            <a:extLst>
              <a:ext uri="{FF2B5EF4-FFF2-40B4-BE49-F238E27FC236}">
                <a16:creationId xmlns:a16="http://schemas.microsoft.com/office/drawing/2014/main" id="{5E45E88A-8892-48D8-8FA1-4B8AF421D712}"/>
              </a:ext>
            </a:extLst>
          </p:cNvPr>
          <p:cNvSpPr txBox="1">
            <a:spLocks noGrp="1"/>
          </p:cNvSpPr>
          <p:nvPr>
            <p:ph type="body" idx="1"/>
          </p:nvPr>
        </p:nvSpPr>
        <p:spPr>
          <a:xfrm>
            <a:off x="475488" y="1374546"/>
            <a:ext cx="7360412"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500" b="1" dirty="0"/>
              <a:t>One thing healthcare organizations are doing well to support diverse and disability inclusive workforces is </a:t>
            </a:r>
            <a:r>
              <a:rPr lang="en-US" sz="1500" dirty="0"/>
              <a:t>having physical accessibility features such as ramps, reserved parking for disabled people, and spaces within the hospital setting to accommodate wheelchairs. This benefits staff and patients alike.</a:t>
            </a:r>
          </a:p>
          <a:p>
            <a:pPr marL="0" lvl="0" indent="0" algn="l" rtl="0">
              <a:lnSpc>
                <a:spcPct val="100000"/>
              </a:lnSpc>
              <a:spcBef>
                <a:spcPts val="1200"/>
              </a:spcBef>
              <a:spcAft>
                <a:spcPts val="0"/>
              </a:spcAft>
              <a:buNone/>
            </a:pPr>
            <a:r>
              <a:rPr lang="en-US" sz="1500" b="1" dirty="0"/>
              <a:t>One suggestion to increase accessibility and employment inclusion in healthcare is </a:t>
            </a:r>
            <a:r>
              <a:rPr lang="en-US" sz="1500" dirty="0"/>
              <a:t>to be inclusive of your team in different ways, for example, by simply taking the elevator when in a group, and do not assume everyone can take the stairs just because they appear to walk easily. Asking "does anyone not want to take the stairs?" puts people on the spot and no one wants to be the barrier to others taking the 'healthy' option. </a:t>
            </a:r>
          </a:p>
          <a:p>
            <a:pPr marL="0" lvl="0" indent="0" algn="l" rtl="0">
              <a:lnSpc>
                <a:spcPct val="100000"/>
              </a:lnSpc>
              <a:spcBef>
                <a:spcPts val="1200"/>
              </a:spcBef>
              <a:spcAft>
                <a:spcPts val="0"/>
              </a:spcAft>
              <a:buNone/>
            </a:pPr>
            <a:r>
              <a:rPr lang="en-US" sz="1500" kern="0" dirty="0">
                <a:effectLst/>
                <a:latin typeface="+mn-lt"/>
                <a:ea typeface="Aptos" panose="020B0004020202020204" pitchFamily="34" charset="0"/>
                <a:cs typeface="Aptos" panose="020B0004020202020204" pitchFamily="34" charset="0"/>
              </a:rPr>
              <a:t>The aim needs to be psychological safety. I want to feel comfortable </a:t>
            </a:r>
            <a:br>
              <a:rPr lang="en-US" sz="1500" kern="0" dirty="0">
                <a:effectLst/>
                <a:latin typeface="+mn-lt"/>
                <a:ea typeface="Aptos" panose="020B0004020202020204" pitchFamily="34" charset="0"/>
                <a:cs typeface="Aptos" panose="020B0004020202020204" pitchFamily="34" charset="0"/>
              </a:rPr>
            </a:br>
            <a:r>
              <a:rPr lang="en-US" sz="1500" kern="0" dirty="0">
                <a:effectLst/>
                <a:latin typeface="+mn-lt"/>
                <a:ea typeface="Aptos" panose="020B0004020202020204" pitchFamily="34" charset="0"/>
                <a:cs typeface="Aptos" panose="020B0004020202020204" pitchFamily="34" charset="0"/>
              </a:rPr>
              <a:t>sharing, to feel that I won't be singled out when I speak up. I want to </a:t>
            </a:r>
            <a:br>
              <a:rPr lang="en-US" sz="1500" kern="0" dirty="0">
                <a:effectLst/>
                <a:latin typeface="+mn-lt"/>
                <a:ea typeface="Aptos" panose="020B0004020202020204" pitchFamily="34" charset="0"/>
                <a:cs typeface="Aptos" panose="020B0004020202020204" pitchFamily="34" charset="0"/>
              </a:rPr>
            </a:br>
            <a:r>
              <a:rPr lang="en-US" sz="1500" kern="0" dirty="0">
                <a:effectLst/>
                <a:latin typeface="+mn-lt"/>
                <a:ea typeface="Aptos" panose="020B0004020202020204" pitchFamily="34" charset="0"/>
                <a:cs typeface="Aptos" panose="020B0004020202020204" pitchFamily="34" charset="0"/>
              </a:rPr>
              <a:t>feel accommodated without feeling like I'm being treated special</a:t>
            </a:r>
            <a:r>
              <a:rPr lang="en-CA" sz="1500" kern="0" dirty="0">
                <a:effectLst/>
                <a:latin typeface="+mn-lt"/>
                <a:ea typeface="Aptos" panose="020B0004020202020204" pitchFamily="34" charset="0"/>
                <a:cs typeface="Aptos" panose="020B0004020202020204" pitchFamily="34" charset="0"/>
              </a:rPr>
              <a:t>.</a:t>
            </a:r>
            <a:endParaRPr lang="en-US" sz="1200" dirty="0"/>
          </a:p>
          <a:p>
            <a:pPr marL="0" lvl="0" indent="0" algn="l" rtl="0">
              <a:lnSpc>
                <a:spcPct val="100000"/>
              </a:lnSpc>
              <a:spcBef>
                <a:spcPts val="1200"/>
              </a:spcBef>
              <a:spcAft>
                <a:spcPts val="0"/>
              </a:spcAft>
              <a:buNone/>
            </a:pPr>
            <a:r>
              <a:rPr lang="en-US" sz="1200" dirty="0"/>
              <a:t>Eric works at a rehabilitation organization and has an invisible disability</a:t>
            </a:r>
          </a:p>
          <a:p>
            <a:pPr marL="0" lvl="0" indent="0" algn="l" rtl="0">
              <a:lnSpc>
                <a:spcPct val="100000"/>
              </a:lnSpc>
              <a:spcBef>
                <a:spcPts val="1200"/>
              </a:spcBef>
              <a:spcAft>
                <a:spcPts val="0"/>
              </a:spcAft>
              <a:buNone/>
            </a:pPr>
            <a:endParaRPr lang="en-US" sz="2000" dirty="0"/>
          </a:p>
        </p:txBody>
      </p:sp>
    </p:spTree>
    <p:extLst>
      <p:ext uri="{BB962C8B-B14F-4D97-AF65-F5344CB8AC3E}">
        <p14:creationId xmlns:p14="http://schemas.microsoft.com/office/powerpoint/2010/main" val="427326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41479206-B461-9E40-2AC9-19DCC6F8D2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A5EEA3-F6C3-2CBB-4480-D52966A00CC3}"/>
              </a:ext>
            </a:extLst>
          </p:cNvPr>
          <p:cNvSpPr>
            <a:spLocks noGrp="1"/>
          </p:cNvSpPr>
          <p:nvPr>
            <p:ph type="title"/>
          </p:nvPr>
        </p:nvSpPr>
        <p:spPr/>
        <p:txBody>
          <a:bodyPr/>
          <a:lstStyle/>
          <a:p>
            <a:r>
              <a:rPr lang="en-US" b="1" i="1" dirty="0"/>
              <a:t>Cindy</a:t>
            </a:r>
            <a:endParaRPr lang="en-CA" b="1" i="1" dirty="0"/>
          </a:p>
        </p:txBody>
      </p:sp>
      <p:sp>
        <p:nvSpPr>
          <p:cNvPr id="1158" name="Google Shape;1158;p112">
            <a:extLst>
              <a:ext uri="{FF2B5EF4-FFF2-40B4-BE49-F238E27FC236}">
                <a16:creationId xmlns:a16="http://schemas.microsoft.com/office/drawing/2014/main" id="{300DDD3E-C469-2526-410F-259FA2B0B107}"/>
              </a:ext>
            </a:extLst>
          </p:cNvPr>
          <p:cNvSpPr txBox="1">
            <a:spLocks noGrp="1"/>
          </p:cNvSpPr>
          <p:nvPr>
            <p:ph type="body" idx="1"/>
          </p:nvPr>
        </p:nvSpPr>
        <p:spPr>
          <a:xfrm>
            <a:off x="475488" y="1374546"/>
            <a:ext cx="7781821"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600" b="1" dirty="0"/>
              <a:t>One thing healthcare organizations are doing well to support diverse and disability inclusive workforces is </a:t>
            </a:r>
            <a:r>
              <a:rPr lang="en-US" sz="1600" dirty="0"/>
              <a:t>providing staff with the equipment they need to fulfil their responsibilities.</a:t>
            </a:r>
          </a:p>
          <a:p>
            <a:pPr marL="0" lvl="0" indent="0" algn="l" rtl="0">
              <a:lnSpc>
                <a:spcPct val="100000"/>
              </a:lnSpc>
              <a:spcBef>
                <a:spcPts val="1200"/>
              </a:spcBef>
              <a:spcAft>
                <a:spcPts val="0"/>
              </a:spcAft>
              <a:buNone/>
            </a:pPr>
            <a:r>
              <a:rPr lang="en-US" sz="1600" b="1" dirty="0"/>
              <a:t>One suggestion to increase accessibility and employment inclusion in healthcare is </a:t>
            </a:r>
            <a:r>
              <a:rPr lang="en-US" sz="1600" dirty="0"/>
              <a:t>that all levels of the workplace need to be trained in the Ontario rights for persons with disabilities legislation. For example, sometimes I have needed to educate our IT department about my right to have different computer equipment from my peers so that I can participate in the workforce. </a:t>
            </a:r>
          </a:p>
          <a:p>
            <a:pPr marL="0" lvl="0" indent="0" algn="l" rtl="0">
              <a:lnSpc>
                <a:spcPct val="100000"/>
              </a:lnSpc>
              <a:spcBef>
                <a:spcPts val="1200"/>
              </a:spcBef>
              <a:spcAft>
                <a:spcPts val="0"/>
              </a:spcAft>
              <a:buNone/>
            </a:pPr>
            <a:r>
              <a:rPr lang="en-US" sz="1600" b="1" kern="0" dirty="0">
                <a:effectLst/>
                <a:latin typeface="+mn-lt"/>
                <a:ea typeface="Aptos" panose="020B0004020202020204" pitchFamily="34" charset="0"/>
                <a:cs typeface="Aptos" panose="020B0004020202020204" pitchFamily="34" charset="0"/>
              </a:rPr>
              <a:t>I would also like to share </a:t>
            </a:r>
            <a:r>
              <a:rPr lang="en-US" sz="1600" kern="0" dirty="0">
                <a:effectLst/>
                <a:latin typeface="+mn-lt"/>
                <a:ea typeface="Aptos" panose="020B0004020202020204" pitchFamily="34" charset="0"/>
                <a:cs typeface="Aptos" panose="020B0004020202020204" pitchFamily="34" charset="0"/>
              </a:rPr>
              <a:t>how valuable it is for me to be able to </a:t>
            </a:r>
            <a:br>
              <a:rPr lang="en-US" sz="1600" kern="0" dirty="0">
                <a:effectLst/>
                <a:latin typeface="+mn-lt"/>
                <a:ea typeface="Aptos" panose="020B0004020202020204" pitchFamily="34" charset="0"/>
                <a:cs typeface="Aptos" panose="020B0004020202020204" pitchFamily="34" charset="0"/>
              </a:rPr>
            </a:br>
            <a:r>
              <a:rPr lang="en-US" sz="1600" kern="0" dirty="0">
                <a:effectLst/>
                <a:latin typeface="+mn-lt"/>
                <a:ea typeface="Aptos" panose="020B0004020202020204" pitchFamily="34" charset="0"/>
                <a:cs typeface="Aptos" panose="020B0004020202020204" pitchFamily="34" charset="0"/>
              </a:rPr>
              <a:t>participate in my career</a:t>
            </a:r>
            <a:r>
              <a:rPr lang="en-CA" sz="1600" kern="0" dirty="0">
                <a:effectLst/>
                <a:latin typeface="+mn-lt"/>
                <a:ea typeface="Aptos" panose="020B0004020202020204" pitchFamily="34" charset="0"/>
                <a:cs typeface="Aptos" panose="020B0004020202020204" pitchFamily="34" charset="0"/>
              </a:rPr>
              <a:t>.</a:t>
            </a:r>
            <a:endParaRPr lang="en-US" sz="1600" dirty="0">
              <a:latin typeface="+mn-lt"/>
            </a:endParaRPr>
          </a:p>
          <a:p>
            <a:pPr marL="0" lvl="0" indent="0" algn="l" rtl="0">
              <a:lnSpc>
                <a:spcPct val="100000"/>
              </a:lnSpc>
              <a:spcBef>
                <a:spcPts val="1200"/>
              </a:spcBef>
              <a:spcAft>
                <a:spcPts val="0"/>
              </a:spcAft>
              <a:buNone/>
            </a:pPr>
            <a:endParaRPr lang="en-US" sz="1200" dirty="0"/>
          </a:p>
          <a:p>
            <a:pPr marL="0" lvl="0" indent="0" algn="l" rtl="0">
              <a:lnSpc>
                <a:spcPct val="100000"/>
              </a:lnSpc>
              <a:spcBef>
                <a:spcPts val="1200"/>
              </a:spcBef>
              <a:spcAft>
                <a:spcPts val="0"/>
              </a:spcAft>
              <a:buNone/>
            </a:pPr>
            <a:r>
              <a:rPr lang="en-US" sz="1200" dirty="0"/>
              <a:t>Cindy works at a community health organization and has an invisible disability</a:t>
            </a:r>
          </a:p>
          <a:p>
            <a:pPr marL="0" lvl="0" indent="0" algn="l" rtl="0">
              <a:lnSpc>
                <a:spcPct val="100000"/>
              </a:lnSpc>
              <a:spcBef>
                <a:spcPts val="1200"/>
              </a:spcBef>
              <a:spcAft>
                <a:spcPts val="0"/>
              </a:spcAft>
              <a:buNone/>
            </a:pPr>
            <a:endParaRPr lang="en-US" sz="2000" dirty="0"/>
          </a:p>
        </p:txBody>
      </p:sp>
    </p:spTree>
    <p:extLst>
      <p:ext uri="{BB962C8B-B14F-4D97-AF65-F5344CB8AC3E}">
        <p14:creationId xmlns:p14="http://schemas.microsoft.com/office/powerpoint/2010/main" val="407545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67331F8A-93D8-873F-66DB-19FF3743F1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A22334-1D96-33E1-10E3-17D7431772F8}"/>
              </a:ext>
            </a:extLst>
          </p:cNvPr>
          <p:cNvSpPr>
            <a:spLocks noGrp="1"/>
          </p:cNvSpPr>
          <p:nvPr>
            <p:ph type="title"/>
          </p:nvPr>
        </p:nvSpPr>
        <p:spPr/>
        <p:txBody>
          <a:bodyPr/>
          <a:lstStyle/>
          <a:p>
            <a:r>
              <a:rPr lang="en-US" b="1" i="1" dirty="0"/>
              <a:t>Yaroslav</a:t>
            </a:r>
            <a:endParaRPr lang="en-CA" b="1" i="1" dirty="0"/>
          </a:p>
        </p:txBody>
      </p:sp>
      <p:sp>
        <p:nvSpPr>
          <p:cNvPr id="1158" name="Google Shape;1158;p112">
            <a:extLst>
              <a:ext uri="{FF2B5EF4-FFF2-40B4-BE49-F238E27FC236}">
                <a16:creationId xmlns:a16="http://schemas.microsoft.com/office/drawing/2014/main" id="{7AF4157F-49C1-6EBB-BC20-76F515955D44}"/>
              </a:ext>
            </a:extLst>
          </p:cNvPr>
          <p:cNvSpPr txBox="1">
            <a:spLocks noGrp="1"/>
          </p:cNvSpPr>
          <p:nvPr>
            <p:ph type="body" idx="1"/>
          </p:nvPr>
        </p:nvSpPr>
        <p:spPr>
          <a:xfrm>
            <a:off x="475488" y="1240050"/>
            <a:ext cx="8193024"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600" b="1" dirty="0"/>
              <a:t>One </a:t>
            </a:r>
            <a:r>
              <a:rPr lang="en-US" sz="1600" b="1" dirty="0">
                <a:latin typeface="+mn-lt"/>
              </a:rPr>
              <a:t>thing healthcare organizations are doing well to support diverse and disability inclusive workforces is </a:t>
            </a:r>
            <a:r>
              <a:rPr lang="en-US" sz="1600" kern="0" dirty="0">
                <a:effectLst/>
                <a:latin typeface="+mn-lt"/>
                <a:ea typeface="Aptos" panose="020B0004020202020204" pitchFamily="34" charset="0"/>
                <a:cs typeface="Aptos" panose="020B0004020202020204" pitchFamily="34" charset="0"/>
              </a:rPr>
              <a:t>making sure that there is more diversity and more opportunities for minorities in Canada to work and be more included in the healthcare. Also healthcare organizations have been improving in overall knowledge on invisible disabilities. For example having more resources for substance abuse and being able to treat it better.</a:t>
            </a:r>
          </a:p>
          <a:p>
            <a:pPr marL="0" lvl="0" indent="0" algn="l" rtl="0">
              <a:lnSpc>
                <a:spcPct val="100000"/>
              </a:lnSpc>
              <a:spcBef>
                <a:spcPts val="1200"/>
              </a:spcBef>
              <a:spcAft>
                <a:spcPts val="0"/>
              </a:spcAft>
              <a:buNone/>
            </a:pPr>
            <a:r>
              <a:rPr lang="en-US" sz="1600" b="1" dirty="0">
                <a:latin typeface="+mn-lt"/>
              </a:rPr>
              <a:t>One suggestion to increase accessibility and employment inclusion in healthcare </a:t>
            </a:r>
            <a:br>
              <a:rPr lang="en-US" sz="1600" b="1" dirty="0">
                <a:latin typeface="+mn-lt"/>
              </a:rPr>
            </a:br>
            <a:r>
              <a:rPr lang="en-US" sz="1600" b="1" dirty="0">
                <a:latin typeface="+mn-lt"/>
              </a:rPr>
              <a:t>is </a:t>
            </a:r>
            <a:r>
              <a:rPr lang="en-US" sz="1600" dirty="0">
                <a:latin typeface="+mn-lt"/>
              </a:rPr>
              <a:t>to train more professionals about mental health and how to communicate </a:t>
            </a:r>
            <a:br>
              <a:rPr lang="en-US" sz="1600" dirty="0">
                <a:latin typeface="+mn-lt"/>
              </a:rPr>
            </a:br>
            <a:r>
              <a:rPr lang="en-US" sz="1600" dirty="0">
                <a:latin typeface="+mn-lt"/>
              </a:rPr>
              <a:t>with patients and colleagues who are neurodivergent. If this is done more, </a:t>
            </a:r>
            <a:br>
              <a:rPr lang="en-US" sz="1600" dirty="0">
                <a:latin typeface="+mn-lt"/>
              </a:rPr>
            </a:br>
            <a:r>
              <a:rPr lang="en-US" sz="1600" dirty="0">
                <a:latin typeface="+mn-lt"/>
              </a:rPr>
              <a:t>doctors such as physicians will have a better time understanding their </a:t>
            </a:r>
            <a:br>
              <a:rPr lang="en-US" sz="1600" dirty="0">
                <a:latin typeface="+mn-lt"/>
              </a:rPr>
            </a:br>
            <a:r>
              <a:rPr lang="en-US" sz="1600" dirty="0">
                <a:latin typeface="+mn-lt"/>
              </a:rPr>
              <a:t>patient and making the patient more comfortable in a situation </a:t>
            </a:r>
            <a:br>
              <a:rPr lang="en-US" sz="1600" dirty="0">
                <a:latin typeface="+mn-lt"/>
              </a:rPr>
            </a:br>
            <a:r>
              <a:rPr lang="en-US" sz="1600" dirty="0">
                <a:latin typeface="+mn-lt"/>
              </a:rPr>
              <a:t>where they might feel anxious and overwhelmed due to the </a:t>
            </a:r>
            <a:br>
              <a:rPr lang="en-US" sz="1600" dirty="0">
                <a:latin typeface="+mn-lt"/>
              </a:rPr>
            </a:br>
            <a:r>
              <a:rPr lang="en-US" sz="1600" dirty="0">
                <a:latin typeface="+mn-lt"/>
              </a:rPr>
              <a:t>circumstance they are in. Same with supervisors and staff or </a:t>
            </a:r>
            <a:br>
              <a:rPr lang="en-US" sz="1600" dirty="0">
                <a:latin typeface="+mn-lt"/>
              </a:rPr>
            </a:br>
            <a:r>
              <a:rPr lang="en-US" sz="1600" dirty="0">
                <a:latin typeface="+mn-lt"/>
              </a:rPr>
              <a:t>volunteers</a:t>
            </a:r>
            <a:endParaRPr lang="en-US" sz="1600" b="1" dirty="0">
              <a:latin typeface="+mn-lt"/>
            </a:endParaRPr>
          </a:p>
          <a:p>
            <a:pPr marL="0" lvl="0" indent="0" algn="l" rtl="0">
              <a:lnSpc>
                <a:spcPct val="100000"/>
              </a:lnSpc>
              <a:spcBef>
                <a:spcPts val="1200"/>
              </a:spcBef>
              <a:spcAft>
                <a:spcPts val="0"/>
              </a:spcAft>
              <a:buNone/>
            </a:pPr>
            <a:r>
              <a:rPr lang="en-US" sz="1200" dirty="0"/>
              <a:t>Yaroslav volunteers at a rehabilitation hospital and has an invisible disability </a:t>
            </a:r>
          </a:p>
        </p:txBody>
      </p:sp>
    </p:spTree>
    <p:extLst>
      <p:ext uri="{BB962C8B-B14F-4D97-AF65-F5344CB8AC3E}">
        <p14:creationId xmlns:p14="http://schemas.microsoft.com/office/powerpoint/2010/main" val="303629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
          <a:extLst>
            <a:ext uri="{FF2B5EF4-FFF2-40B4-BE49-F238E27FC236}">
              <a16:creationId xmlns:a16="http://schemas.microsoft.com/office/drawing/2014/main" id="{7601B074-A5A8-89B4-7E46-1D561068017C}"/>
            </a:ext>
          </a:extLst>
        </p:cNvPr>
        <p:cNvGrpSpPr/>
        <p:nvPr/>
      </p:nvGrpSpPr>
      <p:grpSpPr>
        <a:xfrm>
          <a:off x="0" y="0"/>
          <a:ext cx="0" cy="0"/>
          <a:chOff x="0" y="0"/>
          <a:chExt cx="0" cy="0"/>
        </a:xfrm>
      </p:grpSpPr>
      <p:sp>
        <p:nvSpPr>
          <p:cNvPr id="108" name="Google Shape;108;p21">
            <a:extLst>
              <a:ext uri="{FF2B5EF4-FFF2-40B4-BE49-F238E27FC236}">
                <a16:creationId xmlns:a16="http://schemas.microsoft.com/office/drawing/2014/main" id="{5334F3EA-A26D-B7CA-CAB4-2495598822F4}"/>
              </a:ext>
            </a:extLst>
          </p:cNvPr>
          <p:cNvSpPr txBox="1">
            <a:spLocks noGrp="1"/>
          </p:cNvSpPr>
          <p:nvPr>
            <p:ph type="title" idx="4294967295"/>
          </p:nvPr>
        </p:nvSpPr>
        <p:spPr>
          <a:xfrm>
            <a:off x="490250" y="312575"/>
            <a:ext cx="8023500" cy="906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800"/>
              <a:buFont typeface="Arial"/>
              <a:buNone/>
            </a:pPr>
            <a:r>
              <a:rPr lang="en" sz="3400" b="1" i="0" u="none" strike="noStrike" cap="none" dirty="0">
                <a:solidFill>
                  <a:srgbClr val="000000"/>
                </a:solidFill>
              </a:rPr>
              <a:t>How to use this presentation</a:t>
            </a:r>
            <a:endParaRPr sz="3400" b="1" dirty="0">
              <a:solidFill>
                <a:srgbClr val="000000"/>
              </a:solidFill>
            </a:endParaRPr>
          </a:p>
        </p:txBody>
      </p:sp>
      <p:sp>
        <p:nvSpPr>
          <p:cNvPr id="109" name="Google Shape;109;p21">
            <a:extLst>
              <a:ext uri="{FF2B5EF4-FFF2-40B4-BE49-F238E27FC236}">
                <a16:creationId xmlns:a16="http://schemas.microsoft.com/office/drawing/2014/main" id="{4FF99C39-08B7-7744-A3C6-C409CE8243B1}"/>
              </a:ext>
            </a:extLst>
          </p:cNvPr>
          <p:cNvSpPr txBox="1">
            <a:spLocks noGrp="1"/>
          </p:cNvSpPr>
          <p:nvPr>
            <p:ph type="body" idx="4294967295"/>
          </p:nvPr>
        </p:nvSpPr>
        <p:spPr>
          <a:xfrm>
            <a:off x="850900" y="1160463"/>
            <a:ext cx="8293100" cy="3484562"/>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750"/>
              </a:spcBef>
              <a:spcAft>
                <a:spcPts val="0"/>
              </a:spcAft>
              <a:buSzPts val="2100"/>
              <a:buFontTx/>
              <a:buChar char="-"/>
            </a:pPr>
            <a:r>
              <a:rPr lang="en-US" sz="2026" dirty="0">
                <a:solidFill>
                  <a:srgbClr val="000000"/>
                </a:solidFill>
              </a:rPr>
              <a:t>Note that the slide deck is not guaranteed “remediated for accessibility” after being edited</a:t>
            </a:r>
          </a:p>
          <a:p>
            <a:pPr marL="342900" lvl="0" indent="-342900" algn="l" rtl="0">
              <a:lnSpc>
                <a:spcPct val="115000"/>
              </a:lnSpc>
              <a:spcBef>
                <a:spcPts val="750"/>
              </a:spcBef>
              <a:spcAft>
                <a:spcPts val="0"/>
              </a:spcAft>
              <a:buSzPts val="2100"/>
              <a:buFontTx/>
              <a:buChar char="-"/>
            </a:pPr>
            <a:r>
              <a:rPr lang="en-US" sz="2026" dirty="0">
                <a:solidFill>
                  <a:srgbClr val="000000"/>
                </a:solidFill>
              </a:rPr>
              <a:t>Please feel free to add these lived experience examples to your own presentation to amplify the messages.</a:t>
            </a:r>
            <a:endParaRPr sz="2026" dirty="0">
              <a:solidFill>
                <a:srgbClr val="000000"/>
              </a:solidFill>
            </a:endParaRPr>
          </a:p>
        </p:txBody>
      </p:sp>
      <p:sp>
        <p:nvSpPr>
          <p:cNvPr id="110" name="Google Shape;110;p21">
            <a:extLst>
              <a:ext uri="{FF2B5EF4-FFF2-40B4-BE49-F238E27FC236}">
                <a16:creationId xmlns:a16="http://schemas.microsoft.com/office/drawing/2014/main" id="{74165611-B0A8-6CA9-31E2-9F2139155DBB}"/>
              </a:ext>
            </a:extLst>
          </p:cNvPr>
          <p:cNvSpPr txBox="1"/>
          <p:nvPr/>
        </p:nvSpPr>
        <p:spPr>
          <a:xfrm>
            <a:off x="3093350" y="4596675"/>
            <a:ext cx="34980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a:solidFill>
                  <a:srgbClr val="F16122"/>
                </a:solidFill>
              </a:rPr>
              <a:t>– </a:t>
            </a:r>
            <a:r>
              <a:rPr lang="en" sz="1300" b="1" i="0" u="none" strike="noStrike" cap="none">
                <a:solidFill>
                  <a:srgbClr val="F16122"/>
                </a:solidFill>
              </a:rPr>
              <a:t>Delete this slide before presenting </a:t>
            </a:r>
            <a:r>
              <a:rPr lang="en" sz="1300" b="1">
                <a:solidFill>
                  <a:srgbClr val="F16122"/>
                </a:solidFill>
              </a:rPr>
              <a:t>–</a:t>
            </a:r>
            <a:endParaRPr sz="1300" b="1" i="0" u="none" strike="noStrike" cap="none">
              <a:solidFill>
                <a:srgbClr val="F16122"/>
              </a:solidFill>
            </a:endParaRPr>
          </a:p>
        </p:txBody>
      </p:sp>
    </p:spTree>
    <p:extLst>
      <p:ext uri="{BB962C8B-B14F-4D97-AF65-F5344CB8AC3E}">
        <p14:creationId xmlns:p14="http://schemas.microsoft.com/office/powerpoint/2010/main" val="394273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897B9C2F-B1EF-9555-4000-49EC2CABFC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7FAAC5-0846-F273-AB44-F08C9E7B6FC7}"/>
              </a:ext>
            </a:extLst>
          </p:cNvPr>
          <p:cNvSpPr>
            <a:spLocks noGrp="1"/>
          </p:cNvSpPr>
          <p:nvPr>
            <p:ph type="title"/>
          </p:nvPr>
        </p:nvSpPr>
        <p:spPr>
          <a:xfrm>
            <a:off x="235523" y="176577"/>
            <a:ext cx="7886700" cy="994200"/>
          </a:xfrm>
        </p:spPr>
        <p:txBody>
          <a:bodyPr/>
          <a:lstStyle/>
          <a:p>
            <a:r>
              <a:rPr lang="en-US" b="1" i="1" dirty="0"/>
              <a:t>Karina</a:t>
            </a:r>
            <a:endParaRPr lang="en-CA" b="1" i="1" dirty="0"/>
          </a:p>
        </p:txBody>
      </p:sp>
      <p:sp>
        <p:nvSpPr>
          <p:cNvPr id="1158" name="Google Shape;1158;p112">
            <a:extLst>
              <a:ext uri="{FF2B5EF4-FFF2-40B4-BE49-F238E27FC236}">
                <a16:creationId xmlns:a16="http://schemas.microsoft.com/office/drawing/2014/main" id="{26A51012-9B0B-0E5A-9517-F12BCEE1B621}"/>
              </a:ext>
            </a:extLst>
          </p:cNvPr>
          <p:cNvSpPr txBox="1">
            <a:spLocks noGrp="1"/>
          </p:cNvSpPr>
          <p:nvPr>
            <p:ph type="body" idx="1"/>
          </p:nvPr>
        </p:nvSpPr>
        <p:spPr>
          <a:xfrm>
            <a:off x="235523" y="1374546"/>
            <a:ext cx="8174186"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400" b="1" dirty="0"/>
              <a:t>One thing healthcare organizations are doing well to support diverse and disability inclusive workforces is </a:t>
            </a:r>
            <a:r>
              <a:rPr lang="en-US" sz="1400" dirty="0"/>
              <a:t>training leaders on how to engage with individuals who have disabilities – such as time off, sick time, accommodations.</a:t>
            </a:r>
          </a:p>
          <a:p>
            <a:pPr marL="0" lvl="0" indent="0" algn="l" rtl="0">
              <a:lnSpc>
                <a:spcPct val="100000"/>
              </a:lnSpc>
              <a:spcBef>
                <a:spcPts val="1200"/>
              </a:spcBef>
              <a:spcAft>
                <a:spcPts val="0"/>
              </a:spcAft>
              <a:buNone/>
            </a:pPr>
            <a:r>
              <a:rPr lang="en-US" sz="1400" b="1" dirty="0"/>
              <a:t>One suggestion to increase accessibility and employment inclusion in healthcare is </a:t>
            </a:r>
            <a:r>
              <a:rPr lang="en-US" sz="1400" dirty="0"/>
              <a:t>to reconsider the access that HR has to Occupational Health status of accommodation or return to work plans. I have been trying to get a new job that is permanent full time so that I am allowed paid sick days, but HR has access to my sick time related to my mental health, and this limits me from getting access to employment within the organization. This represents a discriminatory practice that should be dissolved. </a:t>
            </a:r>
          </a:p>
          <a:p>
            <a:pPr marL="0" lvl="0" indent="0" algn="l" rtl="0">
              <a:lnSpc>
                <a:spcPct val="100000"/>
              </a:lnSpc>
              <a:spcBef>
                <a:spcPts val="1200"/>
              </a:spcBef>
              <a:spcAft>
                <a:spcPts val="0"/>
              </a:spcAft>
              <a:buNone/>
            </a:pPr>
            <a:r>
              <a:rPr lang="en-CA" sz="1400" b="1" kern="0" dirty="0">
                <a:effectLst/>
                <a:latin typeface="+mn-lt"/>
                <a:ea typeface="Aptos" panose="020B0004020202020204" pitchFamily="34" charset="0"/>
                <a:cs typeface="Aptos" panose="020B0004020202020204" pitchFamily="34" charset="0"/>
              </a:rPr>
              <a:t>I would also like to share </a:t>
            </a:r>
            <a:r>
              <a:rPr lang="en-CA" sz="1400" kern="0" dirty="0">
                <a:effectLst/>
                <a:latin typeface="+mn-lt"/>
                <a:ea typeface="Aptos" panose="020B0004020202020204" pitchFamily="34" charset="0"/>
                <a:cs typeface="Aptos" panose="020B0004020202020204" pitchFamily="34" charset="0"/>
              </a:rPr>
              <a:t>that organizations continue to have many structural barriers in </a:t>
            </a:r>
            <a:br>
              <a:rPr lang="en-CA" sz="1400" kern="0" dirty="0">
                <a:effectLst/>
                <a:latin typeface="+mn-lt"/>
                <a:ea typeface="Aptos" panose="020B0004020202020204" pitchFamily="34" charset="0"/>
                <a:cs typeface="Aptos" panose="020B0004020202020204" pitchFamily="34" charset="0"/>
              </a:rPr>
            </a:br>
            <a:r>
              <a:rPr lang="en-CA" sz="1400" kern="0" dirty="0">
                <a:effectLst/>
                <a:latin typeface="+mn-lt"/>
                <a:ea typeface="Aptos" panose="020B0004020202020204" pitchFamily="34" charset="0"/>
                <a:cs typeface="Aptos" panose="020B0004020202020204" pitchFamily="34" charset="0"/>
              </a:rPr>
              <a:t>place with hiring and retention that discriminate against employees returning to work </a:t>
            </a:r>
            <a:br>
              <a:rPr lang="en-CA" sz="1400" kern="0" dirty="0">
                <a:effectLst/>
                <a:latin typeface="+mn-lt"/>
                <a:ea typeface="Aptos" panose="020B0004020202020204" pitchFamily="34" charset="0"/>
                <a:cs typeface="Aptos" panose="020B0004020202020204" pitchFamily="34" charset="0"/>
              </a:rPr>
            </a:br>
            <a:r>
              <a:rPr lang="en-CA" sz="1400" kern="0" dirty="0">
                <a:effectLst/>
                <a:latin typeface="+mn-lt"/>
                <a:ea typeface="Aptos" panose="020B0004020202020204" pitchFamily="34" charset="0"/>
                <a:cs typeface="Aptos" panose="020B0004020202020204" pitchFamily="34" charset="0"/>
              </a:rPr>
              <a:t>for physical injury and mental health conditions that result in missed work. These </a:t>
            </a:r>
            <a:br>
              <a:rPr lang="en-CA" sz="1400" kern="0" dirty="0">
                <a:effectLst/>
                <a:latin typeface="+mn-lt"/>
                <a:ea typeface="Aptos" panose="020B0004020202020204" pitchFamily="34" charset="0"/>
                <a:cs typeface="Aptos" panose="020B0004020202020204" pitchFamily="34" charset="0"/>
              </a:rPr>
            </a:br>
            <a:r>
              <a:rPr lang="en-CA" sz="1400" kern="0" dirty="0">
                <a:effectLst/>
                <a:latin typeface="+mn-lt"/>
                <a:ea typeface="Aptos" panose="020B0004020202020204" pitchFamily="34" charset="0"/>
                <a:cs typeface="Aptos" panose="020B0004020202020204" pitchFamily="34" charset="0"/>
              </a:rPr>
              <a:t>are subtle and can only be seen by those who work for an organization and see </a:t>
            </a:r>
            <a:br>
              <a:rPr lang="en-CA" sz="1400" kern="0" dirty="0">
                <a:effectLst/>
                <a:latin typeface="+mn-lt"/>
                <a:ea typeface="Aptos" panose="020B0004020202020204" pitchFamily="34" charset="0"/>
                <a:cs typeface="Aptos" panose="020B0004020202020204" pitchFamily="34" charset="0"/>
              </a:rPr>
            </a:br>
            <a:r>
              <a:rPr lang="en-CA" sz="1400" kern="0" dirty="0">
                <a:effectLst/>
                <a:latin typeface="+mn-lt"/>
                <a:ea typeface="Aptos" panose="020B0004020202020204" pitchFamily="34" charset="0"/>
                <a:cs typeface="Aptos" panose="020B0004020202020204" pitchFamily="34" charset="0"/>
              </a:rPr>
              <a:t>the policies in place. These types of discrimination are structurally built into </a:t>
            </a:r>
            <a:br>
              <a:rPr lang="en-CA" sz="1400" kern="0" dirty="0">
                <a:effectLst/>
                <a:latin typeface="+mn-lt"/>
                <a:ea typeface="Aptos" panose="020B0004020202020204" pitchFamily="34" charset="0"/>
                <a:cs typeface="Aptos" panose="020B0004020202020204" pitchFamily="34" charset="0"/>
              </a:rPr>
            </a:br>
            <a:r>
              <a:rPr lang="en-CA" sz="1400" kern="0" dirty="0">
                <a:effectLst/>
                <a:latin typeface="+mn-lt"/>
                <a:ea typeface="Aptos" panose="020B0004020202020204" pitchFamily="34" charset="0"/>
                <a:cs typeface="Aptos" panose="020B0004020202020204" pitchFamily="34" charset="0"/>
              </a:rPr>
              <a:t>policy regarding HR recruitment internally and need to be irradicated.</a:t>
            </a:r>
            <a:endParaRPr lang="en-US" sz="1400" dirty="0">
              <a:latin typeface="+mn-lt"/>
            </a:endParaRPr>
          </a:p>
          <a:p>
            <a:pPr marL="0" lvl="0" indent="0" algn="l" rtl="0">
              <a:lnSpc>
                <a:spcPct val="80000"/>
              </a:lnSpc>
              <a:spcBef>
                <a:spcPts val="1200"/>
              </a:spcBef>
              <a:spcAft>
                <a:spcPts val="0"/>
              </a:spcAft>
              <a:buNone/>
            </a:pPr>
            <a:endParaRPr lang="en-US" sz="1200" dirty="0"/>
          </a:p>
          <a:p>
            <a:pPr marL="0" lvl="0" indent="0" algn="l" rtl="0">
              <a:lnSpc>
                <a:spcPct val="80000"/>
              </a:lnSpc>
              <a:spcBef>
                <a:spcPts val="1200"/>
              </a:spcBef>
              <a:spcAft>
                <a:spcPts val="0"/>
              </a:spcAft>
              <a:buNone/>
            </a:pPr>
            <a:r>
              <a:rPr lang="en-US" sz="1200" dirty="0"/>
              <a:t>Karina works at a rehabilitation organization and has an invisible disability</a:t>
            </a:r>
          </a:p>
          <a:p>
            <a:pPr marL="0" lvl="0" indent="0" algn="l" rtl="0">
              <a:lnSpc>
                <a:spcPct val="80000"/>
              </a:lnSpc>
              <a:spcBef>
                <a:spcPts val="1200"/>
              </a:spcBef>
              <a:spcAft>
                <a:spcPts val="0"/>
              </a:spcAft>
              <a:buNone/>
            </a:pPr>
            <a:endParaRPr lang="en-US" sz="2000" dirty="0"/>
          </a:p>
        </p:txBody>
      </p:sp>
    </p:spTree>
    <p:extLst>
      <p:ext uri="{BB962C8B-B14F-4D97-AF65-F5344CB8AC3E}">
        <p14:creationId xmlns:p14="http://schemas.microsoft.com/office/powerpoint/2010/main" val="391655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0E6805A9-DD18-CF29-A510-25F99515B7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DE3205-1B1A-C67D-F725-70CCB318EA61}"/>
              </a:ext>
            </a:extLst>
          </p:cNvPr>
          <p:cNvSpPr>
            <a:spLocks noGrp="1"/>
          </p:cNvSpPr>
          <p:nvPr>
            <p:ph type="title"/>
          </p:nvPr>
        </p:nvSpPr>
        <p:spPr/>
        <p:txBody>
          <a:bodyPr/>
          <a:lstStyle/>
          <a:p>
            <a:r>
              <a:rPr lang="en-US" b="1" i="1" dirty="0"/>
              <a:t>Leanne</a:t>
            </a:r>
            <a:endParaRPr lang="en-CA" b="1" i="1" dirty="0"/>
          </a:p>
        </p:txBody>
      </p:sp>
      <p:sp>
        <p:nvSpPr>
          <p:cNvPr id="1158" name="Google Shape;1158;p112">
            <a:extLst>
              <a:ext uri="{FF2B5EF4-FFF2-40B4-BE49-F238E27FC236}">
                <a16:creationId xmlns:a16="http://schemas.microsoft.com/office/drawing/2014/main" id="{AAC3D538-B3BA-70BB-C2D5-FA14E9645FE2}"/>
              </a:ext>
            </a:extLst>
          </p:cNvPr>
          <p:cNvSpPr txBox="1">
            <a:spLocks noGrp="1"/>
          </p:cNvSpPr>
          <p:nvPr>
            <p:ph type="body" idx="1"/>
          </p:nvPr>
        </p:nvSpPr>
        <p:spPr>
          <a:xfrm>
            <a:off x="475488" y="928255"/>
            <a:ext cx="8391421" cy="3862691"/>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600" b="1" dirty="0"/>
              <a:t>One </a:t>
            </a:r>
            <a:r>
              <a:rPr lang="en-US" sz="1600" b="1" dirty="0">
                <a:latin typeface="+mn-lt"/>
              </a:rPr>
              <a:t>thing healthcare organizations are doing well to support diverse and disability inclusive workforces is </a:t>
            </a:r>
            <a:r>
              <a:rPr lang="en-CA" sz="1600" kern="0" dirty="0">
                <a:effectLst/>
                <a:latin typeface="+mn-lt"/>
                <a:ea typeface="Aptos" panose="020B0004020202020204" pitchFamily="34" charset="0"/>
                <a:cs typeface="Aptos" panose="020B0004020202020204" pitchFamily="34" charset="0"/>
              </a:rPr>
              <a:t>providing full pay while staff are on short-term disability leave</a:t>
            </a:r>
            <a:r>
              <a:rPr lang="en-US" sz="1600" dirty="0">
                <a:latin typeface="+mn-lt"/>
              </a:rPr>
              <a:t>.</a:t>
            </a:r>
          </a:p>
          <a:p>
            <a:pPr marL="0" lvl="0" indent="0" algn="l" rtl="0">
              <a:lnSpc>
                <a:spcPct val="100000"/>
              </a:lnSpc>
              <a:spcBef>
                <a:spcPts val="1200"/>
              </a:spcBef>
              <a:spcAft>
                <a:spcPts val="0"/>
              </a:spcAft>
              <a:buNone/>
            </a:pPr>
            <a:r>
              <a:rPr lang="en-US" sz="1600" b="1" dirty="0">
                <a:latin typeface="+mn-lt"/>
              </a:rPr>
              <a:t>One suggestion to increase accessibility and employment inclusion in healthcare is </a:t>
            </a:r>
            <a:r>
              <a:rPr lang="en-US" sz="1600" dirty="0">
                <a:latin typeface="+mn-lt"/>
              </a:rPr>
              <a:t>more flexibility with the number of hours and days required when attempting return to work. We need more awareness that not all disabilities </a:t>
            </a:r>
            <a:r>
              <a:rPr lang="en-US" sz="1600" dirty="0"/>
              <a:t>are acute; chronic problems take longer than 6 weeks for recovery. </a:t>
            </a:r>
          </a:p>
          <a:p>
            <a:pPr marL="0" lvl="0" indent="0" algn="l" rtl="0">
              <a:lnSpc>
                <a:spcPct val="100000"/>
              </a:lnSpc>
              <a:spcBef>
                <a:spcPts val="1200"/>
              </a:spcBef>
              <a:spcAft>
                <a:spcPts val="0"/>
              </a:spcAft>
              <a:buNone/>
            </a:pPr>
            <a:r>
              <a:rPr lang="en-US" sz="1600" b="1" dirty="0">
                <a:latin typeface="+mn-lt"/>
              </a:rPr>
              <a:t>I would also like to share that </a:t>
            </a:r>
            <a:r>
              <a:rPr lang="en-US" sz="1600" dirty="0">
                <a:latin typeface="+mn-lt"/>
              </a:rPr>
              <a:t>the return-to-work practices are very </a:t>
            </a:r>
            <a:br>
              <a:rPr lang="en-US" sz="1600" dirty="0">
                <a:latin typeface="+mn-lt"/>
              </a:rPr>
            </a:br>
            <a:r>
              <a:rPr lang="en-US" sz="1600" dirty="0">
                <a:latin typeface="+mn-lt"/>
              </a:rPr>
              <a:t>focused on acute conditions. My experience was that the program needs </a:t>
            </a:r>
            <a:br>
              <a:rPr lang="en-US" sz="1600" dirty="0">
                <a:latin typeface="+mn-lt"/>
              </a:rPr>
            </a:br>
            <a:r>
              <a:rPr lang="en-US" sz="1600" dirty="0">
                <a:latin typeface="+mn-lt"/>
              </a:rPr>
              <a:t>did not match with mine.</a:t>
            </a:r>
          </a:p>
          <a:p>
            <a:pPr marL="0" lvl="0" indent="0" algn="l" rtl="0">
              <a:lnSpc>
                <a:spcPct val="100000"/>
              </a:lnSpc>
              <a:spcBef>
                <a:spcPts val="1200"/>
              </a:spcBef>
              <a:spcAft>
                <a:spcPts val="0"/>
              </a:spcAft>
              <a:buNone/>
            </a:pPr>
            <a:endParaRPr lang="en-US" sz="1200" dirty="0"/>
          </a:p>
          <a:p>
            <a:pPr marL="0" lvl="0" indent="0" algn="l" rtl="0">
              <a:lnSpc>
                <a:spcPct val="100000"/>
              </a:lnSpc>
              <a:spcBef>
                <a:spcPts val="1200"/>
              </a:spcBef>
              <a:spcAft>
                <a:spcPts val="0"/>
              </a:spcAft>
              <a:buNone/>
            </a:pPr>
            <a:r>
              <a:rPr lang="en-US" sz="1200" dirty="0"/>
              <a:t>Leanne works at a rehabilitation organization and has an invisible disability </a:t>
            </a:r>
          </a:p>
          <a:p>
            <a:pPr marL="0" lvl="0" indent="0" algn="l" rtl="0">
              <a:lnSpc>
                <a:spcPct val="100000"/>
              </a:lnSpc>
              <a:spcBef>
                <a:spcPts val="1200"/>
              </a:spcBef>
              <a:spcAft>
                <a:spcPts val="0"/>
              </a:spcAft>
              <a:buNone/>
            </a:pPr>
            <a:endParaRPr lang="en-US" sz="2000" dirty="0"/>
          </a:p>
        </p:txBody>
      </p:sp>
    </p:spTree>
    <p:extLst>
      <p:ext uri="{BB962C8B-B14F-4D97-AF65-F5344CB8AC3E}">
        <p14:creationId xmlns:p14="http://schemas.microsoft.com/office/powerpoint/2010/main" val="117441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B48B9283-B61E-C472-EA40-7E277706F1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1639D1-5CD9-3ADD-7646-CE66ACFBF59F}"/>
              </a:ext>
            </a:extLst>
          </p:cNvPr>
          <p:cNvSpPr>
            <a:spLocks noGrp="1"/>
          </p:cNvSpPr>
          <p:nvPr>
            <p:ph type="title"/>
          </p:nvPr>
        </p:nvSpPr>
        <p:spPr/>
        <p:txBody>
          <a:bodyPr/>
          <a:lstStyle/>
          <a:p>
            <a:r>
              <a:rPr lang="en-US" b="1" i="1" dirty="0"/>
              <a:t>Ellen</a:t>
            </a:r>
            <a:endParaRPr lang="en-CA" b="1" i="1" dirty="0"/>
          </a:p>
        </p:txBody>
      </p:sp>
      <p:sp>
        <p:nvSpPr>
          <p:cNvPr id="1158" name="Google Shape;1158;p112">
            <a:extLst>
              <a:ext uri="{FF2B5EF4-FFF2-40B4-BE49-F238E27FC236}">
                <a16:creationId xmlns:a16="http://schemas.microsoft.com/office/drawing/2014/main" id="{B59A2BB1-FFE0-109E-C1E0-4B5BB260B7A1}"/>
              </a:ext>
            </a:extLst>
          </p:cNvPr>
          <p:cNvSpPr txBox="1">
            <a:spLocks noGrp="1"/>
          </p:cNvSpPr>
          <p:nvPr>
            <p:ph type="body" idx="1"/>
          </p:nvPr>
        </p:nvSpPr>
        <p:spPr>
          <a:xfrm>
            <a:off x="475488" y="1121997"/>
            <a:ext cx="7886701"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600" b="1" dirty="0"/>
              <a:t>One thing healthcare organizations are doing well to support diverse and disability inclusive workforces is </a:t>
            </a:r>
            <a:r>
              <a:rPr lang="en-US" sz="1600" dirty="0">
                <a:latin typeface="+mn-lt"/>
              </a:rPr>
              <a:t>encouraging training and development for employees with disabilities and creating more opportunities in the workforce. They are also working to educate staff about working with their coworkers with disabilities.</a:t>
            </a:r>
            <a:endParaRPr lang="en-US" sz="1600" dirty="0"/>
          </a:p>
          <a:p>
            <a:pPr marL="0" lvl="0" indent="0" algn="l" rtl="0">
              <a:lnSpc>
                <a:spcPct val="100000"/>
              </a:lnSpc>
              <a:spcBef>
                <a:spcPts val="1200"/>
              </a:spcBef>
              <a:spcAft>
                <a:spcPts val="0"/>
              </a:spcAft>
              <a:buNone/>
            </a:pPr>
            <a:r>
              <a:rPr lang="en-US" sz="1600" b="1" dirty="0"/>
              <a:t>One suggestion to increase accessibility and employment inclusion in healthcare is </a:t>
            </a:r>
            <a:r>
              <a:rPr lang="en-US" sz="1600" dirty="0"/>
              <a:t>the major barriers faced by employees with disabilities to getting employment. It would be better if we can create and employ those people with disability who still wanted to work, achieving equity. </a:t>
            </a:r>
          </a:p>
          <a:p>
            <a:pPr marL="0" lvl="0" indent="0" algn="l" rtl="0">
              <a:lnSpc>
                <a:spcPct val="100000"/>
              </a:lnSpc>
              <a:spcBef>
                <a:spcPts val="1200"/>
              </a:spcBef>
              <a:spcAft>
                <a:spcPts val="0"/>
              </a:spcAft>
              <a:buNone/>
            </a:pPr>
            <a:endParaRPr lang="en-US" sz="1200" dirty="0"/>
          </a:p>
          <a:p>
            <a:pPr marL="0" lvl="0" indent="0" algn="l" rtl="0">
              <a:lnSpc>
                <a:spcPct val="100000"/>
              </a:lnSpc>
              <a:spcBef>
                <a:spcPts val="1200"/>
              </a:spcBef>
              <a:spcAft>
                <a:spcPts val="0"/>
              </a:spcAft>
              <a:buNone/>
            </a:pPr>
            <a:r>
              <a:rPr lang="en-US" sz="1200" dirty="0"/>
              <a:t>Ellen works at a hospital laboratory department and has an invisible disability</a:t>
            </a:r>
          </a:p>
          <a:p>
            <a:pPr marL="0" lvl="0" indent="0" algn="l" rtl="0">
              <a:lnSpc>
                <a:spcPct val="100000"/>
              </a:lnSpc>
              <a:spcBef>
                <a:spcPts val="1200"/>
              </a:spcBef>
              <a:spcAft>
                <a:spcPts val="0"/>
              </a:spcAft>
              <a:buNone/>
            </a:pPr>
            <a:endParaRPr lang="en-US" sz="2000" dirty="0"/>
          </a:p>
        </p:txBody>
      </p:sp>
    </p:spTree>
    <p:extLst>
      <p:ext uri="{BB962C8B-B14F-4D97-AF65-F5344CB8AC3E}">
        <p14:creationId xmlns:p14="http://schemas.microsoft.com/office/powerpoint/2010/main" val="1848959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76E869F7-BAA9-05A8-814D-01110945CD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717A96-D220-7EEC-9D8B-2375071C338E}"/>
              </a:ext>
            </a:extLst>
          </p:cNvPr>
          <p:cNvSpPr>
            <a:spLocks noGrp="1"/>
          </p:cNvSpPr>
          <p:nvPr>
            <p:ph type="title"/>
          </p:nvPr>
        </p:nvSpPr>
        <p:spPr/>
        <p:txBody>
          <a:bodyPr/>
          <a:lstStyle/>
          <a:p>
            <a:r>
              <a:rPr lang="en-US" b="1" i="1" dirty="0"/>
              <a:t>Lived perspectives</a:t>
            </a:r>
            <a:r>
              <a:rPr lang="en-US" b="1" i="1" dirty="0">
                <a:solidFill>
                  <a:schemeClr val="bg1"/>
                </a:solidFill>
              </a:rPr>
              <a:t>-</a:t>
            </a:r>
            <a:endParaRPr lang="en-CA" b="1" i="1" dirty="0"/>
          </a:p>
        </p:txBody>
      </p:sp>
      <p:sp>
        <p:nvSpPr>
          <p:cNvPr id="1158" name="Google Shape;1158;p112">
            <a:extLst>
              <a:ext uri="{FF2B5EF4-FFF2-40B4-BE49-F238E27FC236}">
                <a16:creationId xmlns:a16="http://schemas.microsoft.com/office/drawing/2014/main" id="{E244711D-E183-6195-5E63-79AD743BEC1B}"/>
              </a:ext>
            </a:extLst>
          </p:cNvPr>
          <p:cNvSpPr txBox="1">
            <a:spLocks noGrp="1"/>
          </p:cNvSpPr>
          <p:nvPr>
            <p:ph type="body" idx="1"/>
          </p:nvPr>
        </p:nvSpPr>
        <p:spPr>
          <a:xfrm>
            <a:off x="475488" y="775856"/>
            <a:ext cx="8193024" cy="4003962"/>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600" b="1" dirty="0"/>
              <a:t>One thing healthcare organizations are doing well to support diverse and disability inclusive workforces is </a:t>
            </a:r>
            <a:r>
              <a:rPr lang="en-US" sz="1600" dirty="0"/>
              <a:t>specifically adding neurodiversity to the accessibility policy. </a:t>
            </a:r>
          </a:p>
          <a:p>
            <a:pPr marL="0" lvl="0" indent="0" algn="l" rtl="0">
              <a:lnSpc>
                <a:spcPct val="100000"/>
              </a:lnSpc>
              <a:spcBef>
                <a:spcPts val="1200"/>
              </a:spcBef>
              <a:spcAft>
                <a:spcPts val="0"/>
              </a:spcAft>
              <a:buNone/>
            </a:pPr>
            <a:r>
              <a:rPr lang="en-US" sz="1600" b="1" dirty="0"/>
              <a:t>One suggestion to increase accessibility and employment inclusion in healthcare is </a:t>
            </a:r>
            <a:r>
              <a:rPr lang="en-US" sz="1600" dirty="0"/>
              <a:t>a more neurodiverse approach to training. As someone with ADHD, training sessions on topics such as time management and organizational skills are ineffective for me. They cater (unconsciously?)</a:t>
            </a:r>
            <a:br>
              <a:rPr lang="en-US" sz="1600" dirty="0"/>
            </a:br>
            <a:r>
              <a:rPr lang="en-US" sz="1600" dirty="0"/>
              <a:t>to a neurotypical audience. It would be great if there are separate </a:t>
            </a:r>
            <a:br>
              <a:rPr lang="en-US" sz="1600" dirty="0"/>
            </a:br>
            <a:r>
              <a:rPr lang="en-US" sz="1600" dirty="0"/>
              <a:t>courses for this training. In particular, when this training is required,</a:t>
            </a:r>
            <a:br>
              <a:rPr lang="en-US" sz="1600" dirty="0"/>
            </a:br>
            <a:r>
              <a:rPr lang="en-US" sz="1600" dirty="0"/>
              <a:t>it’s not a great use of my time to attend as it feels irrelevant.</a:t>
            </a:r>
          </a:p>
          <a:p>
            <a:pPr marL="0" lvl="0" indent="0" algn="l" rtl="0">
              <a:lnSpc>
                <a:spcPct val="100000"/>
              </a:lnSpc>
              <a:spcBef>
                <a:spcPts val="1200"/>
              </a:spcBef>
              <a:spcAft>
                <a:spcPts val="0"/>
              </a:spcAft>
              <a:buNone/>
            </a:pPr>
            <a:r>
              <a:rPr lang="en-US" sz="1400" dirty="0"/>
              <a:t>This employee works in an acute care hospital and has an </a:t>
            </a:r>
            <a:br>
              <a:rPr lang="en-US" sz="1400" dirty="0"/>
            </a:br>
            <a:r>
              <a:rPr lang="en-US" sz="1400" dirty="0"/>
              <a:t>invisible disability</a:t>
            </a:r>
          </a:p>
        </p:txBody>
      </p:sp>
    </p:spTree>
    <p:extLst>
      <p:ext uri="{BB962C8B-B14F-4D97-AF65-F5344CB8AC3E}">
        <p14:creationId xmlns:p14="http://schemas.microsoft.com/office/powerpoint/2010/main" val="74705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CC60948B-83E5-DB27-FBC0-02518EF743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228872-4C82-5F5F-7D94-E174397427E7}"/>
              </a:ext>
            </a:extLst>
          </p:cNvPr>
          <p:cNvSpPr>
            <a:spLocks noGrp="1"/>
          </p:cNvSpPr>
          <p:nvPr>
            <p:ph type="title"/>
          </p:nvPr>
        </p:nvSpPr>
        <p:spPr/>
        <p:txBody>
          <a:bodyPr/>
          <a:lstStyle/>
          <a:p>
            <a:r>
              <a:rPr lang="en-US" b="1" i="1" dirty="0"/>
              <a:t>Lived perspectives</a:t>
            </a:r>
            <a:r>
              <a:rPr lang="en-US" b="1" i="1" dirty="0">
                <a:solidFill>
                  <a:schemeClr val="bg1"/>
                </a:solidFill>
              </a:rPr>
              <a:t>-4</a:t>
            </a:r>
            <a:endParaRPr lang="en-CA" b="1" i="1" dirty="0"/>
          </a:p>
        </p:txBody>
      </p:sp>
      <p:sp>
        <p:nvSpPr>
          <p:cNvPr id="1158" name="Google Shape;1158;p112">
            <a:extLst>
              <a:ext uri="{FF2B5EF4-FFF2-40B4-BE49-F238E27FC236}">
                <a16:creationId xmlns:a16="http://schemas.microsoft.com/office/drawing/2014/main" id="{F77D9C9B-F95B-6A9B-1125-85C3C3482A39}"/>
              </a:ext>
            </a:extLst>
          </p:cNvPr>
          <p:cNvSpPr txBox="1">
            <a:spLocks noGrp="1"/>
          </p:cNvSpPr>
          <p:nvPr>
            <p:ph type="body" idx="1"/>
          </p:nvPr>
        </p:nvSpPr>
        <p:spPr>
          <a:xfrm>
            <a:off x="475488" y="1141632"/>
            <a:ext cx="7767967" cy="3756017"/>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600" b="1" dirty="0"/>
              <a:t>One thing healthcare organizations are doing well to support diverse and disability inclusive workforces is </a:t>
            </a:r>
            <a:r>
              <a:rPr lang="en-US" sz="1600" dirty="0"/>
              <a:t>providing accommodation to staff who are still able to work but have limitations.</a:t>
            </a:r>
          </a:p>
          <a:p>
            <a:pPr marL="0" lvl="0" indent="0" algn="l" rtl="0">
              <a:lnSpc>
                <a:spcPct val="100000"/>
              </a:lnSpc>
              <a:spcBef>
                <a:spcPts val="1200"/>
              </a:spcBef>
              <a:spcAft>
                <a:spcPts val="0"/>
              </a:spcAft>
              <a:buNone/>
            </a:pPr>
            <a:r>
              <a:rPr lang="en-US" sz="1600" b="1" dirty="0"/>
              <a:t>One suggestion to increase accessibility and employment inclusion in healthcare is </a:t>
            </a:r>
            <a:r>
              <a:rPr lang="en-US" sz="1600" dirty="0"/>
              <a:t>to create more positions aimed at supporting health care workers who have disabilities. Not every nurse can work bedside care in totality but still enjoy parts of patient care, these staff often get left out of patient care due to their limitations, but their knowledge and skills can still be utilized.</a:t>
            </a:r>
          </a:p>
          <a:p>
            <a:pPr marL="0" lvl="0" indent="0" algn="l" rtl="0">
              <a:lnSpc>
                <a:spcPct val="100000"/>
              </a:lnSpc>
              <a:spcBef>
                <a:spcPts val="1200"/>
              </a:spcBef>
              <a:spcAft>
                <a:spcPts val="0"/>
              </a:spcAft>
              <a:buNone/>
            </a:pPr>
            <a:r>
              <a:rPr lang="en-US" sz="1600" dirty="0"/>
              <a:t>Staff should not feel trapped in their position because of their </a:t>
            </a:r>
            <a:br>
              <a:rPr lang="en-US" sz="1600" dirty="0"/>
            </a:br>
            <a:r>
              <a:rPr lang="en-US" sz="1600" dirty="0"/>
              <a:t>limitations. Safe staffing ratios can support these employees </a:t>
            </a:r>
            <a:br>
              <a:rPr lang="en-US" sz="1600" dirty="0"/>
            </a:br>
            <a:r>
              <a:rPr lang="en-US" sz="1600" dirty="0"/>
              <a:t>in continuing their hands on care in a safe manner.</a:t>
            </a:r>
          </a:p>
          <a:p>
            <a:pPr marL="0" lvl="0" indent="0" algn="l" rtl="0">
              <a:spcBef>
                <a:spcPts val="0"/>
              </a:spcBef>
              <a:spcAft>
                <a:spcPts val="0"/>
              </a:spcAft>
              <a:buNone/>
            </a:pPr>
            <a:endParaRPr lang="en-US" sz="1400" dirty="0"/>
          </a:p>
          <a:p>
            <a:pPr marL="0" lvl="0" indent="0" algn="l" rtl="0">
              <a:spcBef>
                <a:spcPts val="1200"/>
              </a:spcBef>
              <a:spcAft>
                <a:spcPts val="0"/>
              </a:spcAft>
              <a:buNone/>
            </a:pPr>
            <a:r>
              <a:rPr lang="en-US" sz="1400" dirty="0"/>
              <a:t>This employee works in an acute care hospital and has an </a:t>
            </a:r>
            <a:br>
              <a:rPr lang="en-US" sz="1400" dirty="0"/>
            </a:br>
            <a:r>
              <a:rPr lang="en-US" sz="1400" dirty="0"/>
              <a:t>invisible disability</a:t>
            </a:r>
          </a:p>
        </p:txBody>
      </p:sp>
    </p:spTree>
    <p:extLst>
      <p:ext uri="{BB962C8B-B14F-4D97-AF65-F5344CB8AC3E}">
        <p14:creationId xmlns:p14="http://schemas.microsoft.com/office/powerpoint/2010/main" val="3687608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F6311891-A0B1-0420-E50A-7B40FFFF1D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8A65D3-7FB7-5C7B-4A6B-AC93338FF278}"/>
              </a:ext>
            </a:extLst>
          </p:cNvPr>
          <p:cNvSpPr>
            <a:spLocks noGrp="1"/>
          </p:cNvSpPr>
          <p:nvPr>
            <p:ph type="title"/>
          </p:nvPr>
        </p:nvSpPr>
        <p:spPr/>
        <p:txBody>
          <a:bodyPr/>
          <a:lstStyle/>
          <a:p>
            <a:r>
              <a:rPr lang="en-US" b="1" i="1" dirty="0"/>
              <a:t>Lived perspectives</a:t>
            </a:r>
            <a:r>
              <a:rPr lang="en-US" b="1" i="1" dirty="0">
                <a:solidFill>
                  <a:schemeClr val="bg1"/>
                </a:solidFill>
              </a:rPr>
              <a:t>-5</a:t>
            </a:r>
            <a:endParaRPr lang="en-CA" b="1" i="1" dirty="0"/>
          </a:p>
        </p:txBody>
      </p:sp>
      <p:sp>
        <p:nvSpPr>
          <p:cNvPr id="1158" name="Google Shape;1158;p112">
            <a:extLst>
              <a:ext uri="{FF2B5EF4-FFF2-40B4-BE49-F238E27FC236}">
                <a16:creationId xmlns:a16="http://schemas.microsoft.com/office/drawing/2014/main" id="{DF552DB7-C7FA-6A87-78EC-B25FDBCA6289}"/>
              </a:ext>
            </a:extLst>
          </p:cNvPr>
          <p:cNvSpPr txBox="1">
            <a:spLocks noGrp="1"/>
          </p:cNvSpPr>
          <p:nvPr>
            <p:ph type="body" idx="1"/>
          </p:nvPr>
        </p:nvSpPr>
        <p:spPr>
          <a:xfrm>
            <a:off x="475488" y="1141633"/>
            <a:ext cx="7726403" cy="3416400"/>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800" b="1" dirty="0"/>
              <a:t>One thing healthcare organizations are doing well to support diverse and disability inclusive workforces is </a:t>
            </a:r>
            <a:r>
              <a:rPr lang="en-US" sz="1800" dirty="0"/>
              <a:t>offering different jobs for staff who need them.</a:t>
            </a:r>
          </a:p>
          <a:p>
            <a:pPr marL="0" lvl="0" indent="0" algn="l" rtl="0">
              <a:lnSpc>
                <a:spcPct val="100000"/>
              </a:lnSpc>
              <a:spcBef>
                <a:spcPts val="1200"/>
              </a:spcBef>
              <a:spcAft>
                <a:spcPts val="0"/>
              </a:spcAft>
              <a:buNone/>
            </a:pPr>
            <a:r>
              <a:rPr lang="en-US" sz="1800" b="1" dirty="0"/>
              <a:t>One suggestion to increase accessibility and employment inclusion in healthcare is </a:t>
            </a:r>
            <a:r>
              <a:rPr lang="en-US" sz="1800" dirty="0"/>
              <a:t>to reduce quick judgements of staff with disabilities.</a:t>
            </a:r>
          </a:p>
          <a:p>
            <a:pPr marL="0" lvl="0" indent="0" algn="l" rtl="0">
              <a:lnSpc>
                <a:spcPct val="100000"/>
              </a:lnSpc>
              <a:spcBef>
                <a:spcPts val="1200"/>
              </a:spcBef>
              <a:spcAft>
                <a:spcPts val="0"/>
              </a:spcAft>
              <a:buNone/>
            </a:pPr>
            <a:r>
              <a:rPr lang="en-US" sz="1800" dirty="0"/>
              <a:t>I was quickly judged that I could not do my job.</a:t>
            </a:r>
          </a:p>
          <a:p>
            <a:pPr marL="0" lvl="0" indent="0" algn="l" rtl="0">
              <a:lnSpc>
                <a:spcPct val="80000"/>
              </a:lnSpc>
              <a:spcBef>
                <a:spcPts val="1200"/>
              </a:spcBef>
              <a:spcAft>
                <a:spcPts val="0"/>
              </a:spcAft>
              <a:buNone/>
            </a:pPr>
            <a:endParaRPr lang="en-US" sz="1400" dirty="0"/>
          </a:p>
          <a:p>
            <a:pPr marL="0" lvl="0" indent="0" algn="l" rtl="0">
              <a:lnSpc>
                <a:spcPct val="80000"/>
              </a:lnSpc>
              <a:spcBef>
                <a:spcPts val="1200"/>
              </a:spcBef>
              <a:spcAft>
                <a:spcPts val="0"/>
              </a:spcAft>
              <a:buNone/>
            </a:pPr>
            <a:r>
              <a:rPr lang="en-US" sz="1400" dirty="0"/>
              <a:t>This employee works in a detox </a:t>
            </a:r>
            <a:r>
              <a:rPr lang="en-US" sz="1400" dirty="0" err="1"/>
              <a:t>centre</a:t>
            </a:r>
            <a:r>
              <a:rPr lang="en-US" sz="1400" dirty="0"/>
              <a:t> and has a visible disability</a:t>
            </a:r>
          </a:p>
        </p:txBody>
      </p:sp>
    </p:spTree>
    <p:extLst>
      <p:ext uri="{BB962C8B-B14F-4D97-AF65-F5344CB8AC3E}">
        <p14:creationId xmlns:p14="http://schemas.microsoft.com/office/powerpoint/2010/main" val="3681803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9A021738-28FF-CAF9-CD89-99D5331B8B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7E402E-3994-212D-5066-6F11D41D199C}"/>
              </a:ext>
            </a:extLst>
          </p:cNvPr>
          <p:cNvSpPr>
            <a:spLocks noGrp="1"/>
          </p:cNvSpPr>
          <p:nvPr>
            <p:ph type="title"/>
          </p:nvPr>
        </p:nvSpPr>
        <p:spPr/>
        <p:txBody>
          <a:bodyPr/>
          <a:lstStyle/>
          <a:p>
            <a:r>
              <a:rPr lang="en-US" b="1" i="1" dirty="0"/>
              <a:t>Lived perspectives</a:t>
            </a:r>
            <a:r>
              <a:rPr lang="en-US" b="1" i="1" dirty="0">
                <a:solidFill>
                  <a:schemeClr val="bg1"/>
                </a:solidFill>
              </a:rPr>
              <a:t>-6</a:t>
            </a:r>
            <a:endParaRPr lang="en-CA" b="1" i="1" dirty="0"/>
          </a:p>
        </p:txBody>
      </p:sp>
      <p:sp>
        <p:nvSpPr>
          <p:cNvPr id="1158" name="Google Shape;1158;p112">
            <a:extLst>
              <a:ext uri="{FF2B5EF4-FFF2-40B4-BE49-F238E27FC236}">
                <a16:creationId xmlns:a16="http://schemas.microsoft.com/office/drawing/2014/main" id="{B43877C5-50CA-CF33-229F-A41E15924FEF}"/>
              </a:ext>
            </a:extLst>
          </p:cNvPr>
          <p:cNvSpPr txBox="1">
            <a:spLocks noGrp="1"/>
          </p:cNvSpPr>
          <p:nvPr>
            <p:ph type="body" idx="1"/>
          </p:nvPr>
        </p:nvSpPr>
        <p:spPr>
          <a:xfrm>
            <a:off x="475488" y="1141632"/>
            <a:ext cx="8356811" cy="3756017"/>
          </a:xfrm>
          <a:prstGeom prst="rect">
            <a:avLst/>
          </a:prstGeom>
        </p:spPr>
        <p:txBody>
          <a:bodyPr spcFirstLastPara="1" wrap="square" lIns="91425" tIns="45700" rIns="91425" bIns="45700" anchor="ctr" anchorCtr="0">
            <a:noAutofit/>
          </a:bodyPr>
          <a:lstStyle/>
          <a:p>
            <a:pPr marL="0" lvl="0" indent="0" algn="l" rtl="0">
              <a:lnSpc>
                <a:spcPct val="100000"/>
              </a:lnSpc>
              <a:spcBef>
                <a:spcPts val="1200"/>
              </a:spcBef>
              <a:spcAft>
                <a:spcPts val="0"/>
              </a:spcAft>
              <a:buNone/>
            </a:pPr>
            <a:r>
              <a:rPr lang="en-US" sz="1700" b="1" dirty="0"/>
              <a:t>One thing healthcare organizations are doing well to support third-party and disability inclusive workforces is </a:t>
            </a:r>
            <a:r>
              <a:rPr lang="en-US" sz="1700" dirty="0"/>
              <a:t>advertising themselves as inclusive. </a:t>
            </a:r>
          </a:p>
          <a:p>
            <a:pPr marL="0" lvl="0" indent="0" algn="l" rtl="0">
              <a:lnSpc>
                <a:spcPct val="100000"/>
              </a:lnSpc>
              <a:spcBef>
                <a:spcPts val="1200"/>
              </a:spcBef>
              <a:spcAft>
                <a:spcPts val="0"/>
              </a:spcAft>
              <a:buNone/>
            </a:pPr>
            <a:r>
              <a:rPr lang="en-US" sz="1700" b="1" dirty="0"/>
              <a:t>One suggestion to increase accessibility and employment inclusion in healthcare is </a:t>
            </a:r>
            <a:r>
              <a:rPr lang="en-US" sz="1700" dirty="0"/>
              <a:t>being more flexible to providing accommodations instead of forcing short-term disability/long-term disability leaves of absence.</a:t>
            </a:r>
          </a:p>
          <a:p>
            <a:pPr marL="0" lvl="0" indent="0" algn="l" rtl="0">
              <a:lnSpc>
                <a:spcPct val="100000"/>
              </a:lnSpc>
              <a:spcBef>
                <a:spcPts val="1200"/>
              </a:spcBef>
              <a:spcAft>
                <a:spcPts val="0"/>
              </a:spcAft>
              <a:buNone/>
            </a:pPr>
            <a:r>
              <a:rPr lang="en-US" sz="1700" dirty="0"/>
              <a:t>Having to deal with a third-party disability management group is </a:t>
            </a:r>
            <a:br>
              <a:rPr lang="en-US" sz="1700" dirty="0"/>
            </a:br>
            <a:r>
              <a:rPr lang="en-US" sz="1700" dirty="0"/>
              <a:t>frustrating and </a:t>
            </a:r>
            <a:r>
              <a:rPr lang="en-US" sz="1700" dirty="0" err="1"/>
              <a:t>undignifying</a:t>
            </a:r>
            <a:r>
              <a:rPr lang="en-US" sz="1700" dirty="0"/>
              <a:t>. You have to answer invasive personal </a:t>
            </a:r>
            <a:br>
              <a:rPr lang="en-US" sz="1700" dirty="0"/>
            </a:br>
            <a:r>
              <a:rPr lang="en-US" sz="1700" dirty="0"/>
              <a:t>health questions and provide private medical information to </a:t>
            </a:r>
            <a:br>
              <a:rPr lang="en-US" sz="1700" dirty="0"/>
            </a:br>
            <a:r>
              <a:rPr lang="en-US" sz="1700" dirty="0"/>
              <a:t>someone who is not a part of your circle of care just to prove </a:t>
            </a:r>
            <a:br>
              <a:rPr lang="en-US" sz="1700" dirty="0"/>
            </a:br>
            <a:r>
              <a:rPr lang="en-US" sz="1700" dirty="0"/>
              <a:t>that your illness or need for accommodation is legitimate.</a:t>
            </a:r>
          </a:p>
          <a:p>
            <a:pPr marL="0" lvl="0" indent="0" algn="l" rtl="0">
              <a:lnSpc>
                <a:spcPct val="80000"/>
              </a:lnSpc>
              <a:spcBef>
                <a:spcPts val="0"/>
              </a:spcBef>
              <a:spcAft>
                <a:spcPts val="0"/>
              </a:spcAft>
              <a:buNone/>
            </a:pPr>
            <a:endParaRPr lang="en-US" sz="1400" dirty="0"/>
          </a:p>
          <a:p>
            <a:pPr marL="0" lvl="0" indent="0" algn="l" rtl="0">
              <a:lnSpc>
                <a:spcPct val="80000"/>
              </a:lnSpc>
              <a:spcBef>
                <a:spcPts val="1200"/>
              </a:spcBef>
              <a:spcAft>
                <a:spcPts val="0"/>
              </a:spcAft>
              <a:buNone/>
            </a:pPr>
            <a:r>
              <a:rPr lang="en-US" sz="1400" dirty="0"/>
              <a:t>This employee works in an acute care hospital and has an </a:t>
            </a:r>
            <a:br>
              <a:rPr lang="en-US" sz="1400" dirty="0"/>
            </a:br>
            <a:r>
              <a:rPr lang="en-US" sz="1400" dirty="0"/>
              <a:t>invisible disability</a:t>
            </a:r>
          </a:p>
        </p:txBody>
      </p:sp>
    </p:spTree>
    <p:extLst>
      <p:ext uri="{BB962C8B-B14F-4D97-AF65-F5344CB8AC3E}">
        <p14:creationId xmlns:p14="http://schemas.microsoft.com/office/powerpoint/2010/main" val="226391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Google Shape;120;p22" descr="Picture of a young man seated in a wheelchair wearing headphones and sitting at a computer desk.">
            <a:extLst>
              <a:ext uri="{FF2B5EF4-FFF2-40B4-BE49-F238E27FC236}">
                <a16:creationId xmlns:a16="http://schemas.microsoft.com/office/drawing/2014/main" id="{F16B87E5-6C00-88F5-F45D-F37CEED8C3FD}"/>
              </a:ext>
              <a:ext uri="{C183D7F6-B498-43B3-948B-1728B52AA6E4}">
                <adec:decorative xmlns:adec="http://schemas.microsoft.com/office/drawing/2017/decorative" val="0"/>
              </a:ext>
            </a:extLst>
          </p:cNvPr>
          <p:cNvSpPr/>
          <p:nvPr/>
        </p:nvSpPr>
        <p:spPr>
          <a:xfrm>
            <a:off x="4670262" y="-584254"/>
            <a:ext cx="5370286" cy="5340325"/>
          </a:xfrm>
          <a:prstGeom prst="ellipse">
            <a:avLst/>
          </a:prstGeom>
          <a:blipFill dpi="0" rotWithShape="1">
            <a:blip r:embed="rId3">
              <a:extLst>
                <a:ext uri="{28A0092B-C50C-407E-A947-70E740481C1C}">
                  <a14:useLocalDpi xmlns:a14="http://schemas.microsoft.com/office/drawing/2010/main" val="0"/>
                </a:ext>
              </a:extLst>
            </a:blip>
            <a:srcRect/>
            <a:stretch>
              <a:fillRect l="-47995" r="8315"/>
            </a:stretch>
          </a:bli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19" name="Google Shape;119;p22">
            <a:extLst>
              <a:ext uri="{C183D7F6-B498-43B3-948B-1728B52AA6E4}">
                <adec:decorative xmlns:adec="http://schemas.microsoft.com/office/drawing/2017/decorative" val="0"/>
              </a:ext>
            </a:extLst>
          </p:cNvPr>
          <p:cNvSpPr txBox="1"/>
          <p:nvPr/>
        </p:nvSpPr>
        <p:spPr>
          <a:xfrm>
            <a:off x="419375" y="453300"/>
            <a:ext cx="1390500" cy="523200"/>
          </a:xfrm>
          <a:prstGeom prst="rect">
            <a:avLst/>
          </a:prstGeom>
          <a:noFill/>
          <a:ln w="9525" cap="flat" cmpd="sng">
            <a:solidFill>
              <a:schemeClr val="accent3"/>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F16122"/>
                </a:solidFill>
                <a:latin typeface="Arial"/>
                <a:ea typeface="Arial"/>
                <a:cs typeface="Arial"/>
                <a:sym typeface="Arial"/>
              </a:rPr>
              <a:t>[Organization to insert own Logo]</a:t>
            </a:r>
            <a:endParaRPr sz="1100" b="0" i="0" u="none" strike="noStrike" cap="none">
              <a:solidFill>
                <a:srgbClr val="F16122"/>
              </a:solidFill>
              <a:latin typeface="Arial"/>
              <a:ea typeface="Arial"/>
              <a:cs typeface="Arial"/>
              <a:sym typeface="Arial"/>
            </a:endParaRPr>
          </a:p>
        </p:txBody>
      </p:sp>
      <p:sp>
        <p:nvSpPr>
          <p:cNvPr id="122" name="Google Shape;122;p22" descr="Star - Insert organizational info or local context "/>
          <p:cNvSpPr/>
          <p:nvPr/>
        </p:nvSpPr>
        <p:spPr>
          <a:xfrm>
            <a:off x="1594100" y="484500"/>
            <a:ext cx="412200" cy="460800"/>
          </a:xfrm>
          <a:prstGeom prst="star4">
            <a:avLst>
              <a:gd name="adj" fmla="val 1634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16" name="Google Shape;116;p22"/>
          <p:cNvSpPr txBox="1">
            <a:spLocks noGrp="1"/>
          </p:cNvSpPr>
          <p:nvPr>
            <p:ph type="title" idx="4294967295"/>
          </p:nvPr>
        </p:nvSpPr>
        <p:spPr>
          <a:xfrm>
            <a:off x="311798" y="1098937"/>
            <a:ext cx="4648200" cy="197394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800"/>
              <a:buNone/>
            </a:pPr>
            <a:r>
              <a:rPr lang="en" sz="5400" b="1" dirty="0">
                <a:solidFill>
                  <a:schemeClr val="accent4"/>
                </a:solidFill>
              </a:rPr>
              <a:t>Inspire, hire, train, retain</a:t>
            </a:r>
            <a:endParaRPr sz="5400" b="1" dirty="0">
              <a:solidFill>
                <a:schemeClr val="accent4"/>
              </a:solidFill>
            </a:endParaRPr>
          </a:p>
        </p:txBody>
      </p:sp>
      <p:sp>
        <p:nvSpPr>
          <p:cNvPr id="117" name="Google Shape;117;p22"/>
          <p:cNvSpPr txBox="1">
            <a:spLocks noGrp="1"/>
          </p:cNvSpPr>
          <p:nvPr>
            <p:ph type="subTitle" idx="4294967295"/>
          </p:nvPr>
        </p:nvSpPr>
        <p:spPr>
          <a:xfrm>
            <a:off x="419375" y="3119874"/>
            <a:ext cx="5163000" cy="1358087"/>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750"/>
              </a:spcBef>
              <a:spcAft>
                <a:spcPts val="0"/>
              </a:spcAft>
              <a:buClr>
                <a:schemeClr val="dk1"/>
              </a:buClr>
              <a:buSzPts val="2100"/>
              <a:buFont typeface="Arial"/>
              <a:buNone/>
            </a:pPr>
            <a:r>
              <a:rPr lang="en" sz="2000" b="0" i="0" u="none" strike="noStrike" cap="none" dirty="0">
                <a:highlight>
                  <a:schemeClr val="lt1"/>
                </a:highlight>
                <a:latin typeface="Arial"/>
                <a:ea typeface="Arial"/>
                <a:cs typeface="Arial"/>
                <a:sym typeface="Arial"/>
              </a:rPr>
              <a:t>Preparing healthcare people-leaders to support disability-inclusive employment practices through hiring, engaging, and retaining employees with disabilities</a:t>
            </a:r>
            <a:endParaRPr sz="2000" b="0" i="0" u="none" strike="noStrike" cap="none" dirty="0">
              <a:highlight>
                <a:schemeClr val="lt1"/>
              </a:highlight>
              <a:latin typeface="Arial"/>
              <a:ea typeface="Arial"/>
              <a:cs typeface="Arial"/>
              <a:sym typeface="Arial"/>
            </a:endParaRPr>
          </a:p>
        </p:txBody>
      </p:sp>
      <p:sp>
        <p:nvSpPr>
          <p:cNvPr id="121" name="Google Shape;121;p22">
            <a:extLst>
              <a:ext uri="{C183D7F6-B498-43B3-948B-1728B52AA6E4}">
                <adec:decorative xmlns:adec="http://schemas.microsoft.com/office/drawing/2017/decorative" val="1"/>
              </a:ext>
            </a:extLst>
          </p:cNvPr>
          <p:cNvSpPr/>
          <p:nvPr/>
        </p:nvSpPr>
        <p:spPr>
          <a:xfrm>
            <a:off x="5544175" y="3368075"/>
            <a:ext cx="3177600" cy="3177600"/>
          </a:xfrm>
          <a:prstGeom prst="ellipse">
            <a:avLst/>
          </a:prstGeom>
          <a:noFill/>
          <a:ln w="28575" cap="flat" cmpd="sng">
            <a:solidFill>
              <a:srgbClr val="FAD92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76250" y="245850"/>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 sz="2800" b="0" dirty="0">
                <a:solidFill>
                  <a:schemeClr val="accent1"/>
                </a:solidFill>
              </a:rPr>
              <a:t>IHTR was co-designed by these organizations: </a:t>
            </a:r>
            <a:endParaRPr sz="2800" b="0" dirty="0">
              <a:solidFill>
                <a:schemeClr val="accent1"/>
              </a:solidFill>
            </a:endParaRPr>
          </a:p>
        </p:txBody>
      </p:sp>
      <p:sp>
        <p:nvSpPr>
          <p:cNvPr id="128" name="Google Shape;128;p23"/>
          <p:cNvSpPr txBox="1"/>
          <p:nvPr/>
        </p:nvSpPr>
        <p:spPr>
          <a:xfrm>
            <a:off x="476250" y="1134575"/>
            <a:ext cx="3505200" cy="4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1" i="0" u="none" strike="noStrike" cap="none" dirty="0">
                <a:solidFill>
                  <a:schemeClr val="dk1"/>
                </a:solidFill>
                <a:latin typeface="Arial"/>
                <a:ea typeface="Arial"/>
                <a:cs typeface="Arial"/>
                <a:sym typeface="Arial"/>
              </a:rPr>
              <a:t>Project team contributors:</a:t>
            </a:r>
            <a:endParaRPr sz="1600" b="1" i="0" u="none" strike="noStrike" cap="none" dirty="0">
              <a:solidFill>
                <a:schemeClr val="dk1"/>
              </a:solidFill>
              <a:latin typeface="Arial"/>
              <a:ea typeface="Arial"/>
              <a:cs typeface="Arial"/>
              <a:sym typeface="Arial"/>
            </a:endParaRPr>
          </a:p>
        </p:txBody>
      </p:sp>
      <p:pic>
        <p:nvPicPr>
          <p:cNvPr id="129" name="Google Shape;129;p23" descr="Brandmark of Holland Bloorview Kids Rehabilitation Hospital"/>
          <p:cNvPicPr preferRelativeResize="0"/>
          <p:nvPr/>
        </p:nvPicPr>
        <p:blipFill rotWithShape="1">
          <a:blip r:embed="rId3">
            <a:alphaModFix/>
          </a:blip>
          <a:srcRect/>
          <a:stretch/>
        </p:blipFill>
        <p:spPr>
          <a:xfrm>
            <a:off x="476249" y="1746748"/>
            <a:ext cx="2026375" cy="578125"/>
          </a:xfrm>
          <a:prstGeom prst="rect">
            <a:avLst/>
          </a:prstGeom>
          <a:noFill/>
          <a:ln>
            <a:noFill/>
          </a:ln>
        </p:spPr>
      </p:pic>
      <p:pic>
        <p:nvPicPr>
          <p:cNvPr id="130" name="Google Shape;130;p23" descr="Brandmark of Halton Healthcare"/>
          <p:cNvPicPr preferRelativeResize="0"/>
          <p:nvPr/>
        </p:nvPicPr>
        <p:blipFill rotWithShape="1">
          <a:blip r:embed="rId4">
            <a:alphaModFix/>
          </a:blip>
          <a:srcRect/>
          <a:stretch/>
        </p:blipFill>
        <p:spPr>
          <a:xfrm>
            <a:off x="2773252" y="1664106"/>
            <a:ext cx="938405" cy="591009"/>
          </a:xfrm>
          <a:prstGeom prst="rect">
            <a:avLst/>
          </a:prstGeom>
          <a:noFill/>
          <a:ln>
            <a:noFill/>
          </a:ln>
        </p:spPr>
      </p:pic>
      <p:pic>
        <p:nvPicPr>
          <p:cNvPr id="131" name="Google Shape;131;p23" descr="Brandmark of ODEN, Ontario Disability Employment Network"/>
          <p:cNvPicPr preferRelativeResize="0"/>
          <p:nvPr/>
        </p:nvPicPr>
        <p:blipFill rotWithShape="1">
          <a:blip r:embed="rId5">
            <a:alphaModFix/>
          </a:blip>
          <a:srcRect/>
          <a:stretch/>
        </p:blipFill>
        <p:spPr>
          <a:xfrm>
            <a:off x="1398950" y="2589528"/>
            <a:ext cx="1384257" cy="403232"/>
          </a:xfrm>
          <a:prstGeom prst="rect">
            <a:avLst/>
          </a:prstGeom>
          <a:noFill/>
          <a:ln>
            <a:noFill/>
          </a:ln>
        </p:spPr>
      </p:pic>
      <p:pic>
        <p:nvPicPr>
          <p:cNvPr id="132" name="Google Shape;132;p23" descr="Brandmark of March of Dimes Canada"/>
          <p:cNvPicPr preferRelativeResize="0"/>
          <p:nvPr/>
        </p:nvPicPr>
        <p:blipFill rotWithShape="1">
          <a:blip r:embed="rId6">
            <a:alphaModFix/>
          </a:blip>
          <a:srcRect r="49823"/>
          <a:stretch/>
        </p:blipFill>
        <p:spPr>
          <a:xfrm>
            <a:off x="953200" y="3318256"/>
            <a:ext cx="1129375" cy="442643"/>
          </a:xfrm>
          <a:prstGeom prst="rect">
            <a:avLst/>
          </a:prstGeom>
          <a:noFill/>
          <a:ln>
            <a:noFill/>
          </a:ln>
        </p:spPr>
      </p:pic>
      <p:pic>
        <p:nvPicPr>
          <p:cNvPr id="133" name="Google Shape;133;p23" descr="Brandmark of Community Living Oakville"/>
          <p:cNvPicPr preferRelativeResize="0"/>
          <p:nvPr/>
        </p:nvPicPr>
        <p:blipFill rotWithShape="1">
          <a:blip r:embed="rId7">
            <a:alphaModFix/>
          </a:blip>
          <a:srcRect l="25191" t="25476" r="25068" b="28699"/>
          <a:stretch/>
        </p:blipFill>
        <p:spPr>
          <a:xfrm>
            <a:off x="2287963" y="3261043"/>
            <a:ext cx="1200099" cy="557069"/>
          </a:xfrm>
          <a:prstGeom prst="rect">
            <a:avLst/>
          </a:prstGeom>
          <a:noFill/>
          <a:ln>
            <a:noFill/>
          </a:ln>
        </p:spPr>
      </p:pic>
      <p:sp>
        <p:nvSpPr>
          <p:cNvPr id="134" name="Google Shape;134;p23"/>
          <p:cNvSpPr txBox="1"/>
          <p:nvPr/>
        </p:nvSpPr>
        <p:spPr>
          <a:xfrm>
            <a:off x="4229438" y="1071550"/>
            <a:ext cx="3287700" cy="4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600" b="1" i="0" u="none" strike="noStrike" cap="none" dirty="0">
                <a:solidFill>
                  <a:schemeClr val="dk1"/>
                </a:solidFill>
                <a:latin typeface="Arial"/>
                <a:ea typeface="Arial"/>
                <a:cs typeface="Arial"/>
                <a:sym typeface="Arial"/>
              </a:rPr>
              <a:t>Champion organizations:</a:t>
            </a:r>
            <a:endParaRPr sz="1600" b="1" i="0" u="none" strike="noStrike" cap="none" dirty="0">
              <a:solidFill>
                <a:schemeClr val="dk1"/>
              </a:solidFill>
              <a:latin typeface="Arial"/>
              <a:ea typeface="Arial"/>
              <a:cs typeface="Arial"/>
              <a:sym typeface="Arial"/>
            </a:endParaRPr>
          </a:p>
        </p:txBody>
      </p:sp>
      <p:pic>
        <p:nvPicPr>
          <p:cNvPr id="135" name="Google Shape;135;p23" descr="Brandmark of Holland Bloorview Kids Rehabilitation Hospital"/>
          <p:cNvPicPr preferRelativeResize="0"/>
          <p:nvPr/>
        </p:nvPicPr>
        <p:blipFill rotWithShape="1">
          <a:blip r:embed="rId3">
            <a:alphaModFix/>
          </a:blip>
          <a:srcRect/>
          <a:stretch/>
        </p:blipFill>
        <p:spPr>
          <a:xfrm>
            <a:off x="4273613" y="1817332"/>
            <a:ext cx="1462522" cy="436959"/>
          </a:xfrm>
          <a:prstGeom prst="rect">
            <a:avLst/>
          </a:prstGeom>
          <a:noFill/>
          <a:ln>
            <a:noFill/>
          </a:ln>
        </p:spPr>
      </p:pic>
      <p:pic>
        <p:nvPicPr>
          <p:cNvPr id="136" name="Google Shape;136;p23" descr="Brandmark of Halton Healthcare"/>
          <p:cNvPicPr preferRelativeResize="0"/>
          <p:nvPr/>
        </p:nvPicPr>
        <p:blipFill rotWithShape="1">
          <a:blip r:embed="rId4">
            <a:alphaModFix/>
          </a:blip>
          <a:srcRect/>
          <a:stretch/>
        </p:blipFill>
        <p:spPr>
          <a:xfrm>
            <a:off x="6054938" y="1741131"/>
            <a:ext cx="776814" cy="436960"/>
          </a:xfrm>
          <a:prstGeom prst="rect">
            <a:avLst/>
          </a:prstGeom>
          <a:noFill/>
          <a:ln>
            <a:noFill/>
          </a:ln>
        </p:spPr>
      </p:pic>
      <p:pic>
        <p:nvPicPr>
          <p:cNvPr id="137" name="Google Shape;137;p23" descr="Brandmark of St. Joseph's Lifecare Centre Brantford"/>
          <p:cNvPicPr preferRelativeResize="0"/>
          <p:nvPr/>
        </p:nvPicPr>
        <p:blipFill rotWithShape="1">
          <a:blip r:embed="rId8">
            <a:alphaModFix/>
          </a:blip>
          <a:srcRect/>
          <a:stretch/>
        </p:blipFill>
        <p:spPr>
          <a:xfrm>
            <a:off x="7150557" y="1687241"/>
            <a:ext cx="1325033" cy="544739"/>
          </a:xfrm>
          <a:prstGeom prst="rect">
            <a:avLst/>
          </a:prstGeom>
          <a:noFill/>
          <a:ln>
            <a:noFill/>
          </a:ln>
        </p:spPr>
      </p:pic>
      <p:pic>
        <p:nvPicPr>
          <p:cNvPr id="138" name="Google Shape;138;p23" descr="Brandmark of Sault Area Hospital"/>
          <p:cNvPicPr preferRelativeResize="0"/>
          <p:nvPr/>
        </p:nvPicPr>
        <p:blipFill rotWithShape="1">
          <a:blip r:embed="rId9">
            <a:alphaModFix/>
          </a:blip>
          <a:srcRect/>
          <a:stretch/>
        </p:blipFill>
        <p:spPr>
          <a:xfrm>
            <a:off x="4305659" y="2608550"/>
            <a:ext cx="1569338" cy="365188"/>
          </a:xfrm>
          <a:prstGeom prst="rect">
            <a:avLst/>
          </a:prstGeom>
          <a:noFill/>
          <a:ln>
            <a:noFill/>
          </a:ln>
        </p:spPr>
      </p:pic>
      <p:pic>
        <p:nvPicPr>
          <p:cNvPr id="139" name="Google Shape;139;p23" descr="Brandmark of St. Joseph's Health Care London"/>
          <p:cNvPicPr preferRelativeResize="0"/>
          <p:nvPr/>
        </p:nvPicPr>
        <p:blipFill rotWithShape="1">
          <a:blip r:embed="rId10">
            <a:alphaModFix/>
          </a:blip>
          <a:srcRect/>
          <a:stretch/>
        </p:blipFill>
        <p:spPr>
          <a:xfrm>
            <a:off x="6002226" y="2428874"/>
            <a:ext cx="1366400" cy="658451"/>
          </a:xfrm>
          <a:prstGeom prst="rect">
            <a:avLst/>
          </a:prstGeom>
          <a:noFill/>
          <a:ln>
            <a:noFill/>
          </a:ln>
        </p:spPr>
      </p:pic>
      <p:pic>
        <p:nvPicPr>
          <p:cNvPr id="140" name="Google Shape;140;p23" descr="Brandmark of Sick Kids"/>
          <p:cNvPicPr preferRelativeResize="0"/>
          <p:nvPr/>
        </p:nvPicPr>
        <p:blipFill rotWithShape="1">
          <a:blip r:embed="rId11">
            <a:alphaModFix/>
          </a:blip>
          <a:srcRect/>
          <a:stretch/>
        </p:blipFill>
        <p:spPr>
          <a:xfrm>
            <a:off x="7511119" y="2637086"/>
            <a:ext cx="1100968" cy="308115"/>
          </a:xfrm>
          <a:prstGeom prst="rect">
            <a:avLst/>
          </a:prstGeom>
          <a:noFill/>
          <a:ln>
            <a:noFill/>
          </a:ln>
        </p:spPr>
      </p:pic>
      <p:pic>
        <p:nvPicPr>
          <p:cNvPr id="141" name="Google Shape;141;p23" descr="Brandmark of Health Sciences North"/>
          <p:cNvPicPr preferRelativeResize="0"/>
          <p:nvPr/>
        </p:nvPicPr>
        <p:blipFill rotWithShape="1">
          <a:blip r:embed="rId12">
            <a:alphaModFix/>
          </a:blip>
          <a:srcRect/>
          <a:stretch/>
        </p:blipFill>
        <p:spPr>
          <a:xfrm>
            <a:off x="4130656" y="3267209"/>
            <a:ext cx="1527877" cy="544737"/>
          </a:xfrm>
          <a:prstGeom prst="rect">
            <a:avLst/>
          </a:prstGeom>
          <a:noFill/>
          <a:ln>
            <a:noFill/>
          </a:ln>
        </p:spPr>
      </p:pic>
      <p:pic>
        <p:nvPicPr>
          <p:cNvPr id="142" name="Google Shape;142;p23" descr="Brandmark of Norfolk General Hospital"/>
          <p:cNvPicPr preferRelativeResize="0"/>
          <p:nvPr/>
        </p:nvPicPr>
        <p:blipFill rotWithShape="1">
          <a:blip r:embed="rId13">
            <a:alphaModFix/>
          </a:blip>
          <a:srcRect/>
          <a:stretch/>
        </p:blipFill>
        <p:spPr>
          <a:xfrm>
            <a:off x="5818337" y="3320474"/>
            <a:ext cx="1153823" cy="397901"/>
          </a:xfrm>
          <a:prstGeom prst="rect">
            <a:avLst/>
          </a:prstGeom>
          <a:noFill/>
          <a:ln>
            <a:noFill/>
          </a:ln>
        </p:spPr>
      </p:pic>
      <p:pic>
        <p:nvPicPr>
          <p:cNvPr id="143" name="Google Shape;143;p23" descr="Brandmark of West Haldimand General Hospital"/>
          <p:cNvPicPr preferRelativeResize="0"/>
          <p:nvPr/>
        </p:nvPicPr>
        <p:blipFill rotWithShape="1">
          <a:blip r:embed="rId14">
            <a:alphaModFix/>
          </a:blip>
          <a:srcRect/>
          <a:stretch/>
        </p:blipFill>
        <p:spPr>
          <a:xfrm>
            <a:off x="7208176" y="3353950"/>
            <a:ext cx="1535775" cy="351075"/>
          </a:xfrm>
          <a:prstGeom prst="rect">
            <a:avLst/>
          </a:prstGeom>
          <a:noFill/>
          <a:ln>
            <a:noFill/>
          </a:ln>
        </p:spPr>
      </p:pic>
      <p:sp>
        <p:nvSpPr>
          <p:cNvPr id="144" name="Google Shape;144;p23"/>
          <p:cNvSpPr txBox="1"/>
          <p:nvPr/>
        </p:nvSpPr>
        <p:spPr>
          <a:xfrm>
            <a:off x="476250" y="4183125"/>
            <a:ext cx="7810500" cy="7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 sz="1600" b="1" dirty="0">
                <a:solidFill>
                  <a:schemeClr val="dk1"/>
                </a:solidFill>
              </a:rPr>
              <a:t>Contributing organizations:</a:t>
            </a:r>
            <a:endParaRPr sz="1600" b="1"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 sz="1300" i="0" u="none" strike="noStrike" cap="none" dirty="0">
                <a:solidFill>
                  <a:schemeClr val="dk1"/>
                </a:solidFill>
              </a:rPr>
              <a:t>Empowered Kids Ontario, Kids Health Alliance, Centre for Addiction and Mental Health, Unity Health, ErinOak Kids, Pathways Sarnia, The Institute for Work and Health, University Health Network</a:t>
            </a:r>
            <a:endParaRPr sz="1300" i="0" u="none" strike="noStrike" cap="none"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i="0" u="none" strike="noStrike" cap="none" dirty="0">
              <a:solidFill>
                <a:schemeClr val="dk2"/>
              </a:solidFill>
            </a:endParaRPr>
          </a:p>
        </p:txBody>
      </p:sp>
      <p:cxnSp>
        <p:nvCxnSpPr>
          <p:cNvPr id="145" name="Google Shape;145;p23">
            <a:extLst>
              <a:ext uri="{C183D7F6-B498-43B3-948B-1728B52AA6E4}">
                <adec:decorative xmlns:adec="http://schemas.microsoft.com/office/drawing/2017/decorative" val="1"/>
              </a:ext>
            </a:extLst>
          </p:cNvPr>
          <p:cNvCxnSpPr/>
          <p:nvPr/>
        </p:nvCxnSpPr>
        <p:spPr>
          <a:xfrm flipH="1">
            <a:off x="3924188" y="1255800"/>
            <a:ext cx="9600" cy="2640000"/>
          </a:xfrm>
          <a:prstGeom prst="straightConnector1">
            <a:avLst/>
          </a:prstGeom>
          <a:noFill/>
          <a:ln w="9525" cap="flat" cmpd="sng">
            <a:solidFill>
              <a:srgbClr val="595959"/>
            </a:solidFill>
            <a:prstDash val="solid"/>
            <a:round/>
            <a:headEnd type="none" w="med" len="med"/>
            <a:tailEnd type="none" w="med" len="med"/>
          </a:ln>
        </p:spPr>
      </p:cxnSp>
      <p:cxnSp>
        <p:nvCxnSpPr>
          <p:cNvPr id="146" name="Google Shape;146;p23">
            <a:extLst>
              <a:ext uri="{C183D7F6-B498-43B3-948B-1728B52AA6E4}">
                <adec:decorative xmlns:adec="http://schemas.microsoft.com/office/drawing/2017/decorative" val="1"/>
              </a:ext>
            </a:extLst>
          </p:cNvPr>
          <p:cNvCxnSpPr/>
          <p:nvPr/>
        </p:nvCxnSpPr>
        <p:spPr>
          <a:xfrm rot="10800000">
            <a:off x="542850" y="4135725"/>
            <a:ext cx="8201100" cy="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idx="4294967295"/>
          </p:nvPr>
        </p:nvSpPr>
        <p:spPr>
          <a:xfrm>
            <a:off x="263235" y="1301623"/>
            <a:ext cx="4783138" cy="47783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2600" b="1" i="0" u="none" strike="noStrike" cap="none" dirty="0">
                <a:solidFill>
                  <a:schemeClr val="accent1"/>
                </a:solidFill>
              </a:rPr>
              <a:t>Funding provided by</a:t>
            </a:r>
            <a:endParaRPr sz="2600" b="1" dirty="0">
              <a:solidFill>
                <a:schemeClr val="accent1"/>
              </a:solidFill>
            </a:endParaRPr>
          </a:p>
        </p:txBody>
      </p:sp>
      <p:pic>
        <p:nvPicPr>
          <p:cNvPr id="152" name="Google Shape;152;p24" descr="Symbol of The Government of Ontario"/>
          <p:cNvPicPr preferRelativeResize="0"/>
          <p:nvPr/>
        </p:nvPicPr>
        <p:blipFill rotWithShape="1">
          <a:blip r:embed="rId3">
            <a:alphaModFix/>
          </a:blip>
          <a:srcRect/>
          <a:stretch/>
        </p:blipFill>
        <p:spPr>
          <a:xfrm>
            <a:off x="2889996" y="1676226"/>
            <a:ext cx="5554376" cy="2221224"/>
          </a:xfrm>
          <a:prstGeom prst="rect">
            <a:avLst/>
          </a:prstGeom>
          <a:noFill/>
          <a:ln>
            <a:noFill/>
          </a:ln>
        </p:spPr>
      </p:pic>
      <p:sp>
        <p:nvSpPr>
          <p:cNvPr id="153" name="Google Shape;153;p24"/>
          <p:cNvSpPr txBox="1"/>
          <p:nvPr/>
        </p:nvSpPr>
        <p:spPr>
          <a:xfrm>
            <a:off x="858523" y="3903575"/>
            <a:ext cx="7802100" cy="75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Proxima Nova"/>
                <a:ea typeface="Proxima Nova"/>
                <a:cs typeface="Proxima Nova"/>
                <a:sym typeface="Proxima Nova"/>
              </a:rPr>
              <a:t>The views expressed in this presentation ar</a:t>
            </a:r>
            <a:r>
              <a:rPr lang="en" sz="1900" b="0" i="0" u="none" strike="noStrike" cap="none" dirty="0">
                <a:solidFill>
                  <a:srgbClr val="000000"/>
                </a:solidFill>
                <a:latin typeface="Proxima Nova"/>
                <a:ea typeface="Proxima Nova"/>
                <a:cs typeface="Proxima Nova"/>
                <a:sym typeface="Proxima Nova"/>
              </a:rPr>
              <a:t>e th</a:t>
            </a:r>
            <a:r>
              <a:rPr lang="en" sz="1800" dirty="0">
                <a:latin typeface="Proxima Nova"/>
                <a:ea typeface="Proxima Nova"/>
                <a:cs typeface="Proxima Nova"/>
                <a:sym typeface="Proxima Nova"/>
              </a:rPr>
              <a:t>ose</a:t>
            </a:r>
            <a:r>
              <a:rPr lang="en" sz="1800" b="0" i="0" u="none" strike="noStrike" cap="none" dirty="0">
                <a:solidFill>
                  <a:srgbClr val="000000"/>
                </a:solidFill>
                <a:latin typeface="Proxima Nova"/>
                <a:ea typeface="Proxima Nova"/>
                <a:cs typeface="Proxima Nova"/>
                <a:sym typeface="Proxima Nova"/>
              </a:rPr>
              <a:t> of the co-design organizations and do not necessarily reflect the views of the Province.</a:t>
            </a:r>
            <a:endParaRPr sz="1800" b="0" i="0" u="none" strike="noStrike" cap="none" dirty="0">
              <a:solidFill>
                <a:srgbClr val="000000"/>
              </a:solidFill>
              <a:latin typeface="Proxima Nova"/>
              <a:ea typeface="Proxima Nova"/>
              <a:cs typeface="Proxima Nova"/>
              <a:sym typeface="Proxima Nova"/>
            </a:endParaRPr>
          </a:p>
        </p:txBody>
      </p:sp>
      <p:pic>
        <p:nvPicPr>
          <p:cNvPr id="3" name="Picture 2" descr="A blue and white logo&#10;&#10;Description automatically generated">
            <a:extLst>
              <a:ext uri="{FF2B5EF4-FFF2-40B4-BE49-F238E27FC236}">
                <a16:creationId xmlns:a16="http://schemas.microsoft.com/office/drawing/2014/main" id="{8CC75E9B-1F9D-CDD1-9B65-9181A2748BFD}"/>
              </a:ext>
            </a:extLst>
          </p:cNvPr>
          <p:cNvPicPr>
            <a:picLocks noChangeAspect="1"/>
          </p:cNvPicPr>
          <p:nvPr/>
        </p:nvPicPr>
        <p:blipFill>
          <a:blip r:embed="rId4"/>
          <a:stretch>
            <a:fillRect/>
          </a:stretch>
        </p:blipFill>
        <p:spPr>
          <a:xfrm>
            <a:off x="1080516" y="1856784"/>
            <a:ext cx="1809480" cy="18601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2DC2-AF79-8D61-88A3-6CFEBF0C9A28}"/>
              </a:ext>
            </a:extLst>
          </p:cNvPr>
          <p:cNvSpPr>
            <a:spLocks noGrp="1"/>
          </p:cNvSpPr>
          <p:nvPr>
            <p:ph type="title"/>
          </p:nvPr>
        </p:nvSpPr>
        <p:spPr>
          <a:xfrm>
            <a:off x="381927" y="1201470"/>
            <a:ext cx="4671300" cy="2170800"/>
          </a:xfrm>
        </p:spPr>
        <p:txBody>
          <a:bodyPr/>
          <a:lstStyle/>
          <a:p>
            <a:r>
              <a:rPr lang="en-US" dirty="0"/>
              <a:t>To access our materials visit:</a:t>
            </a:r>
            <a:endParaRPr lang="en-CA" dirty="0"/>
          </a:p>
        </p:txBody>
      </p:sp>
      <p:sp>
        <p:nvSpPr>
          <p:cNvPr id="4" name="TextBox 3">
            <a:extLst>
              <a:ext uri="{FF2B5EF4-FFF2-40B4-BE49-F238E27FC236}">
                <a16:creationId xmlns:a16="http://schemas.microsoft.com/office/drawing/2014/main" id="{147D9566-5996-DE23-129B-D46EE633EE1B}"/>
              </a:ext>
            </a:extLst>
          </p:cNvPr>
          <p:cNvSpPr txBox="1"/>
          <p:nvPr/>
        </p:nvSpPr>
        <p:spPr>
          <a:xfrm>
            <a:off x="230925" y="3540154"/>
            <a:ext cx="3946914" cy="400110"/>
          </a:xfrm>
          <a:prstGeom prst="rect">
            <a:avLst/>
          </a:prstGeom>
          <a:noFill/>
        </p:spPr>
        <p:txBody>
          <a:bodyPr wrap="none" rtlCol="0">
            <a:spAutoFit/>
          </a:bodyPr>
          <a:lstStyle/>
          <a:p>
            <a:r>
              <a:rPr lang="en-US" sz="2000" dirty="0">
                <a:solidFill>
                  <a:schemeClr val="bg1"/>
                </a:solidFill>
                <a:hlinkClick r:id="rId2">
                  <a:extLst>
                    <a:ext uri="{A12FA001-AC4F-418D-AE19-62706E023703}">
                      <ahyp:hlinkClr xmlns:ahyp="http://schemas.microsoft.com/office/drawing/2018/hyperlinkcolor" val="tx"/>
                    </a:ext>
                  </a:extLst>
                </a:hlinkClick>
              </a:rPr>
              <a:t>https://hollandbloorview.ca/IHTR</a:t>
            </a:r>
            <a:r>
              <a:rPr lang="en-US" sz="2000" dirty="0">
                <a:solidFill>
                  <a:schemeClr val="bg1"/>
                </a:solidFill>
              </a:rPr>
              <a:t> </a:t>
            </a:r>
            <a:endParaRPr lang="en-CA" sz="2000" dirty="0">
              <a:solidFill>
                <a:schemeClr val="bg1"/>
              </a:solidFill>
            </a:endParaRPr>
          </a:p>
        </p:txBody>
      </p:sp>
      <p:sp>
        <p:nvSpPr>
          <p:cNvPr id="7" name="Rectangle 6">
            <a:extLst>
              <a:ext uri="{FF2B5EF4-FFF2-40B4-BE49-F238E27FC236}">
                <a16:creationId xmlns:a16="http://schemas.microsoft.com/office/drawing/2014/main" id="{0E74BD7D-E6AA-05E9-5BB8-DF8C6DA1F893}"/>
              </a:ext>
              <a:ext uri="{C183D7F6-B498-43B3-948B-1728B52AA6E4}">
                <adec:decorative xmlns:adec="http://schemas.microsoft.com/office/drawing/2017/decorative" val="1"/>
              </a:ext>
            </a:extLst>
          </p:cNvPr>
          <p:cNvSpPr/>
          <p:nvPr/>
        </p:nvSpPr>
        <p:spPr>
          <a:xfrm>
            <a:off x="6536247" y="2860646"/>
            <a:ext cx="2381250" cy="21559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QR Code for the IHTR website with text saying &quot;scan me&quot; and an arrow pointing to the code">
            <a:extLst>
              <a:ext uri="{FF2B5EF4-FFF2-40B4-BE49-F238E27FC236}">
                <a16:creationId xmlns:a16="http://schemas.microsoft.com/office/drawing/2014/main" id="{665FC041-EB96-67FA-4763-68EFE0F1260D}"/>
              </a:ext>
            </a:extLst>
          </p:cNvPr>
          <p:cNvPicPr>
            <a:picLocks noChangeAspect="1"/>
          </p:cNvPicPr>
          <p:nvPr/>
        </p:nvPicPr>
        <p:blipFill>
          <a:blip r:embed="rId3"/>
          <a:stretch>
            <a:fillRect/>
          </a:stretch>
        </p:blipFill>
        <p:spPr>
          <a:xfrm>
            <a:off x="5688348" y="1670808"/>
            <a:ext cx="2381250" cy="3009900"/>
          </a:xfrm>
          <a:prstGeom prst="rect">
            <a:avLst/>
          </a:prstGeom>
        </p:spPr>
      </p:pic>
    </p:spTree>
    <p:extLst>
      <p:ext uri="{BB962C8B-B14F-4D97-AF65-F5344CB8AC3E}">
        <p14:creationId xmlns:p14="http://schemas.microsoft.com/office/powerpoint/2010/main" val="374602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D0B9E-A911-9997-0B0B-BC259126BAA6}"/>
              </a:ext>
            </a:extLst>
          </p:cNvPr>
          <p:cNvSpPr>
            <a:spLocks noGrp="1"/>
          </p:cNvSpPr>
          <p:nvPr>
            <p:ph type="title" idx="4294967295"/>
          </p:nvPr>
        </p:nvSpPr>
        <p:spPr>
          <a:xfrm>
            <a:off x="463732" y="1268731"/>
            <a:ext cx="3019697" cy="1409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750"/>
              </a:spcBef>
              <a:spcAft>
                <a:spcPts val="0"/>
              </a:spcAft>
              <a:buClr>
                <a:schemeClr val="lt1"/>
              </a:buClr>
              <a:buSzPts val="5200"/>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Additional content</a:t>
            </a:r>
            <a:endParaRPr kumimoji="0" lang="en-CA" sz="4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4" name="Subtitle 3">
            <a:extLst>
              <a:ext uri="{FF2B5EF4-FFF2-40B4-BE49-F238E27FC236}">
                <a16:creationId xmlns:a16="http://schemas.microsoft.com/office/drawing/2014/main" id="{A3AB6EDE-CE2B-3ABA-E4BF-80EA04F8199C}"/>
              </a:ext>
            </a:extLst>
          </p:cNvPr>
          <p:cNvSpPr>
            <a:spLocks noGrp="1"/>
          </p:cNvSpPr>
          <p:nvPr>
            <p:ph type="subTitle" idx="2"/>
          </p:nvPr>
        </p:nvSpPr>
        <p:spPr/>
        <p:txBody>
          <a:bodyPr/>
          <a:lstStyle/>
          <a:p>
            <a:r>
              <a:rPr lang="en-US" dirty="0"/>
              <a:t>The following slides provide additional lived experience examples and videos that may fit better with your organization’s delivery of the IHTR material.</a:t>
            </a:r>
          </a:p>
          <a:p>
            <a:r>
              <a:rPr lang="en-US" dirty="0"/>
              <a:t>Feel free to add these into your delivery throughout the presentation.</a:t>
            </a:r>
            <a:endParaRPr lang="en-CA" dirty="0"/>
          </a:p>
        </p:txBody>
      </p:sp>
    </p:spTree>
    <p:extLst>
      <p:ext uri="{BB962C8B-B14F-4D97-AF65-F5344CB8AC3E}">
        <p14:creationId xmlns:p14="http://schemas.microsoft.com/office/powerpoint/2010/main" val="216708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056A-19D3-9357-4B14-844BBCFB5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198FC-5C76-1584-D121-B605DF464425}"/>
              </a:ext>
            </a:extLst>
          </p:cNvPr>
          <p:cNvSpPr>
            <a:spLocks noGrp="1"/>
          </p:cNvSpPr>
          <p:nvPr>
            <p:ph type="title"/>
          </p:nvPr>
        </p:nvSpPr>
        <p:spPr/>
        <p:txBody>
          <a:bodyPr/>
          <a:lstStyle/>
          <a:p>
            <a:r>
              <a:rPr lang="en-US" dirty="0"/>
              <a:t>Gabriella</a:t>
            </a:r>
            <a:endParaRPr lang="en-CA" dirty="0"/>
          </a:p>
        </p:txBody>
      </p:sp>
      <p:sp>
        <p:nvSpPr>
          <p:cNvPr id="6" name="Google Shape;672;p65">
            <a:extLst>
              <a:ext uri="{FF2B5EF4-FFF2-40B4-BE49-F238E27FC236}">
                <a16:creationId xmlns:a16="http://schemas.microsoft.com/office/drawing/2014/main" id="{3F8CA0F2-E935-31B1-67B0-E3937FA77FBB}"/>
              </a:ext>
              <a:ext uri="{C183D7F6-B498-43B3-948B-1728B52AA6E4}">
                <adec:decorative xmlns:adec="http://schemas.microsoft.com/office/drawing/2017/decorative" val="1"/>
              </a:ext>
            </a:extLst>
          </p:cNvPr>
          <p:cNvSpPr/>
          <p:nvPr/>
        </p:nvSpPr>
        <p:spPr>
          <a:xfrm>
            <a:off x="5557450" y="2600770"/>
            <a:ext cx="4699200" cy="4699200"/>
          </a:xfrm>
          <a:prstGeom prst="ellipse">
            <a:avLst/>
          </a:prstGeom>
          <a:solidFill>
            <a:srgbClr val="FAD9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678;p65">
            <a:extLst>
              <a:ext uri="{FF2B5EF4-FFF2-40B4-BE49-F238E27FC236}">
                <a16:creationId xmlns:a16="http://schemas.microsoft.com/office/drawing/2014/main" id="{A3945BD7-54C7-A90C-0163-7DD72D248016}"/>
              </a:ext>
              <a:ext uri="{C183D7F6-B498-43B3-948B-1728B52AA6E4}">
                <adec:decorative xmlns:adec="http://schemas.microsoft.com/office/drawing/2017/decorative" val="1"/>
              </a:ext>
            </a:extLst>
          </p:cNvPr>
          <p:cNvPicPr preferRelativeResize="0"/>
          <p:nvPr/>
        </p:nvPicPr>
        <p:blipFill rotWithShape="1">
          <a:blip r:embed="rId4">
            <a:alphaModFix amt="42000"/>
          </a:blip>
          <a:srcRect/>
          <a:stretch/>
        </p:blipFill>
        <p:spPr>
          <a:xfrm>
            <a:off x="8098225" y="4140998"/>
            <a:ext cx="707101" cy="707126"/>
          </a:xfrm>
          <a:prstGeom prst="rect">
            <a:avLst/>
          </a:prstGeom>
          <a:noFill/>
          <a:ln>
            <a:noFill/>
          </a:ln>
        </p:spPr>
      </p:pic>
      <p:sp>
        <p:nvSpPr>
          <p:cNvPr id="5" name="TextBox 4">
            <a:extLst>
              <a:ext uri="{FF2B5EF4-FFF2-40B4-BE49-F238E27FC236}">
                <a16:creationId xmlns:a16="http://schemas.microsoft.com/office/drawing/2014/main" id="{F67B7B52-E124-5EF7-3F8D-FCA9E3DE95BD}"/>
              </a:ext>
            </a:extLst>
          </p:cNvPr>
          <p:cNvSpPr txBox="1"/>
          <p:nvPr/>
        </p:nvSpPr>
        <p:spPr>
          <a:xfrm>
            <a:off x="192881" y="4414839"/>
            <a:ext cx="5893594" cy="535531"/>
          </a:xfrm>
          <a:prstGeom prst="rect">
            <a:avLst/>
          </a:prstGeom>
          <a:noFill/>
        </p:spPr>
        <p:txBody>
          <a:bodyPr wrap="square">
            <a:spAutoFit/>
          </a:bodyPr>
          <a:lstStyle/>
          <a:p>
            <a:pPr marL="0" lvl="0" indent="0" algn="l" rtl="0">
              <a:lnSpc>
                <a:spcPct val="80000"/>
              </a:lnSpc>
              <a:spcBef>
                <a:spcPts val="1200"/>
              </a:spcBef>
              <a:spcAft>
                <a:spcPts val="0"/>
              </a:spcAft>
              <a:buNone/>
            </a:pPr>
            <a:r>
              <a:rPr lang="en-US" sz="1800" dirty="0"/>
              <a:t>Gabriella works at a rehabilitation organization and has a visible disability </a:t>
            </a:r>
          </a:p>
        </p:txBody>
      </p:sp>
      <p:pic>
        <p:nvPicPr>
          <p:cNvPr id="4" name="Online Media 3" title="Disability inclusion: A message from Gabriella">
            <a:hlinkClick r:id="" action="ppaction://media"/>
            <a:extLst>
              <a:ext uri="{FF2B5EF4-FFF2-40B4-BE49-F238E27FC236}">
                <a16:creationId xmlns:a16="http://schemas.microsoft.com/office/drawing/2014/main" id="{51E0022A-1564-5A00-775C-3611DCDB4CE3}"/>
              </a:ext>
            </a:extLst>
          </p:cNvPr>
          <p:cNvPicPr>
            <a:picLocks noRot="1" noChangeAspect="1"/>
          </p:cNvPicPr>
          <p:nvPr>
            <a:videoFile r:link="rId1"/>
          </p:nvPr>
        </p:nvPicPr>
        <p:blipFill>
          <a:blip r:embed="rId5"/>
          <a:stretch>
            <a:fillRect/>
          </a:stretch>
        </p:blipFill>
        <p:spPr>
          <a:xfrm>
            <a:off x="1890713" y="1041591"/>
            <a:ext cx="5667375" cy="3201795"/>
          </a:xfrm>
          <a:prstGeom prst="rect">
            <a:avLst/>
          </a:prstGeom>
        </p:spPr>
      </p:pic>
    </p:spTree>
    <p:extLst>
      <p:ext uri="{BB962C8B-B14F-4D97-AF65-F5344CB8AC3E}">
        <p14:creationId xmlns:p14="http://schemas.microsoft.com/office/powerpoint/2010/main" val="26450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00A1-EDFB-0557-4D90-AD33047A23C7}"/>
              </a:ext>
            </a:extLst>
          </p:cNvPr>
          <p:cNvSpPr>
            <a:spLocks noGrp="1"/>
          </p:cNvSpPr>
          <p:nvPr>
            <p:ph type="title"/>
          </p:nvPr>
        </p:nvSpPr>
        <p:spPr/>
        <p:txBody>
          <a:bodyPr/>
          <a:lstStyle/>
          <a:p>
            <a:r>
              <a:rPr lang="en-US" dirty="0"/>
              <a:t>Karina</a:t>
            </a:r>
            <a:endParaRPr lang="en-CA" dirty="0"/>
          </a:p>
        </p:txBody>
      </p:sp>
      <p:sp>
        <p:nvSpPr>
          <p:cNvPr id="6" name="Google Shape;672;p65">
            <a:extLst>
              <a:ext uri="{FF2B5EF4-FFF2-40B4-BE49-F238E27FC236}">
                <a16:creationId xmlns:a16="http://schemas.microsoft.com/office/drawing/2014/main" id="{EC615382-7290-510E-3022-33533281504D}"/>
              </a:ext>
              <a:ext uri="{C183D7F6-B498-43B3-948B-1728B52AA6E4}">
                <adec:decorative xmlns:adec="http://schemas.microsoft.com/office/drawing/2017/decorative" val="1"/>
              </a:ext>
            </a:extLst>
          </p:cNvPr>
          <p:cNvSpPr/>
          <p:nvPr/>
        </p:nvSpPr>
        <p:spPr>
          <a:xfrm>
            <a:off x="5557450" y="2600770"/>
            <a:ext cx="4699200" cy="4699200"/>
          </a:xfrm>
          <a:prstGeom prst="ellipse">
            <a:avLst/>
          </a:prstGeom>
          <a:solidFill>
            <a:srgbClr val="FAD9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678;p65">
            <a:extLst>
              <a:ext uri="{FF2B5EF4-FFF2-40B4-BE49-F238E27FC236}">
                <a16:creationId xmlns:a16="http://schemas.microsoft.com/office/drawing/2014/main" id="{D132C617-56FE-FA1E-6B3B-F23F43877CFD}"/>
              </a:ext>
              <a:ext uri="{C183D7F6-B498-43B3-948B-1728B52AA6E4}">
                <adec:decorative xmlns:adec="http://schemas.microsoft.com/office/drawing/2017/decorative" val="1"/>
              </a:ext>
            </a:extLst>
          </p:cNvPr>
          <p:cNvPicPr preferRelativeResize="0"/>
          <p:nvPr/>
        </p:nvPicPr>
        <p:blipFill rotWithShape="1">
          <a:blip r:embed="rId4">
            <a:alphaModFix amt="42000"/>
          </a:blip>
          <a:srcRect/>
          <a:stretch/>
        </p:blipFill>
        <p:spPr>
          <a:xfrm>
            <a:off x="8098225" y="4140998"/>
            <a:ext cx="707101" cy="707126"/>
          </a:xfrm>
          <a:prstGeom prst="rect">
            <a:avLst/>
          </a:prstGeom>
          <a:noFill/>
          <a:ln>
            <a:noFill/>
          </a:ln>
        </p:spPr>
      </p:pic>
      <p:sp>
        <p:nvSpPr>
          <p:cNvPr id="5" name="TextBox 4">
            <a:extLst>
              <a:ext uri="{FF2B5EF4-FFF2-40B4-BE49-F238E27FC236}">
                <a16:creationId xmlns:a16="http://schemas.microsoft.com/office/drawing/2014/main" id="{5B265CB3-F6BD-CF3A-BEAC-7F3CD27C1E04}"/>
              </a:ext>
            </a:extLst>
          </p:cNvPr>
          <p:cNvSpPr txBox="1"/>
          <p:nvPr/>
        </p:nvSpPr>
        <p:spPr>
          <a:xfrm>
            <a:off x="192881" y="4414839"/>
            <a:ext cx="5893594" cy="535531"/>
          </a:xfrm>
          <a:prstGeom prst="rect">
            <a:avLst/>
          </a:prstGeom>
          <a:noFill/>
        </p:spPr>
        <p:txBody>
          <a:bodyPr wrap="square">
            <a:spAutoFit/>
          </a:bodyPr>
          <a:lstStyle/>
          <a:p>
            <a:pPr marL="0" lvl="0" indent="0" algn="l" rtl="0">
              <a:lnSpc>
                <a:spcPct val="80000"/>
              </a:lnSpc>
              <a:spcBef>
                <a:spcPts val="1200"/>
              </a:spcBef>
              <a:spcAft>
                <a:spcPts val="0"/>
              </a:spcAft>
              <a:buNone/>
            </a:pPr>
            <a:r>
              <a:rPr lang="en-US" sz="1800" dirty="0"/>
              <a:t>Karina works at a rehabilitation organization and has an invisible disability</a:t>
            </a:r>
          </a:p>
        </p:txBody>
      </p:sp>
      <p:pic>
        <p:nvPicPr>
          <p:cNvPr id="8" name="Online Media 7" title="IHTR Lived Experience – Karina">
            <a:hlinkClick r:id="" action="ppaction://media"/>
            <a:extLst>
              <a:ext uri="{FF2B5EF4-FFF2-40B4-BE49-F238E27FC236}">
                <a16:creationId xmlns:a16="http://schemas.microsoft.com/office/drawing/2014/main" id="{4E9CF453-770F-E23D-6026-0F92EBF86A3F}"/>
              </a:ext>
            </a:extLst>
          </p:cNvPr>
          <p:cNvPicPr>
            <a:picLocks noRot="1" noChangeAspect="1"/>
          </p:cNvPicPr>
          <p:nvPr>
            <a:videoFile r:link="rId1"/>
          </p:nvPr>
        </p:nvPicPr>
        <p:blipFill>
          <a:blip r:embed="rId5"/>
          <a:stretch>
            <a:fillRect/>
          </a:stretch>
        </p:blipFill>
        <p:spPr>
          <a:xfrm>
            <a:off x="1802800" y="1097172"/>
            <a:ext cx="5538400" cy="3128930"/>
          </a:xfrm>
          <a:prstGeom prst="rect">
            <a:avLst/>
          </a:prstGeom>
        </p:spPr>
      </p:pic>
    </p:spTree>
    <p:extLst>
      <p:ext uri="{BB962C8B-B14F-4D97-AF65-F5344CB8AC3E}">
        <p14:creationId xmlns:p14="http://schemas.microsoft.com/office/powerpoint/2010/main" val="12064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Holland Bloorview">
  <a:themeElements>
    <a:clrScheme name="HB Colours 2022">
      <a:dk1>
        <a:srgbClr val="4C4C4E"/>
      </a:dk1>
      <a:lt1>
        <a:srgbClr val="FFFFFF"/>
      </a:lt1>
      <a:dk2>
        <a:srgbClr val="53BB50"/>
      </a:dk2>
      <a:lt2>
        <a:srgbClr val="F7F7F7"/>
      </a:lt2>
      <a:accent1>
        <a:srgbClr val="1979BE"/>
      </a:accent1>
      <a:accent2>
        <a:srgbClr val="90158C"/>
      </a:accent2>
      <a:accent3>
        <a:srgbClr val="F16122"/>
      </a:accent3>
      <a:accent4>
        <a:srgbClr val="469E44"/>
      </a:accent4>
      <a:accent5>
        <a:srgbClr val="34C3E0"/>
      </a:accent5>
      <a:accent6>
        <a:srgbClr val="FCAF17"/>
      </a:accent6>
      <a:hlink>
        <a:srgbClr val="1979BE"/>
      </a:hlink>
      <a:folHlink>
        <a:srgbClr val="1979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D872F97966D74188195EB9403F400A" ma:contentTypeVersion="14" ma:contentTypeDescription="Create a new document." ma:contentTypeScope="" ma:versionID="70833071d5ea303594918157c3c73d84">
  <xsd:schema xmlns:xsd="http://www.w3.org/2001/XMLSchema" xmlns:xs="http://www.w3.org/2001/XMLSchema" xmlns:p="http://schemas.microsoft.com/office/2006/metadata/properties" xmlns:ns2="59db3a20-cd76-483e-8241-5de0717f7c1b" xmlns:ns3="6ce987aa-ba57-409a-b474-072a10bf63c3" targetNamespace="http://schemas.microsoft.com/office/2006/metadata/properties" ma:root="true" ma:fieldsID="692f311c14af98ba5e524da31c714cee" ns2:_="" ns3:_="">
    <xsd:import namespace="59db3a20-cd76-483e-8241-5de0717f7c1b"/>
    <xsd:import namespace="6ce987aa-ba57-409a-b474-072a10bf63c3"/>
    <xsd:element name="properties">
      <xsd:complexType>
        <xsd:sequence>
          <xsd:element name="documentManagement">
            <xsd:complexType>
              <xsd:all>
                <xsd:element ref="ns2:MediaServiceMetadata" minOccurs="0"/>
                <xsd:element ref="ns2:MediaServiceFastMetadata" minOccurs="0"/>
                <xsd:element ref="ns2:Date"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3a20-cd76-483e-8241-5de0717f7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b7f22d1-df36-4656-b771-499c17e378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e987aa-ba57-409a-b474-072a10bf63c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7575086-76f6-4179-ad90-5d5ea01872cc}" ma:internalName="TaxCatchAll" ma:showField="CatchAllData" ma:web="6ce987aa-ba57-409a-b474-072a10bf63c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e987aa-ba57-409a-b474-072a10bf63c3" xsi:nil="true"/>
    <lcf76f155ced4ddcb4097134ff3c332f xmlns="59db3a20-cd76-483e-8241-5de0717f7c1b">
      <Terms xmlns="http://schemas.microsoft.com/office/infopath/2007/PartnerControls"/>
    </lcf76f155ced4ddcb4097134ff3c332f>
    <Date xmlns="59db3a20-cd76-483e-8241-5de0717f7c1b" xsi:nil="true"/>
  </documentManagement>
</p:properties>
</file>

<file path=customXml/itemProps1.xml><?xml version="1.0" encoding="utf-8"?>
<ds:datastoreItem xmlns:ds="http://schemas.openxmlformats.org/officeDocument/2006/customXml" ds:itemID="{98D70917-93D5-4FD5-8923-4FA0D8566CB4}">
  <ds:schemaRefs>
    <ds:schemaRef ds:uri="http://schemas.microsoft.com/sharepoint/v3/contenttype/forms"/>
  </ds:schemaRefs>
</ds:datastoreItem>
</file>

<file path=customXml/itemProps2.xml><?xml version="1.0" encoding="utf-8"?>
<ds:datastoreItem xmlns:ds="http://schemas.openxmlformats.org/officeDocument/2006/customXml" ds:itemID="{3DB825CA-27CA-4EF0-A8E8-85BFC230C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b3a20-cd76-483e-8241-5de0717f7c1b"/>
    <ds:schemaRef ds:uri="6ce987aa-ba57-409a-b474-072a10bf6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276943-31EA-4CA9-8482-15696E02215B}">
  <ds:schemaRefs>
    <ds:schemaRef ds:uri="http://purl.org/dc/dcmitype/"/>
    <ds:schemaRef ds:uri="http://schemas.microsoft.com/office/infopath/2007/PartnerControls"/>
    <ds:schemaRef ds:uri="6ce987aa-ba57-409a-b474-072a10bf63c3"/>
    <ds:schemaRef ds:uri="http://schemas.microsoft.com/office/2006/documentManagement/types"/>
    <ds:schemaRef ds:uri="http://purl.org/dc/terms/"/>
    <ds:schemaRef ds:uri="59db3a20-cd76-483e-8241-5de0717f7c1b"/>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5593</TotalTime>
  <Words>2805</Words>
  <Application>Microsoft Office PowerPoint</Application>
  <PresentationFormat>On-screen Show (16:9)</PresentationFormat>
  <Paragraphs>156</Paragraphs>
  <Slides>26</Slides>
  <Notes>24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Proxima Nova</vt:lpstr>
      <vt:lpstr>Arial</vt:lpstr>
      <vt:lpstr>Holland Bloorview</vt:lpstr>
      <vt:lpstr>Disclaimer and Use</vt:lpstr>
      <vt:lpstr>How to use this presentation</vt:lpstr>
      <vt:lpstr>Inspire, hire, train, retain</vt:lpstr>
      <vt:lpstr>IHTR was co-designed by these organizations: </vt:lpstr>
      <vt:lpstr>Funding provided by</vt:lpstr>
      <vt:lpstr>To access our materials visit:</vt:lpstr>
      <vt:lpstr>Additional content</vt:lpstr>
      <vt:lpstr>Gabriella</vt:lpstr>
      <vt:lpstr>Karina</vt:lpstr>
      <vt:lpstr>Leanne</vt:lpstr>
      <vt:lpstr>Julia</vt:lpstr>
      <vt:lpstr>Lee</vt:lpstr>
      <vt:lpstr>Chloe</vt:lpstr>
      <vt:lpstr>Stephanie</vt:lpstr>
      <vt:lpstr>Maggie</vt:lpstr>
      <vt:lpstr>Shawna</vt:lpstr>
      <vt:lpstr>Eric-1</vt:lpstr>
      <vt:lpstr>Cindy</vt:lpstr>
      <vt:lpstr>Yaroslav</vt:lpstr>
      <vt:lpstr>Karina</vt:lpstr>
      <vt:lpstr>Leanne</vt:lpstr>
      <vt:lpstr>Ellen</vt:lpstr>
      <vt:lpstr>Lived perspectives-</vt:lpstr>
      <vt:lpstr>Lived perspectives-4</vt:lpstr>
      <vt:lpstr>Lived perspectives-5</vt:lpstr>
      <vt:lpstr>Lived perspectives-6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Hire, Train, Retain Presentation Template</dc:title>
  <dc:creator>Carolyn Mcdougall</dc:creator>
  <cp:lastModifiedBy>Laura Bowman</cp:lastModifiedBy>
  <cp:revision>158</cp:revision>
  <cp:lastPrinted>2025-01-30T15:40:24Z</cp:lastPrinted>
  <dcterms:modified xsi:type="dcterms:W3CDTF">2025-02-16T16:24:27Z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0x01010074D872F97966D74188195EB9403F400A</vt:lpwstr>
  </property>
  <property fmtid="{D5CDD505-2E9C-101B-9397-08002B2CF9AE}" pid="3" name="MediaServiceImageTags">
    <vt:lpwstr/>
  </property>
</Properties>
</file>