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5143500" cx="9144000"/>
  <p:notesSz cx="6858000" cy="9144000"/>
  <p:embeddedFontLst>
    <p:embeddedFont>
      <p:font typeface="Helvetica Neue"/>
      <p:regular r:id="rId34"/>
      <p:bold r:id="rId35"/>
      <p:italic r:id="rId36"/>
      <p:boldItalic r:id="rId37"/>
    </p:embeddedFont>
    <p:embeddedFont>
      <p:font typeface="Helvetica Neue Light"/>
      <p:regular r:id="rId38"/>
      <p:bold r:id="rId39"/>
      <p:italic r:id="rId40"/>
      <p:boldItalic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pos="1944">
          <p15:clr>
            <a:srgbClr val="747775"/>
          </p15:clr>
        </p15:guide>
      </p15:sldGuideLst>
    </p:ext>
    <p:ext uri="GoogleSlidesCustomDataVersion2">
      <go:slidesCustomData xmlns:go="http://customooxmlschemas.google.com/" r:id="rId46" roundtripDataSignature="AMtx7mirUYfnmVVcKddVb4H8mWag6+Dj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4772D84-05CE-41BF-8BE8-032D7881C24A}">
  <a:tblStyle styleId="{34772D84-05CE-41BF-8BE8-032D7881C24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94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Light-italic.fntdata"/><Relationship Id="rId20" Type="http://schemas.openxmlformats.org/officeDocument/2006/relationships/slide" Target="slides/slide13.xml"/><Relationship Id="rId42" Type="http://schemas.openxmlformats.org/officeDocument/2006/relationships/font" Target="fonts/OpenSans-regular.fntdata"/><Relationship Id="rId41" Type="http://schemas.openxmlformats.org/officeDocument/2006/relationships/font" Target="fonts/HelveticaNeueLight-boldItalic.fntdata"/><Relationship Id="rId22" Type="http://schemas.openxmlformats.org/officeDocument/2006/relationships/slide" Target="slides/slide15.xml"/><Relationship Id="rId44" Type="http://schemas.openxmlformats.org/officeDocument/2006/relationships/font" Target="fonts/OpenSans-italic.fntdata"/><Relationship Id="rId21" Type="http://schemas.openxmlformats.org/officeDocument/2006/relationships/slide" Target="slides/slide14.xml"/><Relationship Id="rId43" Type="http://schemas.openxmlformats.org/officeDocument/2006/relationships/font" Target="fonts/OpenSans-bold.fntdata"/><Relationship Id="rId24" Type="http://schemas.openxmlformats.org/officeDocument/2006/relationships/slide" Target="slides/slide17.xml"/><Relationship Id="rId46" Type="http://customschemas.google.com/relationships/presentationmetadata" Target="metadata"/><Relationship Id="rId23" Type="http://schemas.openxmlformats.org/officeDocument/2006/relationships/slide" Target="slides/slide16.xml"/><Relationship Id="rId45"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HelveticaNeue-bold.fntdata"/><Relationship Id="rId12" Type="http://schemas.openxmlformats.org/officeDocument/2006/relationships/slide" Target="slides/slide5.xml"/><Relationship Id="rId34" Type="http://schemas.openxmlformats.org/officeDocument/2006/relationships/font" Target="fonts/HelveticaNeue-regular.fntdata"/><Relationship Id="rId15" Type="http://schemas.openxmlformats.org/officeDocument/2006/relationships/slide" Target="slides/slide8.xml"/><Relationship Id="rId37" Type="http://schemas.openxmlformats.org/officeDocument/2006/relationships/font" Target="fonts/HelveticaNeue-boldItalic.fntdata"/><Relationship Id="rId14" Type="http://schemas.openxmlformats.org/officeDocument/2006/relationships/slide" Target="slides/slide7.xml"/><Relationship Id="rId36" Type="http://schemas.openxmlformats.org/officeDocument/2006/relationships/font" Target="fonts/HelveticaNeue-italic.fntdata"/><Relationship Id="rId17" Type="http://schemas.openxmlformats.org/officeDocument/2006/relationships/slide" Target="slides/slide10.xml"/><Relationship Id="rId39" Type="http://schemas.openxmlformats.org/officeDocument/2006/relationships/font" Target="fonts/HelveticaNeueLight-bold.fntdata"/><Relationship Id="rId16" Type="http://schemas.openxmlformats.org/officeDocument/2006/relationships/slide" Target="slides/slide9.xml"/><Relationship Id="rId38" Type="http://schemas.openxmlformats.org/officeDocument/2006/relationships/font" Target="fonts/HelveticaNeueLight-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rojectsearch.u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rojectsearchtoronto.ca/project-search-graduate-lands-job-as-a-porter-at-princess-margaret-hospital-university-health-network-uh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ontiersin.org/articles/10.3389/fsoc.2024.1281088/full?&amp;utm_source=Email_to_authors_&amp;utm_medium=Email&amp;utm_content=T1_11.5e1_author&amp;utm_campaign=Email_publication&amp;field=&amp;journalName=Frontiers_in_Sociology&amp;id=1281088"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2c0be3ab2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2c0be3ab2a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32c0be3ab2a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c6eeb36707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2c6eeb36707_0_4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200">
                <a:solidFill>
                  <a:schemeClr val="dk1"/>
                </a:solidFill>
                <a:latin typeface="Arial"/>
                <a:ea typeface="Arial"/>
                <a:cs typeface="Arial"/>
                <a:sym typeface="Arial"/>
              </a:rPr>
              <a:t>Project SEARCH started in 2019 in Ontario in Halton with early leadership from Halton Healthcare, Halton DSB and CL Oakville – and in Toronto with Holland Bloorview and UHN partnering with Toronto DSB and CL Toronto. Hamilton opened at site at the HWDSB school board office in 2020 despite the significant challenges of COVID. </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sz="12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lang="en-US" sz="1200">
                <a:solidFill>
                  <a:schemeClr val="dk1"/>
                </a:solidFill>
                <a:latin typeface="Arial"/>
                <a:ea typeface="Arial"/>
                <a:cs typeface="Arial"/>
                <a:sym typeface="Arial"/>
              </a:rPr>
              <a:t>The Ministry of Education recognizes the gaps for youth with special education needs and the effectiveness of the Project SEARCH model. It launched a pilot in 2021 which resulted in 6 new sites opening in 2022, 3 in 2023 and a projected </a:t>
            </a:r>
            <a:r>
              <a:rPr lang="en-US" sz="1200">
                <a:latin typeface="Arial"/>
                <a:ea typeface="Arial"/>
                <a:cs typeface="Arial"/>
                <a:sym typeface="Arial"/>
              </a:rPr>
              <a:t>5</a:t>
            </a:r>
            <a:r>
              <a:rPr lang="en-US" sz="1200">
                <a:solidFill>
                  <a:schemeClr val="dk1"/>
                </a:solidFill>
                <a:latin typeface="Arial"/>
                <a:ea typeface="Arial"/>
                <a:cs typeface="Arial"/>
                <a:sym typeface="Arial"/>
              </a:rPr>
              <a:t> additional sites in 2024 so that we anticipate </a:t>
            </a:r>
            <a:r>
              <a:rPr lang="en-US" sz="1200">
                <a:latin typeface="Arial"/>
                <a:ea typeface="Arial"/>
                <a:cs typeface="Arial"/>
                <a:sym typeface="Arial"/>
              </a:rPr>
              <a:t>19</a:t>
            </a:r>
            <a:r>
              <a:rPr lang="en-US" sz="1200">
                <a:solidFill>
                  <a:schemeClr val="dk1"/>
                </a:solidFill>
                <a:latin typeface="Arial"/>
                <a:ea typeface="Arial"/>
                <a:cs typeface="Arial"/>
                <a:sym typeface="Arial"/>
              </a:rPr>
              <a:t> Ontario locations in the 2024/25 school year. (All sites that started as a result of the EDU pilot are shown in white text.)</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lang="en-US" sz="1200">
                <a:solidFill>
                  <a:schemeClr val="dk1"/>
                </a:solidFill>
                <a:latin typeface="Arial"/>
                <a:ea typeface="Arial"/>
                <a:cs typeface="Arial"/>
                <a:sym typeface="Arial"/>
              </a:rPr>
              <a:t>The sites currently based in healthcare organizations are shown with the blue cross beside – Hamilton’s original site also just moved this year to a healthcare location.</a:t>
            </a:r>
            <a:endParaRPr sz="12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2be6f8b879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32be6f8b879_0_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Arial"/>
                <a:ea typeface="Arial"/>
                <a:cs typeface="Arial"/>
                <a:sym typeface="Arial"/>
              </a:rPr>
              <a:t>An increasing number of Ontario’s Project SEARCH sites are reporting that funding the skills trainer may not be sustainable. Sites that primarily fund the skills trainer role through donations or grant requests face funding uncertainty which impacts staff retention and there is a high administrative burden. There are an increasing number of sites where the school board is funding all the staff roles during the training year. This does not braid in employment expertise alongside </a:t>
            </a:r>
            <a:r>
              <a:rPr lang="en-US" sz="1200">
                <a:latin typeface="Arial"/>
                <a:ea typeface="Arial"/>
                <a:cs typeface="Arial"/>
                <a:sym typeface="Arial"/>
              </a:rPr>
              <a:t>educational</a:t>
            </a:r>
            <a:r>
              <a:rPr lang="en-US" sz="1200">
                <a:latin typeface="Arial"/>
                <a:ea typeface="Arial"/>
                <a:cs typeface="Arial"/>
                <a:sym typeface="Arial"/>
              </a:rPr>
              <a:t> expertise and does not integrate the systems for smooth post-school transition to work - this is not optimizing the power of the Project SEARCH model.</a:t>
            </a:r>
            <a:endParaRPr sz="1200">
              <a:latin typeface="Arial"/>
              <a:ea typeface="Arial"/>
              <a:cs typeface="Arial"/>
              <a:sym typeface="Arial"/>
            </a:endParaRPr>
          </a:p>
        </p:txBody>
      </p:sp>
      <p:sp>
        <p:nvSpPr>
          <p:cNvPr id="256" name="Google Shape;256;g32be6f8b879_0_1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c6eeb3670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2c6eeb36707_0_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200">
                <a:latin typeface="Arial"/>
                <a:ea typeface="Arial"/>
                <a:cs typeface="Arial"/>
                <a:sym typeface="Arial"/>
              </a:rPr>
              <a:t>In Ontario, employment supports and developmental disability supports are delivered after a student exits the education system (see “current state” illustration in diagram). </a:t>
            </a:r>
            <a:endParaRPr baseline="30000" sz="1200">
              <a:latin typeface="Arial"/>
              <a:ea typeface="Arial"/>
              <a:cs typeface="Arial"/>
              <a:sym typeface="Arial"/>
            </a:endParaRPr>
          </a:p>
          <a:p>
            <a:pPr indent="0" lvl="0" marL="0" rtl="0" algn="l">
              <a:lnSpc>
                <a:spcPct val="100000"/>
              </a:lnSpc>
              <a:spcBef>
                <a:spcPts val="1200"/>
              </a:spcBef>
              <a:spcAft>
                <a:spcPts val="0"/>
              </a:spcAft>
              <a:buClr>
                <a:schemeClr val="dk1"/>
              </a:buClr>
              <a:buSzPts val="1100"/>
              <a:buFont typeface="Arial"/>
              <a:buNone/>
            </a:pPr>
            <a:r>
              <a:rPr lang="en-US" sz="1200">
                <a:solidFill>
                  <a:srgbClr val="464141"/>
                </a:solidFill>
                <a:latin typeface="Arial"/>
                <a:ea typeface="Arial"/>
                <a:cs typeface="Arial"/>
                <a:sym typeface="Arial"/>
              </a:rPr>
              <a:t>In the US and UK, Project SEARCH is a regional workforce development strategy</a:t>
            </a:r>
            <a:r>
              <a:rPr b="1" lang="en-US" sz="1200">
                <a:solidFill>
                  <a:srgbClr val="464141"/>
                </a:solidFill>
                <a:latin typeface="Arial"/>
                <a:ea typeface="Arial"/>
                <a:cs typeface="Arial"/>
                <a:sym typeface="Arial"/>
              </a:rPr>
              <a:t>. Increasing access across a region typically requires alignment or “braiding” of expertise and funding - rather than new investment. [</a:t>
            </a:r>
            <a:r>
              <a:rPr lang="en-US" sz="1200">
                <a:solidFill>
                  <a:srgbClr val="464141"/>
                </a:solidFill>
                <a:latin typeface="Arial"/>
                <a:ea typeface="Arial"/>
                <a:cs typeface="Arial"/>
                <a:sym typeface="Arial"/>
              </a:rPr>
              <a:t>In the US skills trainers are most commonly funded through state employment supports (vocational rehab), developmental disabilities (DD) services, workforce innovation funding AND/OR a combination of one of those + education.] </a:t>
            </a:r>
            <a:endParaRPr sz="1200">
              <a:solidFill>
                <a:srgbClr val="464141"/>
              </a:solidFill>
              <a:latin typeface="Arial"/>
              <a:ea typeface="Arial"/>
              <a:cs typeface="Arial"/>
              <a:sym typeface="Arial"/>
            </a:endParaRPr>
          </a:p>
          <a:p>
            <a:pPr indent="0" lvl="0" marL="0" rtl="0" algn="l">
              <a:lnSpc>
                <a:spcPct val="100000"/>
              </a:lnSpc>
              <a:spcBef>
                <a:spcPts val="1200"/>
              </a:spcBef>
              <a:spcAft>
                <a:spcPts val="0"/>
              </a:spcAft>
              <a:buClr>
                <a:schemeClr val="dk1"/>
              </a:buClr>
              <a:buSzPts val="1100"/>
              <a:buFont typeface="Arial"/>
              <a:buNone/>
            </a:pPr>
            <a:r>
              <a:rPr lang="en-US" sz="1200">
                <a:solidFill>
                  <a:srgbClr val="464141"/>
                </a:solidFill>
                <a:highlight>
                  <a:srgbClr val="FFF2CC"/>
                </a:highlight>
                <a:latin typeface="Arial"/>
                <a:ea typeface="Arial"/>
                <a:cs typeface="Arial"/>
                <a:sym typeface="Arial"/>
              </a:rPr>
              <a:t>This diagram shows how funding </a:t>
            </a:r>
            <a:r>
              <a:rPr lang="en-US" sz="1200" u="sng">
                <a:solidFill>
                  <a:srgbClr val="464141"/>
                </a:solidFill>
                <a:highlight>
                  <a:srgbClr val="FFF2CC"/>
                </a:highlight>
                <a:latin typeface="Arial"/>
                <a:ea typeface="Arial"/>
                <a:cs typeface="Arial"/>
                <a:sym typeface="Arial"/>
              </a:rPr>
              <a:t>and expertise</a:t>
            </a:r>
            <a:r>
              <a:rPr lang="en-US" sz="1200">
                <a:solidFill>
                  <a:srgbClr val="464141"/>
                </a:solidFill>
                <a:highlight>
                  <a:srgbClr val="FFF2CC"/>
                </a:highlight>
                <a:latin typeface="Arial"/>
                <a:ea typeface="Arial"/>
                <a:cs typeface="Arial"/>
                <a:sym typeface="Arial"/>
              </a:rPr>
              <a:t> from the education, employment and developmental disability sectors should combine during the Project SEARCH training year (final year of high school) to provide an effective amount and duration of support and maximize impact</a:t>
            </a:r>
            <a:endParaRPr sz="1200">
              <a:highlight>
                <a:srgbClr val="FFF2CC"/>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Arial"/>
                <a:ea typeface="Arial"/>
                <a:cs typeface="Arial"/>
                <a:sym typeface="Arial"/>
              </a:rPr>
              <a:t>Why it’s crucia</a:t>
            </a:r>
            <a:r>
              <a:rPr b="1" lang="en-US" sz="1200">
                <a:latin typeface="Arial"/>
                <a:ea typeface="Arial"/>
                <a:cs typeface="Arial"/>
                <a:sym typeface="Arial"/>
              </a:rPr>
              <a:t>l</a:t>
            </a:r>
            <a:endParaRPr b="1" sz="1200">
              <a:solidFill>
                <a:schemeClr val="dk1"/>
              </a:solidFill>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latin typeface="Arial"/>
                <a:ea typeface="Arial"/>
                <a:cs typeface="Arial"/>
                <a:sym typeface="Arial"/>
              </a:rPr>
              <a:t>Effective operation of existing Project SEARCH sites - </a:t>
            </a:r>
            <a:r>
              <a:rPr lang="en-US" sz="1200">
                <a:latin typeface="Arial"/>
                <a:ea typeface="Arial"/>
                <a:cs typeface="Arial"/>
                <a:sym typeface="Arial"/>
              </a:rPr>
              <a:t>base for achieving strong employment outcomes consistent with the Project SEARCH model</a:t>
            </a:r>
            <a:endParaRPr sz="1200">
              <a:solidFill>
                <a:schemeClr val="dk1"/>
              </a:solidFill>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latin typeface="Arial"/>
                <a:ea typeface="Arial"/>
                <a:cs typeface="Arial"/>
                <a:sym typeface="Arial"/>
              </a:rPr>
              <a:t>Enable spread </a:t>
            </a:r>
            <a:r>
              <a:rPr lang="en-US" sz="1200">
                <a:latin typeface="Arial"/>
                <a:ea typeface="Arial"/>
                <a:cs typeface="Arial"/>
                <a:sym typeface="Arial"/>
              </a:rPr>
              <a:t>– efficient start-up for new sites </a:t>
            </a:r>
            <a:r>
              <a:rPr lang="en-US" sz="1200">
                <a:solidFill>
                  <a:schemeClr val="dk1"/>
                </a:solidFill>
                <a:latin typeface="Arial"/>
                <a:ea typeface="Arial"/>
                <a:cs typeface="Arial"/>
                <a:sym typeface="Arial"/>
              </a:rPr>
              <a:t>- increased access for students with significant disabilities across Ontario</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1e692885ed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31e692885ed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Arial"/>
                <a:ea typeface="Arial"/>
                <a:cs typeface="Arial"/>
                <a:sym typeface="Arial"/>
              </a:rPr>
              <a:t>Following from the previous slides explanation of the need for braided funding &amp; expertise - this slide illustrates two options for an effective and sustainable Project SEARCH program/site. </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US" sz="1200">
                <a:latin typeface="Arial"/>
                <a:ea typeface="Arial"/>
                <a:cs typeface="Arial"/>
                <a:sym typeface="Arial"/>
              </a:rPr>
              <a:t>Option 1: The school board funds a teacher. Two skills trainers are assigned from an local employment support provider - if appropriate/sustainable public funding stream can be identified [the current challenge]. This cost is estimated at $160,000/year (budget example available in section 2 if needed].</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US" sz="1200">
                <a:latin typeface="Arial"/>
                <a:ea typeface="Arial"/>
                <a:cs typeface="Arial"/>
                <a:sym typeface="Arial"/>
              </a:rPr>
              <a:t>Option 2: If the local school board can assign 1 paraprofessional to act as 1 skills trainer - in addition to the teacher role - then the local employment service provider could assign 1 skills trainer [if appropriate/sustainable public funding can be identified - which is the current challenge.] This cost is estimated at $80,000/year.</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US" sz="1200">
                <a:latin typeface="Arial"/>
                <a:ea typeface="Arial"/>
                <a:cs typeface="Arial"/>
                <a:sym typeface="Arial"/>
              </a:rPr>
              <a:t>Note - if there is a cohort size of less than 6 interns then 1 teacher + 1 skills trainer are the required resources.</a:t>
            </a:r>
            <a:endParaRPr sz="1200">
              <a:latin typeface="Arial"/>
              <a:ea typeface="Arial"/>
              <a:cs typeface="Arial"/>
              <a:sym typeface="Arial"/>
            </a:endParaRPr>
          </a:p>
        </p:txBody>
      </p:sp>
      <p:sp>
        <p:nvSpPr>
          <p:cNvPr id="291" name="Google Shape;291;g31e692885ed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c6eeb36707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2c6eeb36707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Arial"/>
                <a:ea typeface="Arial"/>
                <a:cs typeface="Arial"/>
                <a:sym typeface="Arial"/>
              </a:rPr>
              <a:t>This slide presents options for adjusting policy, processes and/or eligibility criteria and so that expertise and funding can be braided to identify a clear, sustainable funding mechanisms for skills trainers that can be accessible across Ontario. </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US" sz="1200">
                <a:latin typeface="Arial"/>
                <a:ea typeface="Arial"/>
                <a:cs typeface="Arial"/>
                <a:sym typeface="Arial"/>
              </a:rPr>
              <a:t>Multiple options are possible but if the Ontario Ministry of Education could share options with school boards for funding 1 skills trainer in addition to 1 teacher then adjustments by MCCSS could enable a mechanism for funding a second skills trainer - for example, shifting the start date for DSO funding to start during the Project SEARCH training year or make a special one time Passport funding allocation to students enrolled in Project SEARCH.</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US" sz="1200">
                <a:latin typeface="Arial"/>
                <a:ea typeface="Arial"/>
                <a:cs typeface="Arial"/>
                <a:sym typeface="Arial"/>
              </a:rPr>
              <a:t>Ministry of Labour has some funding streams that have supported sites in the past - the Skills Development Fund.  However, those are one time grants that must be reapplied to every year, creating instability for program planning and staffing.  Could there be a solution somewhere within the SDF?  Or could there be a stream of funding through the IES specific to Project SEARCH sites?</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US" sz="1200">
                <a:latin typeface="Arial"/>
                <a:ea typeface="Arial"/>
                <a:cs typeface="Arial"/>
                <a:sym typeface="Arial"/>
              </a:rPr>
              <a:t>Where does MSAA fit in this funding challenge?  How can they contribute to the solutions?  Through investment?  Leadership? Advocacy within government?</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200">
                <a:latin typeface="Arial"/>
                <a:ea typeface="Arial"/>
                <a:cs typeface="Arial"/>
                <a:sym typeface="Arial"/>
              </a:rPr>
              <a:t>It is important to consider both funding for the skills trainer role during the training year (10 months) and appropriate follow-along post-graduation employment support services. </a:t>
            </a:r>
            <a:endParaRPr sz="1200">
              <a:latin typeface="Arial"/>
              <a:ea typeface="Arial"/>
              <a:cs typeface="Arial"/>
              <a:sym typeface="Arial"/>
            </a:endParaRPr>
          </a:p>
        </p:txBody>
      </p:sp>
      <p:sp>
        <p:nvSpPr>
          <p:cNvPr id="299" name="Google Shape;299;g2c6eeb36707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65347f0438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265347f0438_0_1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200">
                <a:latin typeface="Arial"/>
                <a:ea typeface="Arial"/>
                <a:cs typeface="Arial"/>
                <a:sym typeface="Arial"/>
              </a:rPr>
              <a:t>Connecting some of the elements so far - Project SEARCH:</a:t>
            </a:r>
            <a:endParaRPr sz="1200">
              <a:latin typeface="Arial"/>
              <a:ea typeface="Arial"/>
              <a:cs typeface="Arial"/>
              <a:sym typeface="Arial"/>
            </a:endParaRPr>
          </a:p>
          <a:p>
            <a:pPr indent="-304800" lvl="0" marL="457200" rtl="0" algn="l">
              <a:spcBef>
                <a:spcPts val="0"/>
              </a:spcBef>
              <a:spcAft>
                <a:spcPts val="0"/>
              </a:spcAft>
              <a:buClr>
                <a:schemeClr val="dk1"/>
              </a:buClr>
              <a:buSzPts val="1200"/>
              <a:buChar char="●"/>
            </a:pPr>
            <a:r>
              <a:rPr lang="en-US" sz="1200">
                <a:latin typeface="Arial"/>
                <a:ea typeface="Arial"/>
                <a:cs typeface="Arial"/>
                <a:sym typeface="Arial"/>
              </a:rPr>
              <a:t>Serves an equity deserving group (youth with disabilities) who currently face barriers to experiential learning during high school across Ontario and have lowest employment outcomes</a:t>
            </a:r>
            <a:endParaRPr sz="1200">
              <a:latin typeface="Arial"/>
              <a:ea typeface="Arial"/>
              <a:cs typeface="Arial"/>
              <a:sym typeface="Arial"/>
            </a:endParaRPr>
          </a:p>
          <a:p>
            <a:pPr indent="-304800" lvl="0" marL="457200" rtl="0" algn="l">
              <a:spcBef>
                <a:spcPts val="0"/>
              </a:spcBef>
              <a:spcAft>
                <a:spcPts val="0"/>
              </a:spcAft>
              <a:buClr>
                <a:schemeClr val="dk1"/>
              </a:buClr>
              <a:buSzPts val="1200"/>
              <a:buChar char="●"/>
            </a:pPr>
            <a:r>
              <a:rPr lang="en-US" sz="1200">
                <a:latin typeface="Arial"/>
                <a:ea typeface="Arial"/>
                <a:cs typeface="Arial"/>
                <a:sym typeface="Arial"/>
              </a:rPr>
              <a:t>Is an early intervention approaches which in general are known to improve outcomes and reduces lifetime costs </a:t>
            </a:r>
            <a:endParaRPr sz="1200">
              <a:latin typeface="Arial"/>
              <a:ea typeface="Arial"/>
              <a:cs typeface="Arial"/>
              <a:sym typeface="Arial"/>
            </a:endParaRPr>
          </a:p>
          <a:p>
            <a:pPr indent="-304800" lvl="0" marL="457200" rtl="0" algn="l">
              <a:spcBef>
                <a:spcPts val="0"/>
              </a:spcBef>
              <a:spcAft>
                <a:spcPts val="0"/>
              </a:spcAft>
              <a:buClr>
                <a:schemeClr val="dk1"/>
              </a:buClr>
              <a:buSzPts val="1200"/>
              <a:buChar char="●"/>
            </a:pPr>
            <a:r>
              <a:rPr lang="en-US" sz="1200">
                <a:latin typeface="Arial"/>
                <a:ea typeface="Arial"/>
                <a:cs typeface="Arial"/>
                <a:sym typeface="Arial"/>
              </a:rPr>
              <a:t>Uses a workforce development approach - benefiting individuals, businesses and society/economy</a:t>
            </a:r>
            <a:endParaRPr sz="1200">
              <a:latin typeface="Arial"/>
              <a:ea typeface="Arial"/>
              <a:cs typeface="Arial"/>
              <a:sym typeface="Arial"/>
            </a:endParaRPr>
          </a:p>
          <a:p>
            <a:pPr indent="-304800" lvl="0" marL="457200" rtl="0" algn="l">
              <a:spcBef>
                <a:spcPts val="0"/>
              </a:spcBef>
              <a:spcAft>
                <a:spcPts val="0"/>
              </a:spcAft>
              <a:buSzPts val="1200"/>
              <a:buFont typeface="Arial"/>
              <a:buChar char="●"/>
            </a:pPr>
            <a:r>
              <a:rPr lang="en-US" sz="1200">
                <a:latin typeface="Arial"/>
                <a:ea typeface="Arial"/>
                <a:cs typeface="Arial"/>
                <a:sym typeface="Arial"/>
              </a:rPr>
              <a:t>Has strong potential to increase access across Ontario if funding challenges can be resolved</a:t>
            </a:r>
            <a:endParaRPr sz="1200">
              <a:latin typeface="Arial"/>
              <a:ea typeface="Arial"/>
              <a:cs typeface="Arial"/>
              <a:sym typeface="Arial"/>
            </a:endParaRPr>
          </a:p>
          <a:p>
            <a:pPr indent="0" lvl="0" marL="45720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200">
                <a:latin typeface="Arial"/>
                <a:ea typeface="Arial"/>
                <a:cs typeface="Arial"/>
                <a:sym typeface="Arial"/>
              </a:rPr>
              <a:t>Components of Project SEARCH align with known transition best practice principles and Ontario policy.</a:t>
            </a:r>
            <a:endParaRPr sz="1200">
              <a:latin typeface="Arial"/>
              <a:ea typeface="Arial"/>
              <a:cs typeface="Arial"/>
              <a:sym typeface="Arial"/>
            </a:endParaRPr>
          </a:p>
          <a:p>
            <a:pPr indent="0" lvl="0" marL="0" rtl="0" algn="l">
              <a:lnSpc>
                <a:spcPct val="115000"/>
              </a:lnSpc>
              <a:spcBef>
                <a:spcPts val="0"/>
              </a:spcBef>
              <a:spcAft>
                <a:spcPts val="0"/>
              </a:spcAft>
              <a:buSzPts val="1400"/>
              <a:buNone/>
            </a:pPr>
            <a:r>
              <a:t/>
            </a:r>
            <a:endParaRPr sz="1200">
              <a:latin typeface="Arial"/>
              <a:ea typeface="Arial"/>
              <a:cs typeface="Arial"/>
              <a:sym typeface="Arial"/>
            </a:endParaRPr>
          </a:p>
          <a:p>
            <a:pPr indent="0" lvl="0" marL="0" rtl="0" algn="l">
              <a:lnSpc>
                <a:spcPct val="115000"/>
              </a:lnSpc>
              <a:spcBef>
                <a:spcPts val="0"/>
              </a:spcBef>
              <a:spcAft>
                <a:spcPts val="0"/>
              </a:spcAft>
              <a:buSzPts val="1400"/>
              <a:buNone/>
            </a:pPr>
            <a:r>
              <a:rPr lang="en-US" sz="1200">
                <a:latin typeface="Arial"/>
                <a:ea typeface="Arial"/>
                <a:cs typeface="Arial"/>
                <a:sym typeface="Arial"/>
              </a:rPr>
              <a:t>Journey to Belonging states that MCCSS will “help people get the services and supports they need across the many systems”.   This refers to systems in government and in community. To achieve this there must be communication between the Ministry of Children Community and Social Services and the Ministry of Labour Immigration Training and Skills Development in relation to employment and the services and supports involved for job seekers who have a disability. There is a role for MSAA in this as well potentially.</a:t>
            </a:r>
            <a:endParaRPr sz="1200">
              <a:latin typeface="Arial"/>
              <a:ea typeface="Arial"/>
              <a:cs typeface="Arial"/>
              <a:sym typeface="Arial"/>
            </a:endParaRPr>
          </a:p>
          <a:p>
            <a:pPr indent="0" lvl="0" marL="0" rtl="0" algn="l">
              <a:lnSpc>
                <a:spcPct val="115000"/>
              </a:lnSpc>
              <a:spcBef>
                <a:spcPts val="0"/>
              </a:spcBef>
              <a:spcAft>
                <a:spcPts val="0"/>
              </a:spcAft>
              <a:buSzPts val="1400"/>
              <a:buNone/>
            </a:pPr>
            <a:r>
              <a:t/>
            </a:r>
            <a:endParaRPr sz="1200">
              <a:latin typeface="Arial"/>
              <a:ea typeface="Arial"/>
              <a:cs typeface="Arial"/>
              <a:sym typeface="Arial"/>
            </a:endParaRPr>
          </a:p>
          <a:p>
            <a:pPr indent="0" lvl="0" marL="0" rtl="0" algn="l">
              <a:lnSpc>
                <a:spcPct val="115000"/>
              </a:lnSpc>
              <a:spcBef>
                <a:spcPts val="0"/>
              </a:spcBef>
              <a:spcAft>
                <a:spcPts val="0"/>
              </a:spcAft>
              <a:buSzPts val="1400"/>
              <a:buNone/>
            </a:pPr>
            <a:r>
              <a:rPr lang="en-US" sz="1200">
                <a:latin typeface="Arial"/>
                <a:ea typeface="Arial"/>
                <a:cs typeface="Arial"/>
                <a:sym typeface="Arial"/>
              </a:rPr>
              <a:t>In the plans detailed through Journey to Belonging the ministry has stated that one of their goals is to support people through key life stages and transitions, it details that there would be a focus on interventions and prevention to address some of the challenges people face at key points such as transitioning from youth to adulthood or finding employment. </a:t>
            </a:r>
            <a:endParaRPr sz="12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200">
                <a:latin typeface="Arial"/>
                <a:ea typeface="Arial"/>
                <a:cs typeface="Arial"/>
                <a:sym typeface="Arial"/>
              </a:rPr>
              <a:t> </a:t>
            </a:r>
            <a:endParaRPr sz="1200">
              <a:latin typeface="Arial"/>
              <a:ea typeface="Arial"/>
              <a:cs typeface="Arial"/>
              <a:sym typeface="Arial"/>
            </a:endParaRPr>
          </a:p>
          <a:p>
            <a:pPr indent="0" lvl="0" marL="0" rtl="0" algn="l">
              <a:lnSpc>
                <a:spcPct val="115000"/>
              </a:lnSpc>
              <a:spcBef>
                <a:spcPts val="0"/>
              </a:spcBef>
              <a:spcAft>
                <a:spcPts val="0"/>
              </a:spcAft>
              <a:buSzPts val="1400"/>
              <a:buNone/>
            </a:pPr>
            <a:r>
              <a:rPr lang="en-US" sz="1200">
                <a:latin typeface="Arial"/>
                <a:ea typeface="Arial"/>
                <a:cs typeface="Arial"/>
                <a:sym typeface="Arial"/>
              </a:rPr>
              <a:t>The education system also plays a critical role in preparing students for employment. Under the AODA K-12 education standards, the recommended focus is on:</a:t>
            </a:r>
            <a:endParaRPr sz="1200">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sz="1200">
                <a:latin typeface="Arial"/>
                <a:ea typeface="Arial"/>
                <a:cs typeface="Arial"/>
                <a:sym typeface="Arial"/>
              </a:rPr>
              <a:t>Providing access to experiential learning opportunities</a:t>
            </a:r>
            <a:endParaRPr sz="1200">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sz="1200">
                <a:latin typeface="Arial"/>
                <a:ea typeface="Arial"/>
                <a:cs typeface="Arial"/>
                <a:sym typeface="Arial"/>
              </a:rPr>
              <a:t>Offering transition supports to help students move smoothly into adulthood and into  the workforce.</a:t>
            </a:r>
            <a:endParaRPr sz="1200">
              <a:latin typeface="Arial"/>
              <a:ea typeface="Arial"/>
              <a:cs typeface="Arial"/>
              <a:sym typeface="Arial"/>
            </a:endParaRPr>
          </a:p>
          <a:p>
            <a:pPr indent="0" lvl="0" marL="0" rtl="0" algn="l">
              <a:lnSpc>
                <a:spcPct val="115000"/>
              </a:lnSpc>
              <a:spcBef>
                <a:spcPts val="0"/>
              </a:spcBef>
              <a:spcAft>
                <a:spcPts val="0"/>
              </a:spcAft>
              <a:buSzPts val="1400"/>
              <a:buNone/>
            </a:pPr>
            <a:r>
              <a:t/>
            </a:r>
            <a:endParaRPr sz="12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200">
                <a:latin typeface="Arial"/>
                <a:ea typeface="Arial"/>
                <a:cs typeface="Arial"/>
                <a:sym typeface="Arial"/>
              </a:rPr>
              <a:t>The Ministry of Education’s Developmental Disabilities Pilot, launched in 2021, builds on this by creating targeted supports to bridge the gap between education and employment for students who have developmental disabilities.</a:t>
            </a:r>
            <a:endParaRPr sz="1200">
              <a:latin typeface="Arial"/>
              <a:ea typeface="Arial"/>
              <a:cs typeface="Arial"/>
              <a:sym typeface="Arial"/>
            </a:endParaRPr>
          </a:p>
          <a:p>
            <a:pPr indent="0" lvl="0" marL="0" rtl="0" algn="l">
              <a:lnSpc>
                <a:spcPct val="115000"/>
              </a:lnSpc>
              <a:spcBef>
                <a:spcPts val="0"/>
              </a:spcBef>
              <a:spcAft>
                <a:spcPts val="0"/>
              </a:spcAft>
              <a:buSzPts val="1400"/>
              <a:buNone/>
            </a:pPr>
            <a:r>
              <a:t/>
            </a:r>
            <a:endParaRPr sz="1200">
              <a:latin typeface="Arial"/>
              <a:ea typeface="Arial"/>
              <a:cs typeface="Arial"/>
              <a:sym typeface="Arial"/>
            </a:endParaRPr>
          </a:p>
          <a:p>
            <a:pPr indent="0" lvl="0" marL="0" rtl="0" algn="l">
              <a:lnSpc>
                <a:spcPct val="115000"/>
              </a:lnSpc>
              <a:spcBef>
                <a:spcPts val="0"/>
              </a:spcBef>
              <a:spcAft>
                <a:spcPts val="0"/>
              </a:spcAft>
              <a:buSzPts val="1400"/>
              <a:buNone/>
            </a:pPr>
            <a:r>
              <a:rPr lang="en-US" sz="1200">
                <a:latin typeface="Arial"/>
                <a:ea typeface="Arial"/>
                <a:cs typeface="Arial"/>
                <a:sym typeface="Arial"/>
              </a:rPr>
              <a:t>MLITSD’s Integrated Employment Services provide a framework for responsive workforce development. These services are designed to meet the needs of job seekers, including those who have a disability. This integration ensures a workforce that is both inclusive and well-prepared.</a:t>
            </a:r>
            <a:endParaRPr sz="1200">
              <a:latin typeface="Arial"/>
              <a:ea typeface="Arial"/>
              <a:cs typeface="Arial"/>
              <a:sym typeface="Arial"/>
            </a:endParaRPr>
          </a:p>
          <a:p>
            <a:pPr indent="0" lvl="0" marL="0" rtl="0" algn="l">
              <a:lnSpc>
                <a:spcPct val="115000"/>
              </a:lnSpc>
              <a:spcBef>
                <a:spcPts val="0"/>
              </a:spcBef>
              <a:spcAft>
                <a:spcPts val="0"/>
              </a:spcAft>
              <a:buSzPts val="1400"/>
              <a:buNone/>
            </a:pPr>
            <a:r>
              <a:t/>
            </a:r>
            <a:endParaRPr sz="12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200">
                <a:latin typeface="Arial"/>
                <a:ea typeface="Arial"/>
                <a:cs typeface="Arial"/>
                <a:sym typeface="Arial"/>
              </a:rPr>
              <a:t>Project SEARCH is a proven model that brings these mandates together in practice.</a:t>
            </a:r>
            <a:endParaRPr sz="1200">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sz="1200">
                <a:latin typeface="Arial"/>
                <a:ea typeface="Arial"/>
                <a:cs typeface="Arial"/>
                <a:sym typeface="Arial"/>
              </a:rPr>
              <a:t>It provides structured internships and skill-building opportunities</a:t>
            </a:r>
            <a:endParaRPr sz="1200">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sz="1200">
                <a:latin typeface="Arial"/>
                <a:ea typeface="Arial"/>
                <a:cs typeface="Arial"/>
                <a:sym typeface="Arial"/>
              </a:rPr>
              <a:t>It breaks down barriers to employment and create pathways to inclusion</a:t>
            </a:r>
            <a:endParaRPr sz="1200">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sz="1200">
                <a:latin typeface="Arial"/>
                <a:ea typeface="Arial"/>
                <a:cs typeface="Arial"/>
                <a:sym typeface="Arial"/>
              </a:rPr>
              <a:t>And fosters a workforce that values diversity and inclusion while contributing to economic and social growth</a:t>
            </a:r>
            <a:endParaRPr sz="12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br>
              <a:rPr lang="en-US" sz="1200">
                <a:latin typeface="Arial"/>
                <a:ea typeface="Arial"/>
                <a:cs typeface="Arial"/>
                <a:sym typeface="Arial"/>
              </a:rPr>
            </a:br>
            <a:r>
              <a:rPr lang="en-US" sz="1200">
                <a:latin typeface="Arial"/>
                <a:ea typeface="Arial"/>
                <a:cs typeface="Arial"/>
                <a:sym typeface="Arial"/>
              </a:rPr>
              <a:t>We need to continue fostering collaboration between ministries, support and expand Project SEARCH, and ensure equitable access to education, training, and employment services."</a:t>
            </a:r>
            <a:endParaRPr sz="12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300">
                <a:latin typeface="Arial"/>
                <a:ea typeface="Arial"/>
                <a:cs typeface="Arial"/>
                <a:sym typeface="Arial"/>
              </a:rPr>
              <a:t> </a:t>
            </a:r>
            <a:endParaRPr sz="1300">
              <a:latin typeface="Arial"/>
              <a:ea typeface="Arial"/>
              <a:cs typeface="Arial"/>
              <a:sym typeface="Arial"/>
            </a:endParaRPr>
          </a:p>
          <a:p>
            <a:pPr indent="0" lvl="0" marL="0" rtl="0" algn="l">
              <a:lnSpc>
                <a:spcPct val="115000"/>
              </a:lnSpc>
              <a:spcBef>
                <a:spcPts val="0"/>
              </a:spcBef>
              <a:spcAft>
                <a:spcPts val="0"/>
              </a:spcAft>
              <a:buSzPts val="1400"/>
              <a:buNone/>
            </a:pPr>
            <a:r>
              <a:t/>
            </a:r>
            <a:endParaRPr sz="1300">
              <a:latin typeface="Arial"/>
              <a:ea typeface="Arial"/>
              <a:cs typeface="Arial"/>
              <a:sym typeface="Arial"/>
            </a:endParaRPr>
          </a:p>
          <a:p>
            <a:pPr indent="0" lvl="0" marL="0" rtl="0" algn="l">
              <a:lnSpc>
                <a:spcPct val="115000"/>
              </a:lnSpc>
              <a:spcBef>
                <a:spcPts val="0"/>
              </a:spcBef>
              <a:spcAft>
                <a:spcPts val="0"/>
              </a:spcAft>
              <a:buSzPts val="1400"/>
              <a:buNone/>
            </a:pPr>
            <a:r>
              <a:t/>
            </a:r>
            <a:endParaRPr sz="1300">
              <a:latin typeface="Arial"/>
              <a:ea typeface="Arial"/>
              <a:cs typeface="Arial"/>
              <a:sym typeface="Arial"/>
            </a:endParaRPr>
          </a:p>
          <a:p>
            <a:pPr indent="0" lvl="0" marL="0" rtl="0" algn="l">
              <a:lnSpc>
                <a:spcPct val="115000"/>
              </a:lnSpc>
              <a:spcBef>
                <a:spcPts val="0"/>
              </a:spcBef>
              <a:spcAft>
                <a:spcPts val="0"/>
              </a:spcAft>
              <a:buSzPts val="1400"/>
              <a:buNone/>
            </a:pPr>
            <a:r>
              <a:t/>
            </a:r>
            <a:endParaRPr sz="13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2be6f8b879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32be6f8b879_0_2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100"/>
              </a:spcBef>
              <a:spcAft>
                <a:spcPts val="0"/>
              </a:spcAft>
              <a:buClr>
                <a:schemeClr val="dk1"/>
              </a:buClr>
              <a:buSzPts val="2600"/>
              <a:buFont typeface="Arial"/>
              <a:buNone/>
            </a:pPr>
            <a:r>
              <a:rPr lang="en-US" sz="1200">
                <a:latin typeface="Arial"/>
                <a:ea typeface="Arial"/>
                <a:cs typeface="Arial"/>
                <a:sym typeface="Arial"/>
              </a:rPr>
              <a:t>We ask Ontario’s ministries</a:t>
            </a:r>
            <a:r>
              <a:rPr lang="en-US" sz="1200">
                <a:solidFill>
                  <a:schemeClr val="dk1"/>
                </a:solidFill>
                <a:latin typeface="Arial"/>
                <a:ea typeface="Arial"/>
                <a:cs typeface="Arial"/>
                <a:sym typeface="Arial"/>
              </a:rPr>
              <a:t> to determine how policy, processes and/or eligibility could be adjusted to sustainably fund Project SEARCH programs. </a:t>
            </a:r>
            <a:r>
              <a:rPr lang="en-US" sz="1200">
                <a:latin typeface="Arial"/>
                <a:ea typeface="Arial"/>
                <a:cs typeface="Arial"/>
                <a:sym typeface="Arial"/>
              </a:rPr>
              <a:t>There is an effective model </a:t>
            </a:r>
            <a:r>
              <a:rPr lang="en-US" sz="1200">
                <a:solidFill>
                  <a:schemeClr val="dk1"/>
                </a:solidFill>
                <a:latin typeface="Arial"/>
                <a:ea typeface="Arial"/>
                <a:cs typeface="Arial"/>
                <a:sym typeface="Arial"/>
              </a:rPr>
              <a:t>for this highly disadvantaged population. The model </a:t>
            </a:r>
            <a:r>
              <a:rPr lang="en-US" sz="1200">
                <a:latin typeface="Arial"/>
                <a:ea typeface="Arial"/>
                <a:cs typeface="Arial"/>
                <a:sym typeface="Arial"/>
              </a:rPr>
              <a:t>aligns</a:t>
            </a:r>
            <a:r>
              <a:rPr lang="en-US" sz="1200">
                <a:solidFill>
                  <a:schemeClr val="dk1"/>
                </a:solidFill>
                <a:latin typeface="Arial"/>
                <a:ea typeface="Arial"/>
                <a:cs typeface="Arial"/>
                <a:sym typeface="Arial"/>
              </a:rPr>
              <a:t> with policies and best practices. Existing sites are at risk and scale/spread is limited due to resource challenges.</a:t>
            </a:r>
            <a:endParaRPr sz="1200">
              <a:solidFill>
                <a:schemeClr val="dk1"/>
              </a:solidFill>
              <a:latin typeface="Arial"/>
              <a:ea typeface="Arial"/>
              <a:cs typeface="Arial"/>
              <a:sym typeface="Arial"/>
            </a:endParaRPr>
          </a:p>
          <a:p>
            <a:pPr indent="0" lvl="0" marL="0" rtl="0" algn="l">
              <a:lnSpc>
                <a:spcPct val="115000"/>
              </a:lnSpc>
              <a:spcBef>
                <a:spcPts val="1100"/>
              </a:spcBef>
              <a:spcAft>
                <a:spcPts val="0"/>
              </a:spcAft>
              <a:buClr>
                <a:schemeClr val="dk1"/>
              </a:buClr>
              <a:buSzPts val="2600"/>
              <a:buFont typeface="Arial"/>
              <a:buNone/>
            </a:pPr>
            <a:r>
              <a:rPr lang="en-US" sz="1200">
                <a:solidFill>
                  <a:schemeClr val="dk1"/>
                </a:solidFill>
                <a:latin typeface="Arial"/>
                <a:ea typeface="Arial"/>
                <a:cs typeface="Arial"/>
                <a:sym typeface="Arial"/>
              </a:rPr>
              <a:t>Many sites are already engaged in local and regional discussions and advocacy about funding. We hope that sharing materials can help all communities to be active in bringing this program and its funding issue to the attention of elected and non-elected officials, family networks, and the community at large.</a:t>
            </a:r>
            <a:endParaRPr sz="1200">
              <a:solidFill>
                <a:schemeClr val="dk1"/>
              </a:solidFill>
              <a:latin typeface="Arial"/>
              <a:ea typeface="Arial"/>
              <a:cs typeface="Arial"/>
              <a:sym typeface="Arial"/>
            </a:endParaRPr>
          </a:p>
          <a:p>
            <a:pPr indent="0" lvl="0" marL="0" rtl="0" algn="l">
              <a:lnSpc>
                <a:spcPct val="100000"/>
              </a:lnSpc>
              <a:spcBef>
                <a:spcPts val="750"/>
              </a:spcBef>
              <a:spcAft>
                <a:spcPts val="0"/>
              </a:spcAft>
              <a:buClr>
                <a:schemeClr val="dk1"/>
              </a:buClr>
              <a:buSzPts val="1100"/>
              <a:buFont typeface="Arial"/>
              <a:buNone/>
            </a:pPr>
            <a:r>
              <a:t/>
            </a:r>
            <a:endParaRPr sz="1400">
              <a:solidFill>
                <a:srgbClr val="4C4C4E"/>
              </a:solidFill>
              <a:latin typeface="Arial"/>
              <a:ea typeface="Arial"/>
              <a:cs typeface="Arial"/>
              <a:sym typeface="Arial"/>
            </a:endParaRPr>
          </a:p>
          <a:p>
            <a:pPr indent="0" lvl="0" marL="0" rtl="0" algn="l">
              <a:lnSpc>
                <a:spcPct val="100000"/>
              </a:lnSpc>
              <a:spcBef>
                <a:spcPts val="750"/>
              </a:spcBef>
              <a:spcAft>
                <a:spcPts val="0"/>
              </a:spcAft>
              <a:buClr>
                <a:schemeClr val="dk1"/>
              </a:buClr>
              <a:buSzPts val="1100"/>
              <a:buFont typeface="Arial"/>
              <a:buNone/>
            </a:pPr>
            <a:r>
              <a:t/>
            </a:r>
            <a:endParaRPr sz="1400">
              <a:solidFill>
                <a:srgbClr val="4C4C4E"/>
              </a:solidFill>
              <a:latin typeface="Arial"/>
              <a:ea typeface="Arial"/>
              <a:cs typeface="Arial"/>
              <a:sym typeface="Arial"/>
            </a:endParaRPr>
          </a:p>
        </p:txBody>
      </p:sp>
      <p:sp>
        <p:nvSpPr>
          <p:cNvPr id="315" name="Google Shape;315;g32be6f8b879_0_2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a46a9f532a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2a46a9f532a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g2a46a9f532a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2be6f8b879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32be6f8b879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Arial"/>
                <a:ea typeface="Arial"/>
                <a:cs typeface="Arial"/>
                <a:sym typeface="Arial"/>
              </a:rPr>
              <a:t>The Project SEARCH model requires 1 teacher and 2 skills trainers for a class size of ~10 students. The program budget is  ~$160,000 or $16,000 per student. </a:t>
            </a:r>
            <a:endParaRPr sz="12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4C4C4E"/>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200">
                <a:latin typeface="Arial"/>
                <a:ea typeface="Arial"/>
                <a:cs typeface="Arial"/>
                <a:sym typeface="Arial"/>
              </a:rPr>
              <a:t>Skills trainers and the overall staffing ratio for Project SEARCH are an essential component of graduates’ employment success. The skills trainers support and drive student progress and overall readiness to be independent at work in complex, systematic roles.</a:t>
            </a:r>
            <a:endParaRPr sz="1200">
              <a:latin typeface="Arial"/>
              <a:ea typeface="Arial"/>
              <a:cs typeface="Arial"/>
              <a:sym typeface="Arial"/>
            </a:endParaRPr>
          </a:p>
        </p:txBody>
      </p:sp>
      <p:sp>
        <p:nvSpPr>
          <p:cNvPr id="330" name="Google Shape;330;g32be6f8b879_0_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1e692885ed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31e692885ed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Arial"/>
                <a:ea typeface="Arial"/>
                <a:cs typeface="Arial"/>
                <a:sym typeface="Arial"/>
              </a:rPr>
              <a:t>This graph illustrates the 2024/25 Project SEARCH sites. Reading left to right - there were 6 sites with 4 students each and 4 sites with 10 students each (ranging between). The average class site of Project SEARCH programs in Ontario in 2024/25 was 6.6 students.</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US" sz="1200">
                <a:latin typeface="Arial"/>
                <a:ea typeface="Arial"/>
                <a:cs typeface="Arial"/>
                <a:sym typeface="Arial"/>
              </a:rPr>
              <a:t>In terms of staff resources this table shows that generally sites with ~ 7 or fewer students have 1 skills trainer in addition to the teacher. Generally sites with 7+ students have 2 skills trainers in addition to the teacher. The optimal ratio is 1 teacher/trainer for every 3-4 students.  </a:t>
            </a:r>
            <a:endParaRPr sz="1200">
              <a:latin typeface="Arial"/>
              <a:ea typeface="Arial"/>
              <a:cs typeface="Arial"/>
              <a:sym typeface="Arial"/>
            </a:endParaRPr>
          </a:p>
        </p:txBody>
      </p:sp>
      <p:sp>
        <p:nvSpPr>
          <p:cNvPr id="338" name="Google Shape;338;g31e692885ed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a324a8eaea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2a324a8eaea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g2a324a8eaea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a46a9f532a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2a46a9f532a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g2a46a9f532a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1e692885ed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g31e692885ed_0_1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1e692885ed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31e692885ed_0_2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Here are some recent stats.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According to a Fraser Institute June 2024 study - young people are finding it very hard to get jobs. Just 40% of youth ages 15-19 were employed in May 2024 - the lowest rate any recent year other than during the COVID-19 pandemic.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The recent employment summary report from the 2022 Canadian Survey on Disability showed that there is a 16% gap in the employment rate of persons with disabilities compared to the general population and close to 50% for those with disabilities classified as very severe. Other reports illustrate that for people with intellectual disabilities, autism and physical disabilities with intellectual disabilities the rate of 25-30% employment is accurate.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A study by a researcher at the Institute for Work and Health found that people with disabilities are more than twice as likely to be in low quality employment - precarious or unrewarding.</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These stats illustrate that youth with disabilities need focused attention and services to start to reverse these trends.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120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1e692885ed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31e692885ed_0_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228600" lvl="0" marL="457200" rtl="0" algn="l">
              <a:lnSpc>
                <a:spcPct val="115000"/>
              </a:lnSpc>
              <a:spcBef>
                <a:spcPts val="0"/>
              </a:spcBef>
              <a:spcAft>
                <a:spcPts val="0"/>
              </a:spcAft>
              <a:buClr>
                <a:schemeClr val="dk1"/>
              </a:buClr>
              <a:buSzPts val="1400"/>
              <a:buNone/>
            </a:pPr>
            <a:r>
              <a:rPr lang="en-US">
                <a:solidFill>
                  <a:schemeClr val="dk1"/>
                </a:solidFill>
              </a:rPr>
              <a:t>Canadians with disabilities have lower employment rates than those without disabilities – 61.8% as reported in the 2022 Canadian Survey on Disability compared to 77.8% in the general population.</a:t>
            </a:r>
            <a:r>
              <a:rPr baseline="30000" lang="en-US">
                <a:solidFill>
                  <a:schemeClr val="dk1"/>
                </a:solidFill>
              </a:rPr>
              <a:t>[1]</a:t>
            </a:r>
            <a:endParaRPr baseline="30000">
              <a:solidFill>
                <a:schemeClr val="dk1"/>
              </a:solidFill>
            </a:endParaRPr>
          </a:p>
          <a:p>
            <a:pPr indent="-228600" lvl="0" marL="457200" rtl="0" algn="l">
              <a:lnSpc>
                <a:spcPct val="115000"/>
              </a:lnSpc>
              <a:spcBef>
                <a:spcPts val="1200"/>
              </a:spcBef>
              <a:spcAft>
                <a:spcPts val="0"/>
              </a:spcAft>
              <a:buClr>
                <a:schemeClr val="dk1"/>
              </a:buClr>
              <a:buSzPts val="1400"/>
              <a:buNone/>
            </a:pPr>
            <a:r>
              <a:rPr lang="en-US">
                <a:solidFill>
                  <a:schemeClr val="dk1"/>
                </a:solidFill>
              </a:rPr>
              <a:t>This rate further declines as disabilities become classified as more severe</a:t>
            </a:r>
            <a:endParaRPr baseline="30000">
              <a:solidFill>
                <a:schemeClr val="dk1"/>
              </a:solidFill>
            </a:endParaRPr>
          </a:p>
          <a:p>
            <a:pPr indent="-228600" lvl="0" marL="457200" rtl="0" algn="l">
              <a:lnSpc>
                <a:spcPct val="115000"/>
              </a:lnSpc>
              <a:spcBef>
                <a:spcPts val="1200"/>
              </a:spcBef>
              <a:spcAft>
                <a:spcPts val="0"/>
              </a:spcAft>
              <a:buClr>
                <a:schemeClr val="dk1"/>
              </a:buClr>
              <a:buSzPts val="1400"/>
              <a:buNone/>
            </a:pPr>
            <a:r>
              <a:rPr lang="en-US">
                <a:solidFill>
                  <a:schemeClr val="dk1"/>
                </a:solidFill>
              </a:rPr>
              <a:t>There are also training considerations. Individuals with disabilities who have attained a high school diploma/certificate or less have an employment rate of only 45% (compared to 68.1% for individuals without disabilities).</a:t>
            </a:r>
            <a:r>
              <a:rPr baseline="30000" lang="en-US">
                <a:solidFill>
                  <a:schemeClr val="dk1"/>
                </a:solidFill>
              </a:rPr>
              <a:t>[1]</a:t>
            </a:r>
            <a:endParaRPr baseline="30000">
              <a:solidFill>
                <a:schemeClr val="dk1"/>
              </a:solidFill>
            </a:endParaRPr>
          </a:p>
          <a:p>
            <a:pPr indent="-228600" lvl="0" marL="457200" rtl="0" algn="l">
              <a:lnSpc>
                <a:spcPct val="115000"/>
              </a:lnSpc>
              <a:spcBef>
                <a:spcPts val="1200"/>
              </a:spcBef>
              <a:spcAft>
                <a:spcPts val="0"/>
              </a:spcAft>
              <a:buClr>
                <a:schemeClr val="dk1"/>
              </a:buClr>
              <a:buSzPts val="1400"/>
              <a:buNone/>
            </a:pPr>
            <a:r>
              <a:rPr lang="en-US">
                <a:solidFill>
                  <a:schemeClr val="dk1"/>
                </a:solidFill>
              </a:rPr>
              <a:t>Youth ages 15-24 are at a particular disadvantage in today’s labour market – 17% of youth with disabilities were </a:t>
            </a:r>
            <a:r>
              <a:rPr b="1" lang="en-US">
                <a:solidFill>
                  <a:schemeClr val="dk1"/>
                </a:solidFill>
              </a:rPr>
              <a:t>neither in employment nor education or training </a:t>
            </a:r>
            <a:r>
              <a:rPr lang="en-US">
                <a:solidFill>
                  <a:schemeClr val="dk1"/>
                </a:solidFill>
              </a:rPr>
              <a:t>(NEET) in 2021 (percent rises to 28 amongst those with more severe disabilities) compared to 11% of all youth</a:t>
            </a:r>
            <a:r>
              <a:rPr baseline="30000" lang="en-US">
                <a:solidFill>
                  <a:schemeClr val="dk1"/>
                </a:solidFill>
              </a:rPr>
              <a:t>[3]</a:t>
            </a:r>
            <a:r>
              <a:rPr lang="en-US">
                <a:solidFill>
                  <a:schemeClr val="dk1"/>
                </a:solidFill>
              </a:rPr>
              <a:t>.      </a:t>
            </a:r>
            <a:endParaRPr>
              <a:solidFill>
                <a:schemeClr val="dk1"/>
              </a:solidFill>
            </a:endParaRPr>
          </a:p>
          <a:p>
            <a:pPr indent="0" lvl="0" marL="0" rtl="0" algn="l">
              <a:lnSpc>
                <a:spcPct val="100000"/>
              </a:lnSpc>
              <a:spcBef>
                <a:spcPts val="120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3ad4c4868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g33ad4c4868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g33ad4c4868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1e692885ed_0_2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31e692885ed_0_2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g31e692885ed_0_2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3ad4c4868f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3ad4c4868f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g33ad4c4868f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1e692885ed_0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31e692885ed_0_2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g31e692885ed_0_2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c6eeb36707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2c6eeb36707_0_2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sz="1200">
                <a:solidFill>
                  <a:srgbClr val="4C4C4E"/>
                </a:solidFill>
                <a:latin typeface="Arial"/>
                <a:ea typeface="Arial"/>
                <a:cs typeface="Arial"/>
                <a:sym typeface="Arial"/>
              </a:rPr>
              <a:t>The Project SEARCH program in Ontario operates during a final year of high school. Students remain enrolled with their school board but they are fully immersed at a host business. A typical day includes ~ 90 minutes of classroom based employability skills training and ~ 240 minutes of hands-on work experience in an experiential learning placement (called an “internship”). Several weeks a year are spent fully in class for orientation and integration activities between the internships.  This adds up over the school year to ~ 500 classroom hours and ~ 700 work experience hours. Each student with their family/circle of support participates in 6 personalized employment/career planning meetings over the 10 months. Each student does 3 internships over the year and these are intentionally connected to layer transferable job-specific and employability skills acquisition so students graduate with skills in demand in the local labour market.</a:t>
            </a:r>
            <a:endParaRPr sz="1200">
              <a:solidFill>
                <a:srgbClr val="4C4C4E"/>
              </a:solidFill>
              <a:latin typeface="Arial"/>
              <a:ea typeface="Arial"/>
              <a:cs typeface="Arial"/>
              <a:sym typeface="Arial"/>
            </a:endParaRPr>
          </a:p>
          <a:p>
            <a:pPr indent="0" lvl="0" marL="0" rtl="0" algn="l">
              <a:spcBef>
                <a:spcPts val="0"/>
              </a:spcBef>
              <a:spcAft>
                <a:spcPts val="0"/>
              </a:spcAft>
              <a:buClr>
                <a:schemeClr val="dk1"/>
              </a:buClr>
              <a:buSzPts val="1400"/>
              <a:buFont typeface="Arial"/>
              <a:buNone/>
            </a:pPr>
            <a:r>
              <a:t/>
            </a:r>
            <a:endParaRPr sz="1200">
              <a:solidFill>
                <a:srgbClr val="4C4C4E"/>
              </a:solidFill>
              <a:latin typeface="Arial"/>
              <a:ea typeface="Arial"/>
              <a:cs typeface="Arial"/>
              <a:sym typeface="Arial"/>
            </a:endParaRPr>
          </a:p>
          <a:p>
            <a:pPr indent="0" lvl="0" marL="0" rtl="0" algn="l">
              <a:spcBef>
                <a:spcPts val="0"/>
              </a:spcBef>
              <a:spcAft>
                <a:spcPts val="0"/>
              </a:spcAft>
              <a:buClr>
                <a:schemeClr val="dk1"/>
              </a:buClr>
              <a:buSzPts val="1400"/>
              <a:buFont typeface="Arial"/>
              <a:buNone/>
            </a:pPr>
            <a:r>
              <a:rPr lang="en-US" sz="1200">
                <a:solidFill>
                  <a:srgbClr val="4C4C4E"/>
                </a:solidFill>
                <a:latin typeface="Arial"/>
                <a:ea typeface="Arial"/>
                <a:cs typeface="Arial"/>
                <a:sym typeface="Arial"/>
              </a:rPr>
              <a:t>There is 1 teacher for a typical cohort size of 10 students and 2 skills trainers. This staff ratio enables continuous skill development, feedback and personalized progress toward realistic employment goals.</a:t>
            </a:r>
            <a:endParaRPr sz="1200">
              <a:solidFill>
                <a:srgbClr val="4C4C4E"/>
              </a:solidFill>
              <a:latin typeface="Arial"/>
              <a:ea typeface="Arial"/>
              <a:cs typeface="Arial"/>
              <a:sym typeface="Arial"/>
            </a:endParaRPr>
          </a:p>
          <a:p>
            <a:pPr indent="0" lvl="0" marL="0" rtl="0" algn="l">
              <a:spcBef>
                <a:spcPts val="0"/>
              </a:spcBef>
              <a:spcAft>
                <a:spcPts val="0"/>
              </a:spcAft>
              <a:buClr>
                <a:schemeClr val="dk1"/>
              </a:buClr>
              <a:buSzPts val="1400"/>
              <a:buFont typeface="Arial"/>
              <a:buNone/>
            </a:pPr>
            <a:r>
              <a:t/>
            </a:r>
            <a:endParaRPr sz="1200">
              <a:solidFill>
                <a:srgbClr val="4C4C4E"/>
              </a:solidFill>
              <a:latin typeface="Arial"/>
              <a:ea typeface="Arial"/>
              <a:cs typeface="Arial"/>
              <a:sym typeface="Arial"/>
            </a:endParaRPr>
          </a:p>
          <a:p>
            <a:pPr indent="0" lvl="0" marL="0" rtl="0" algn="l">
              <a:spcBef>
                <a:spcPts val="0"/>
              </a:spcBef>
              <a:spcAft>
                <a:spcPts val="0"/>
              </a:spcAft>
              <a:buClr>
                <a:schemeClr val="dk1"/>
              </a:buClr>
              <a:buSzPts val="1400"/>
              <a:buFont typeface="Arial"/>
              <a:buNone/>
            </a:pPr>
            <a:r>
              <a:rPr lang="en-US" sz="1200">
                <a:solidFill>
                  <a:srgbClr val="4C4C4E"/>
                </a:solidFill>
                <a:latin typeface="Arial"/>
                <a:ea typeface="Arial"/>
                <a:cs typeface="Arial"/>
                <a:sym typeface="Arial"/>
              </a:rPr>
              <a:t>As students graduate they receive typical employment support services. Ideally these employment support services are engaged before the end of the training year so there is a smooth transition. Project SEARCH programs worldwide consistently have employment outcomes of 70% or higher. This is 2.5x higher than typical employment outcomes for Canadian adults with disabilities (at 26%).</a:t>
            </a:r>
            <a:endParaRPr sz="1200">
              <a:solidFill>
                <a:srgbClr val="4C4C4E"/>
              </a:solidFill>
              <a:latin typeface="Arial"/>
              <a:ea typeface="Arial"/>
              <a:cs typeface="Arial"/>
              <a:sym typeface="Arial"/>
            </a:endParaRPr>
          </a:p>
          <a:p>
            <a:pPr indent="0" lvl="0" marL="0" rtl="0" algn="l">
              <a:spcBef>
                <a:spcPts val="0"/>
              </a:spcBef>
              <a:spcAft>
                <a:spcPts val="0"/>
              </a:spcAft>
              <a:buClr>
                <a:schemeClr val="dk1"/>
              </a:buClr>
              <a:buSzPts val="1400"/>
              <a:buFont typeface="Arial"/>
              <a:buNone/>
            </a:pPr>
            <a:r>
              <a:t/>
            </a:r>
            <a:endParaRPr sz="1200">
              <a:solidFill>
                <a:srgbClr val="4C4C4E"/>
              </a:solidFill>
              <a:latin typeface="Arial"/>
              <a:ea typeface="Arial"/>
              <a:cs typeface="Arial"/>
              <a:sym typeface="Arial"/>
            </a:endParaRPr>
          </a:p>
          <a:p>
            <a:pPr indent="0" lvl="0" marL="0" rtl="0" algn="l">
              <a:spcBef>
                <a:spcPts val="0"/>
              </a:spcBef>
              <a:spcAft>
                <a:spcPts val="0"/>
              </a:spcAft>
              <a:buClr>
                <a:schemeClr val="dk1"/>
              </a:buClr>
              <a:buSzPts val="1400"/>
              <a:buFont typeface="Arial"/>
              <a:buNone/>
            </a:pPr>
            <a:r>
              <a:rPr lang="en-US" sz="1200">
                <a:solidFill>
                  <a:srgbClr val="4C4C4E"/>
                </a:solidFill>
                <a:latin typeface="Arial"/>
                <a:ea typeface="Arial"/>
                <a:cs typeface="Arial"/>
                <a:sym typeface="Arial"/>
              </a:rPr>
              <a:t>There is no consistent mechanism currently in Ontario to fund the essential skills trainer resource. Local Project SEARCH sites are at risk of not being able to continue to operate effectively or at all. Those that continue write annual grant applications and often fund the skills trainer role through combinations of 3+ funding sources (a large administrative burden). This lack of clarity about how to sustainably fund a program is limiting expansion of the model in existing communities and to new communities across Ontario. This is an access issue for Ontario youth with disabilities. This is the core of what we want to discuss today, but first let us give you a bit more information on Project SEARCH.</a:t>
            </a:r>
            <a:endParaRPr sz="1200">
              <a:solidFill>
                <a:srgbClr val="4C4C4E"/>
              </a:solidFill>
              <a:latin typeface="Arial"/>
              <a:ea typeface="Arial"/>
              <a:cs typeface="Arial"/>
              <a:sym typeface="Arial"/>
            </a:endParaRPr>
          </a:p>
          <a:p>
            <a:pPr indent="0" lvl="0" marL="0" rtl="0" algn="l">
              <a:spcBef>
                <a:spcPts val="0"/>
              </a:spcBef>
              <a:spcAft>
                <a:spcPts val="0"/>
              </a:spcAft>
              <a:buClr>
                <a:srgbClr val="4C4C4E"/>
              </a:buClr>
              <a:buSzPts val="1100"/>
              <a:buFont typeface="Arial"/>
              <a:buNone/>
            </a:pPr>
            <a:r>
              <a:t/>
            </a:r>
            <a:endParaRPr sz="1200">
              <a:solidFill>
                <a:srgbClr val="4C4C4E"/>
              </a:solidFill>
              <a:latin typeface="Arial"/>
              <a:ea typeface="Arial"/>
              <a:cs typeface="Arial"/>
              <a:sym typeface="Arial"/>
            </a:endParaRPr>
          </a:p>
          <a:p>
            <a:pPr indent="0" lvl="0" marL="0" rtl="0" algn="l">
              <a:spcBef>
                <a:spcPts val="0"/>
              </a:spcBef>
              <a:spcAft>
                <a:spcPts val="0"/>
              </a:spcAft>
              <a:buClr>
                <a:schemeClr val="dk1"/>
              </a:buClr>
              <a:buSzPts val="1400"/>
              <a:buFont typeface="Arial"/>
              <a:buNone/>
            </a:pPr>
            <a:r>
              <a:rPr lang="en-US" sz="1200">
                <a:solidFill>
                  <a:srgbClr val="4C4C4E"/>
                </a:solidFill>
                <a:latin typeface="Arial"/>
                <a:ea typeface="Arial"/>
                <a:cs typeface="Arial"/>
                <a:sym typeface="Arial"/>
              </a:rPr>
              <a:t>References:</a:t>
            </a:r>
            <a:endParaRPr sz="1200">
              <a:solidFill>
                <a:srgbClr val="4C4C4E"/>
              </a:solidFill>
              <a:latin typeface="Arial"/>
              <a:ea typeface="Arial"/>
              <a:cs typeface="Arial"/>
              <a:sym typeface="Arial"/>
            </a:endParaRPr>
          </a:p>
          <a:p>
            <a:pPr indent="0" lvl="0" marL="0" rtl="0" algn="l">
              <a:spcBef>
                <a:spcPts val="0"/>
              </a:spcBef>
              <a:spcAft>
                <a:spcPts val="0"/>
              </a:spcAft>
              <a:buClr>
                <a:schemeClr val="dk1"/>
              </a:buClr>
              <a:buSzPts val="1400"/>
              <a:buFont typeface="Arial"/>
              <a:buNone/>
            </a:pPr>
            <a:r>
              <a:rPr lang="en-US" sz="1200">
                <a:solidFill>
                  <a:srgbClr val="4C4C4E"/>
                </a:solidFill>
                <a:latin typeface="Arial"/>
                <a:ea typeface="Arial"/>
                <a:cs typeface="Arial"/>
                <a:sym typeface="Arial"/>
              </a:rPr>
              <a:t>-Project SEARCH model and outcomes </a:t>
            </a:r>
            <a:r>
              <a:rPr lang="en-US" sz="1200" u="sng">
                <a:solidFill>
                  <a:schemeClr val="hlink"/>
                </a:solidFill>
                <a:latin typeface="Arial"/>
                <a:ea typeface="Arial"/>
                <a:cs typeface="Arial"/>
                <a:sym typeface="Arial"/>
                <a:hlinkClick r:id="rId2"/>
              </a:rPr>
              <a:t>www.projectsearch.us</a:t>
            </a:r>
            <a:endParaRPr sz="1200">
              <a:solidFill>
                <a:srgbClr val="4C4C4E"/>
              </a:solidFill>
              <a:latin typeface="Arial"/>
              <a:ea typeface="Arial"/>
              <a:cs typeface="Arial"/>
              <a:sym typeface="Arial"/>
            </a:endParaRPr>
          </a:p>
          <a:p>
            <a:pPr indent="0" lvl="0" marL="0" rtl="0" algn="l">
              <a:spcBef>
                <a:spcPts val="0"/>
              </a:spcBef>
              <a:spcAft>
                <a:spcPts val="0"/>
              </a:spcAft>
              <a:buClr>
                <a:schemeClr val="dk1"/>
              </a:buClr>
              <a:buSzPts val="1400"/>
              <a:buFont typeface="Arial"/>
              <a:buNone/>
            </a:pPr>
            <a:r>
              <a:rPr lang="en-US" sz="1200">
                <a:solidFill>
                  <a:srgbClr val="4C4C4E"/>
                </a:solidFill>
                <a:latin typeface="Arial"/>
                <a:ea typeface="Arial"/>
                <a:cs typeface="Arial"/>
                <a:sym typeface="Arial"/>
              </a:rPr>
              <a:t>-For comparison statistic (26%) Berrigan, Scott &amp; Zwicker (2020), Journal of Autism and Developmental Disorders from </a:t>
            </a:r>
            <a:r>
              <a:rPr i="1" lang="en-US" sz="1200">
                <a:solidFill>
                  <a:srgbClr val="4C4C4E"/>
                </a:solidFill>
                <a:latin typeface="Arial"/>
                <a:ea typeface="Arial"/>
                <a:cs typeface="Arial"/>
                <a:sym typeface="Arial"/>
              </a:rPr>
              <a:t>2017 Canadian Survey on Disability (Statistics Canada)</a:t>
            </a:r>
            <a:endParaRPr sz="1200">
              <a:solidFill>
                <a:srgbClr val="4C4C4E"/>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c6eeb36707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2c6eeb36707_0_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800"/>
              </a:spcBef>
              <a:spcAft>
                <a:spcPts val="0"/>
              </a:spcAft>
              <a:buSzPts val="1400"/>
              <a:buNone/>
            </a:pPr>
            <a:r>
              <a:rPr lang="en-US" sz="1200">
                <a:latin typeface="Arial"/>
                <a:ea typeface="Arial"/>
                <a:cs typeface="Arial"/>
                <a:sym typeface="Arial"/>
              </a:rPr>
              <a:t>Project SEARCH serves students with significant disabilities - enabling employment experience and training while they are still in high school. </a:t>
            </a:r>
            <a:endParaRPr sz="1200">
              <a:latin typeface="Arial"/>
              <a:ea typeface="Arial"/>
              <a:cs typeface="Arial"/>
              <a:sym typeface="Arial"/>
            </a:endParaRPr>
          </a:p>
          <a:p>
            <a:pPr indent="0" lvl="0" marL="0" rtl="0" algn="l">
              <a:lnSpc>
                <a:spcPct val="100000"/>
              </a:lnSpc>
              <a:spcBef>
                <a:spcPts val="800"/>
              </a:spcBef>
              <a:spcAft>
                <a:spcPts val="0"/>
              </a:spcAft>
              <a:buSzPts val="1400"/>
              <a:buNone/>
            </a:pPr>
            <a:r>
              <a:rPr lang="en-US" sz="1200">
                <a:latin typeface="Arial"/>
                <a:ea typeface="Arial"/>
                <a:cs typeface="Arial"/>
                <a:sym typeface="Arial"/>
              </a:rPr>
              <a:t>Students are typically in the special education stream and not going on to college or university. </a:t>
            </a:r>
            <a:endParaRPr sz="1200">
              <a:latin typeface="Arial"/>
              <a:ea typeface="Arial"/>
              <a:cs typeface="Arial"/>
              <a:sym typeface="Arial"/>
            </a:endParaRPr>
          </a:p>
          <a:p>
            <a:pPr indent="0" lvl="0" marL="0" rtl="0" algn="l">
              <a:lnSpc>
                <a:spcPct val="100000"/>
              </a:lnSpc>
              <a:spcBef>
                <a:spcPts val="800"/>
              </a:spcBef>
              <a:spcAft>
                <a:spcPts val="0"/>
              </a:spcAft>
              <a:buSzPts val="1400"/>
              <a:buNone/>
            </a:pPr>
            <a:r>
              <a:rPr lang="en-US" sz="1200">
                <a:latin typeface="Arial"/>
                <a:ea typeface="Arial"/>
                <a:cs typeface="Arial"/>
                <a:sym typeface="Arial"/>
              </a:rPr>
              <a:t>In Ontario in 2023/24, exceptionalities reported by the participating school boards included (95 students with 27 reporting more than 1 exceptionality): developmental disability 27%, mild intellectual disability 31%, communication-autism 15%, communication-other 5%, physical 3%, multiple 17%, behavioural 2%).</a:t>
            </a:r>
            <a:endParaRPr sz="1200">
              <a:latin typeface="Arial"/>
              <a:ea typeface="Arial"/>
              <a:cs typeface="Arial"/>
              <a:sym typeface="Arial"/>
            </a:endParaRPr>
          </a:p>
          <a:p>
            <a:pPr indent="0" lvl="0" marL="0" rtl="0" algn="l">
              <a:lnSpc>
                <a:spcPct val="100000"/>
              </a:lnSpc>
              <a:spcBef>
                <a:spcPts val="800"/>
              </a:spcBef>
              <a:spcAft>
                <a:spcPts val="0"/>
              </a:spcAft>
              <a:buSzPts val="1400"/>
              <a:buNone/>
            </a:pPr>
            <a:r>
              <a:rPr lang="en-US" sz="1200">
                <a:latin typeface="Arial"/>
                <a:ea typeface="Arial"/>
                <a:cs typeface="Arial"/>
                <a:sym typeface="Arial"/>
              </a:rPr>
              <a:t>Without Project SEARCH many of these students would finish high school without a diploma or skills for employment, and be on waitlist for DSO employment supports - have more intensive needs for training/coaching/support  than can be effectively addressed in the EO system. They need an intensive pre-employment program that integrates an employability curriculum, skills training/coaching, work experience and employment planning.</a:t>
            </a:r>
            <a:endParaRPr sz="1200">
              <a:latin typeface="Arial"/>
              <a:ea typeface="Arial"/>
              <a:cs typeface="Arial"/>
              <a:sym typeface="Arial"/>
            </a:endParaRPr>
          </a:p>
        </p:txBody>
      </p:sp>
      <p:sp>
        <p:nvSpPr>
          <p:cNvPr id="159" name="Google Shape;159;g2c6eeb36707_0_1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2be6f8b87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2be6f8b879_0_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600">
                <a:highlight>
                  <a:schemeClr val="accent4"/>
                </a:highlight>
                <a:latin typeface="Arial"/>
                <a:ea typeface="Arial"/>
                <a:cs typeface="Arial"/>
                <a:sym typeface="Arial"/>
              </a:rPr>
              <a:t>INSERT story (see example next slide)</a:t>
            </a:r>
            <a:endParaRPr sz="1600">
              <a:highlight>
                <a:schemeClr val="accent4"/>
              </a:highlight>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cab18c98f5_0_2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2cab18c98f5_0_2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Arial"/>
                <a:ea typeface="Arial"/>
                <a:cs typeface="Arial"/>
                <a:sym typeface="Arial"/>
              </a:rPr>
              <a:t>Mackenzie’s story illustrates how the Project SEARCH model’s unique combination of employability skills teaching and hands-on work experience internships leads to great outcomes. Mackenzie’s story is available at </a:t>
            </a:r>
            <a:r>
              <a:rPr lang="en-US" sz="1200" u="sng">
                <a:solidFill>
                  <a:schemeClr val="hlink"/>
                </a:solidFill>
                <a:latin typeface="Arial"/>
                <a:ea typeface="Arial"/>
                <a:cs typeface="Arial"/>
                <a:sym typeface="Arial"/>
                <a:hlinkClick r:id="rId2"/>
              </a:rPr>
              <a:t>https://projectsearchtoronto.ca/project-search-graduate-lands-job-as-a-porter-at-princess-margaret-hospital-university-health-network-uhn/</a:t>
            </a:r>
            <a:r>
              <a:rPr lang="en-US" sz="1200">
                <a:latin typeface="Arial"/>
                <a:ea typeface="Arial"/>
                <a:cs typeface="Arial"/>
                <a:sym typeface="Arial"/>
              </a:rPr>
              <a:t> </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US" sz="1200">
                <a:latin typeface="Arial"/>
                <a:ea typeface="Arial"/>
                <a:cs typeface="Arial"/>
                <a:sym typeface="Arial"/>
              </a:rPr>
              <a:t>Mackenzie’s first internship was at the hospital’s onsite daycare. She served lunch to the children, maintained linens and sanitized equipment (toys, furniture) and supported the teachers. She learned technical skills such as following detailed safety procedures for sterilizing equipment and furniture and linens, setting up lunch and portioning food. She worked on employability skills such as handling anxious feelings and stress, and also maintaining a focus on her own work and routines despite noise and visual distractions around her.</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US" sz="1200">
                <a:latin typeface="Arial"/>
                <a:ea typeface="Arial"/>
                <a:cs typeface="Arial"/>
                <a:sym typeface="Arial"/>
              </a:rPr>
              <a:t>Mackenzie’s second placement was at the hospital’s school. She sanitized students’ mobility equipment and learned to push students’ wheelchairs and helped with classroom activities. She advanced her employability skills of following an independent daily schedule and communicating with team members.</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US" sz="1200">
                <a:latin typeface="Arial"/>
                <a:ea typeface="Arial"/>
                <a:cs typeface="Arial"/>
                <a:sym typeface="Arial"/>
              </a:rPr>
              <a:t>In her 3rd placement, Mackenzie was placed in a patient transporter role. In terms of job-specific skills, she needed to learn to find her way around several large buildings, how to safety transfer patients (e.g., from bed to wheelchair) and how to move wheelchairs and stretchers around the building. She also had to what to do when patients are on oxygen. She also gained advanced customer service skills as patients’ communications are often affected by their illness, by stress and other factors. </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US" sz="1200">
                <a:latin typeface="Arial"/>
                <a:ea typeface="Arial"/>
                <a:cs typeface="Arial"/>
                <a:sym typeface="Arial"/>
              </a:rPr>
              <a:t>Mackenzie was hired as a porter after her training with Project SEARCH. She now works an average of 25+ hours a week. She is part of the hospital union and earns a living wage (well above minimum wage) and contributes to a hospital pension. Project SEARCH not only achieves consistently high employment rates for its graduates but also in better quality jobs than would be possible without the training.</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US" sz="1200">
                <a:latin typeface="Arial"/>
                <a:ea typeface="Arial"/>
                <a:cs typeface="Arial"/>
                <a:sym typeface="Arial"/>
              </a:rPr>
              <a:t>The photo shows Mackenzie (right) in hospital scrubs with her skills trainer Declan (left) also in scrubs.</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74" name="Google Shape;174;g2cab18c98f5_0_2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1b69b355ad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31b69b355ad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Arial"/>
                <a:ea typeface="Arial"/>
                <a:cs typeface="Arial"/>
                <a:sym typeface="Arial"/>
              </a:rPr>
              <a:t>Project SEARCH publishes its outcome information annually. Pre and post pandemic, the overall employment rate is consistently around 70%.. This chart shows 2021/22 and 2022/23 data (the last year available as data is collected 9 months post-graduation). You can see Ontario outperformed the international average in 2021/22 (86% ON compared to 74% international). Results are down overall in 2022/23 for the first time in years due to a large expansion in the UK (US results are similar to prior years) and in 2022/23 we see a sharp dip in Ontario results now at 65% which is concerning and reflects challenges that are starting to emerge in resourcing our sites appropriately.</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US" sz="1200">
                <a:latin typeface="Arial"/>
                <a:ea typeface="Arial"/>
                <a:cs typeface="Arial"/>
                <a:sym typeface="Arial"/>
              </a:rPr>
              <a:t>Note 2022/23 data: 23% of interns graduated from international programs (outside US, majority DFN UK) - the US data for 2022/23 showed rates similar to past years.</a:t>
            </a:r>
            <a:endParaRPr sz="1200">
              <a:latin typeface="Arial"/>
              <a:ea typeface="Arial"/>
              <a:cs typeface="Arial"/>
              <a:sym typeface="Arial"/>
            </a:endParaRPr>
          </a:p>
        </p:txBody>
      </p:sp>
      <p:sp>
        <p:nvSpPr>
          <p:cNvPr id="184" name="Google Shape;184;g31b69b355ad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cab18c98f5_0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2cab18c98f5_0_2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800"/>
              </a:spcBef>
              <a:spcAft>
                <a:spcPts val="0"/>
              </a:spcAft>
              <a:buClr>
                <a:srgbClr val="4C4C4E"/>
              </a:buClr>
              <a:buSzPts val="1100"/>
              <a:buFont typeface="Arial"/>
              <a:buNone/>
            </a:pPr>
            <a:r>
              <a:rPr lang="en-US" sz="1200">
                <a:solidFill>
                  <a:srgbClr val="4C4C4E"/>
                </a:solidFill>
                <a:latin typeface="Arial"/>
                <a:ea typeface="Arial"/>
                <a:cs typeface="Arial"/>
                <a:sym typeface="Arial"/>
              </a:rPr>
              <a:t>Project SEARCH transforms lives - boosting employment rates by 2.5x over the Canadian national average. Employment is a social determinant of health linked also to income and social inclusion. It is part of overall health and wellbeing.</a:t>
            </a:r>
            <a:endParaRPr sz="1200">
              <a:solidFill>
                <a:srgbClr val="4C4C4E"/>
              </a:solidFill>
              <a:latin typeface="Arial"/>
              <a:ea typeface="Arial"/>
              <a:cs typeface="Arial"/>
              <a:sym typeface="Arial"/>
            </a:endParaRPr>
          </a:p>
          <a:p>
            <a:pPr indent="0" lvl="0" marL="0" rtl="0" algn="l">
              <a:lnSpc>
                <a:spcPct val="100000"/>
              </a:lnSpc>
              <a:spcBef>
                <a:spcPts val="800"/>
              </a:spcBef>
              <a:spcAft>
                <a:spcPts val="0"/>
              </a:spcAft>
              <a:buClr>
                <a:srgbClr val="4C4C4E"/>
              </a:buClr>
              <a:buSzPts val="1100"/>
              <a:buFont typeface="Arial"/>
              <a:buNone/>
            </a:pPr>
            <a:r>
              <a:rPr lang="en-US" sz="1200">
                <a:solidFill>
                  <a:srgbClr val="4C4C4E"/>
                </a:solidFill>
                <a:latin typeface="Arial"/>
                <a:ea typeface="Arial"/>
                <a:cs typeface="Arial"/>
                <a:sym typeface="Arial"/>
              </a:rPr>
              <a:t>There are community and societal impacts as well. Engagement in Project SEARCH builds disability confidence and a culture of inclusion at host business sites and overtime engages other organizations in the community as well.</a:t>
            </a:r>
            <a:endParaRPr sz="1200">
              <a:solidFill>
                <a:srgbClr val="4C4C4E"/>
              </a:solidFill>
              <a:latin typeface="Arial"/>
              <a:ea typeface="Arial"/>
              <a:cs typeface="Arial"/>
              <a:sym typeface="Arial"/>
            </a:endParaRPr>
          </a:p>
          <a:p>
            <a:pPr indent="0" lvl="0" marL="0" rtl="0" algn="l">
              <a:lnSpc>
                <a:spcPct val="100000"/>
              </a:lnSpc>
              <a:spcBef>
                <a:spcPts val="800"/>
              </a:spcBef>
              <a:spcAft>
                <a:spcPts val="0"/>
              </a:spcAft>
              <a:buClr>
                <a:srgbClr val="4C4C4E"/>
              </a:buClr>
              <a:buSzPts val="1100"/>
              <a:buFont typeface="Arial"/>
              <a:buNone/>
            </a:pPr>
            <a:r>
              <a:rPr lang="en-US" sz="1200">
                <a:solidFill>
                  <a:srgbClr val="4C4C4E"/>
                </a:solidFill>
                <a:latin typeface="Arial"/>
                <a:ea typeface="Arial"/>
                <a:cs typeface="Arial"/>
                <a:sym typeface="Arial"/>
              </a:rPr>
              <a:t>There is a net benefit to society - investing just $16,000 per student during high school (to attend Project SEARCH) can reduce lifetime social assistance costs by $125-$295,000. For a single cohort of ~ 90 students (as in Ontario in 2023/24) this savings balloons to $1.4 million. This would grow if Project SEARCH was accessible in more Ontario communities.[this is based on calculations of savings due to tax contributions and reductions in disability income support payments]</a:t>
            </a:r>
            <a:endParaRPr sz="1200">
              <a:solidFill>
                <a:srgbClr val="4C4C4E"/>
              </a:solidFill>
              <a:latin typeface="Arial"/>
              <a:ea typeface="Arial"/>
              <a:cs typeface="Arial"/>
              <a:sym typeface="Arial"/>
            </a:endParaRPr>
          </a:p>
          <a:p>
            <a:pPr indent="0" lvl="0" marL="0" rtl="0" algn="l">
              <a:lnSpc>
                <a:spcPct val="100000"/>
              </a:lnSpc>
              <a:spcBef>
                <a:spcPts val="800"/>
              </a:spcBef>
              <a:spcAft>
                <a:spcPts val="0"/>
              </a:spcAft>
              <a:buClr>
                <a:srgbClr val="4C4C4E"/>
              </a:buClr>
              <a:buSzPts val="1100"/>
              <a:buFont typeface="Arial"/>
              <a:buNone/>
            </a:pPr>
            <a:r>
              <a:rPr lang="en-US" sz="1200">
                <a:solidFill>
                  <a:srgbClr val="4C4C4E"/>
                </a:solidFill>
                <a:latin typeface="Arial"/>
                <a:ea typeface="Arial"/>
                <a:cs typeface="Arial"/>
                <a:sym typeface="Arial"/>
              </a:rPr>
              <a:t>Increased employment of persons with disabilities in Ontario will further strengthen our diverse and inclusive labour force.</a:t>
            </a:r>
            <a:endParaRPr sz="1200">
              <a:solidFill>
                <a:srgbClr val="4C4C4E"/>
              </a:solidFill>
              <a:latin typeface="Arial"/>
              <a:ea typeface="Arial"/>
              <a:cs typeface="Arial"/>
              <a:sym typeface="Arial"/>
            </a:endParaRPr>
          </a:p>
          <a:p>
            <a:pPr indent="0" lvl="0" marL="0" rtl="0" algn="l">
              <a:lnSpc>
                <a:spcPct val="100000"/>
              </a:lnSpc>
              <a:spcBef>
                <a:spcPts val="800"/>
              </a:spcBef>
              <a:spcAft>
                <a:spcPts val="0"/>
              </a:spcAft>
              <a:buClr>
                <a:srgbClr val="4C4C4E"/>
              </a:buClr>
              <a:buSzPts val="1100"/>
              <a:buFont typeface="Arial"/>
              <a:buNone/>
            </a:pPr>
            <a:r>
              <a:rPr lang="en-US" sz="1200">
                <a:solidFill>
                  <a:srgbClr val="4C4C4E"/>
                </a:solidFill>
                <a:latin typeface="Arial"/>
                <a:ea typeface="Arial"/>
                <a:cs typeface="Arial"/>
                <a:sym typeface="Arial"/>
              </a:rPr>
              <a:t>Project SEARCH could be - and should be - in every Ontario community of 30,000 people or more.</a:t>
            </a:r>
            <a:endParaRPr sz="1200">
              <a:solidFill>
                <a:srgbClr val="4C4C4E"/>
              </a:solidFill>
              <a:latin typeface="Arial"/>
              <a:ea typeface="Arial"/>
              <a:cs typeface="Arial"/>
              <a:sym typeface="Arial"/>
            </a:endParaRPr>
          </a:p>
          <a:p>
            <a:pPr indent="0" lvl="0" marL="0" rtl="0" algn="l">
              <a:lnSpc>
                <a:spcPct val="100000"/>
              </a:lnSpc>
              <a:spcBef>
                <a:spcPts val="800"/>
              </a:spcBef>
              <a:spcAft>
                <a:spcPts val="0"/>
              </a:spcAft>
              <a:buClr>
                <a:srgbClr val="4C4C4E"/>
              </a:buClr>
              <a:buSzPts val="1100"/>
              <a:buFont typeface="Arial"/>
              <a:buNone/>
            </a:pPr>
            <a:r>
              <a:rPr lang="en-US">
                <a:solidFill>
                  <a:srgbClr val="4C4C4E"/>
                </a:solidFill>
                <a:highlight>
                  <a:schemeClr val="lt1"/>
                </a:highlight>
                <a:latin typeface="Arial"/>
                <a:ea typeface="Arial"/>
                <a:cs typeface="Arial"/>
                <a:sym typeface="Arial"/>
              </a:rPr>
              <a:t>References:</a:t>
            </a:r>
            <a:endParaRPr>
              <a:solidFill>
                <a:srgbClr val="4C4C4E"/>
              </a:solidFill>
              <a:highlight>
                <a:schemeClr val="lt1"/>
              </a:highlight>
              <a:latin typeface="Arial"/>
              <a:ea typeface="Arial"/>
              <a:cs typeface="Arial"/>
              <a:sym typeface="Arial"/>
            </a:endParaRPr>
          </a:p>
          <a:p>
            <a:pPr indent="0" lvl="0" marL="0" rtl="0" algn="l">
              <a:lnSpc>
                <a:spcPct val="100000"/>
              </a:lnSpc>
              <a:spcBef>
                <a:spcPts val="0"/>
              </a:spcBef>
              <a:spcAft>
                <a:spcPts val="0"/>
              </a:spcAft>
              <a:buClr>
                <a:srgbClr val="4C4C4E"/>
              </a:buClr>
              <a:buSzPts val="1100"/>
              <a:buFont typeface="Arial"/>
              <a:buNone/>
            </a:pPr>
            <a:r>
              <a:rPr baseline="30000" lang="en-US">
                <a:solidFill>
                  <a:srgbClr val="4C4C4E"/>
                </a:solidFill>
                <a:latin typeface="Arial"/>
                <a:ea typeface="Arial"/>
                <a:cs typeface="Arial"/>
                <a:sym typeface="Arial"/>
              </a:rPr>
              <a:t>1</a:t>
            </a:r>
            <a:r>
              <a:rPr lang="en-US">
                <a:solidFill>
                  <a:srgbClr val="4C4C4E"/>
                </a:solidFill>
                <a:latin typeface="Arial"/>
                <a:ea typeface="Arial"/>
                <a:cs typeface="Arial"/>
                <a:sym typeface="Arial"/>
              </a:rPr>
              <a:t>Berrigan, Scott &amp; Zwicker (2020), Journal of Autism and Developmental Disorders from </a:t>
            </a:r>
            <a:r>
              <a:rPr i="1" lang="en-US">
                <a:solidFill>
                  <a:srgbClr val="4C4C4E"/>
                </a:solidFill>
                <a:latin typeface="Arial"/>
                <a:ea typeface="Arial"/>
                <a:cs typeface="Arial"/>
                <a:sym typeface="Arial"/>
              </a:rPr>
              <a:t>2017 Canadian Survey on Disability (Statistics Canada)</a:t>
            </a:r>
            <a:endParaRPr i="1">
              <a:solidFill>
                <a:srgbClr val="4C4C4E"/>
              </a:solidFill>
              <a:latin typeface="Arial"/>
              <a:ea typeface="Arial"/>
              <a:cs typeface="Arial"/>
              <a:sym typeface="Arial"/>
            </a:endParaRPr>
          </a:p>
          <a:p>
            <a:pPr indent="0" lvl="0" marL="0" rtl="0" algn="l">
              <a:lnSpc>
                <a:spcPct val="100000"/>
              </a:lnSpc>
              <a:spcBef>
                <a:spcPts val="0"/>
              </a:spcBef>
              <a:spcAft>
                <a:spcPts val="0"/>
              </a:spcAft>
              <a:buClr>
                <a:srgbClr val="4C4C4E"/>
              </a:buClr>
              <a:buSzPts val="1100"/>
              <a:buFont typeface="Arial"/>
              <a:buNone/>
            </a:pPr>
            <a:r>
              <a:rPr baseline="30000" lang="en-US">
                <a:solidFill>
                  <a:srgbClr val="4C4C4E"/>
                </a:solidFill>
                <a:latin typeface="Arial"/>
                <a:ea typeface="Arial"/>
                <a:cs typeface="Arial"/>
                <a:sym typeface="Arial"/>
              </a:rPr>
              <a:t>2</a:t>
            </a:r>
            <a:r>
              <a:rPr lang="en-US" u="sng">
                <a:solidFill>
                  <a:srgbClr val="4C4C4E"/>
                </a:solidFill>
                <a:latin typeface="Arial"/>
                <a:ea typeface="Arial"/>
                <a:cs typeface="Arial"/>
                <a:sym typeface="Arial"/>
              </a:rPr>
              <a:t>www.projectsearch.us/outcome-summary/</a:t>
            </a:r>
            <a:endParaRPr u="sng">
              <a:solidFill>
                <a:srgbClr val="4C4C4E"/>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aseline="30000" lang="en-US">
                <a:solidFill>
                  <a:srgbClr val="4C4C4E"/>
                </a:solidFill>
                <a:latin typeface="Arial"/>
                <a:ea typeface="Arial"/>
                <a:cs typeface="Arial"/>
                <a:sym typeface="Arial"/>
              </a:rPr>
              <a:t>3</a:t>
            </a:r>
            <a:r>
              <a:rPr lang="en-US" u="sng">
                <a:solidFill>
                  <a:schemeClr val="hlink"/>
                </a:solidFill>
                <a:latin typeface="Arial"/>
                <a:ea typeface="Arial"/>
                <a:cs typeface="Arial"/>
                <a:sym typeface="Arial"/>
                <a:hlinkClick r:id="rId2"/>
              </a:rPr>
              <a:t>Bowman, L.R., McDougall, C., Doucet, R., Pooran, B., Xu, Y. &amp; Campbell, J. Funding Employment Inclusion for Ontario Youth with Disabilities: A Theoretical Cost-Benefit Model. (2024) Frontiers in Sociology (9, 10-Apr-2024)</a:t>
            </a:r>
            <a:endParaRPr>
              <a:latin typeface="Arial"/>
              <a:ea typeface="Arial"/>
              <a:cs typeface="Arial"/>
              <a:sym typeface="Arial"/>
            </a:endParaRPr>
          </a:p>
          <a:p>
            <a:pPr indent="-285750" lvl="0" marL="457200" rtl="0" algn="l">
              <a:lnSpc>
                <a:spcPct val="100000"/>
              </a:lnSpc>
              <a:spcBef>
                <a:spcPts val="1000"/>
              </a:spcBef>
              <a:spcAft>
                <a:spcPts val="0"/>
              </a:spcAft>
              <a:buClr>
                <a:schemeClr val="dk1"/>
              </a:buClr>
              <a:buSzPts val="900"/>
              <a:buChar char="●"/>
            </a:pPr>
            <a:r>
              <a:t/>
            </a:r>
            <a:endParaRPr>
              <a:latin typeface="Arial"/>
              <a:ea typeface="Arial"/>
              <a:cs typeface="Arial"/>
              <a:sym typeface="Arial"/>
            </a:endParaRPr>
          </a:p>
        </p:txBody>
      </p:sp>
      <p:sp>
        <p:nvSpPr>
          <p:cNvPr id="191" name="Google Shape;191;g2cab18c98f5_0_2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_Strat Plan">
  <p:cSld name="Page_Strat Plan">
    <p:spTree>
      <p:nvGrpSpPr>
        <p:cNvPr id="15" name="Shape 15"/>
        <p:cNvGrpSpPr/>
        <p:nvPr/>
      </p:nvGrpSpPr>
      <p:grpSpPr>
        <a:xfrm>
          <a:off x="0" y="0"/>
          <a:ext cx="0" cy="0"/>
          <a:chOff x="0" y="0"/>
          <a:chExt cx="0" cy="0"/>
        </a:xfrm>
      </p:grpSpPr>
      <p:sp>
        <p:nvSpPr>
          <p:cNvPr id="16" name="Google Shape;16;p8"/>
          <p:cNvSpPr txBox="1"/>
          <p:nvPr>
            <p:ph type="title"/>
          </p:nvPr>
        </p:nvSpPr>
        <p:spPr>
          <a:xfrm>
            <a:off x="629999" y="270000"/>
            <a:ext cx="8100000" cy="92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4"/>
              </a:buClr>
              <a:buSzPts val="3300"/>
              <a:buFont typeface="Arial"/>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 type="body"/>
          </p:nvPr>
        </p:nvSpPr>
        <p:spPr>
          <a:xfrm>
            <a:off x="629841" y="1259999"/>
            <a:ext cx="8100000" cy="2926800"/>
          </a:xfrm>
          <a:prstGeom prst="rect">
            <a:avLst/>
          </a:prstGeom>
          <a:noFill/>
          <a:ln>
            <a:noFill/>
          </a:ln>
        </p:spPr>
        <p:txBody>
          <a:bodyPr anchorCtr="0" anchor="t" bIns="45700" lIns="91425" spcFirstLastPara="1" rIns="91425" wrap="square" tIns="45700">
            <a:noAutofit/>
          </a:bodyPr>
          <a:lstStyle>
            <a:lvl1pPr indent="-361950" lvl="0" marL="457200" algn="l">
              <a:lnSpc>
                <a:spcPct val="100000"/>
              </a:lnSpc>
              <a:spcBef>
                <a:spcPts val="750"/>
              </a:spcBef>
              <a:spcAft>
                <a:spcPts val="0"/>
              </a:spcAft>
              <a:buClr>
                <a:schemeClr val="dk1"/>
              </a:buClr>
              <a:buSzPts val="2100"/>
              <a:buChar char="•"/>
              <a:defRPr/>
            </a:lvl1pPr>
            <a:lvl2pPr indent="-342900" lvl="1" marL="914400" algn="l">
              <a:lnSpc>
                <a:spcPct val="100000"/>
              </a:lnSpc>
              <a:spcBef>
                <a:spcPts val="375"/>
              </a:spcBef>
              <a:spcAft>
                <a:spcPts val="0"/>
              </a:spcAft>
              <a:buClr>
                <a:schemeClr val="dk1"/>
              </a:buClr>
              <a:buSzPts val="1800"/>
              <a:buChar char="•"/>
              <a:defRPr/>
            </a:lvl2pPr>
            <a:lvl3pPr indent="-323850" lvl="2" marL="1371600" algn="l">
              <a:lnSpc>
                <a:spcPct val="100000"/>
              </a:lnSpc>
              <a:spcBef>
                <a:spcPts val="375"/>
              </a:spcBef>
              <a:spcAft>
                <a:spcPts val="0"/>
              </a:spcAft>
              <a:buClr>
                <a:schemeClr val="dk1"/>
              </a:buClr>
              <a:buSzPts val="1500"/>
              <a:buChar char="•"/>
              <a:defRPr/>
            </a:lvl3pPr>
            <a:lvl4pPr indent="-314325" lvl="3" marL="1828800" algn="l">
              <a:lnSpc>
                <a:spcPct val="100000"/>
              </a:lnSpc>
              <a:spcBef>
                <a:spcPts val="375"/>
              </a:spcBef>
              <a:spcAft>
                <a:spcPts val="0"/>
              </a:spcAft>
              <a:buClr>
                <a:schemeClr val="dk1"/>
              </a:buClr>
              <a:buSzPts val="1350"/>
              <a:buChar char="•"/>
              <a:defRPr/>
            </a:lvl4pPr>
            <a:lvl5pPr indent="-314325" lvl="4" marL="2286000" algn="l">
              <a:lnSpc>
                <a:spcPct val="100000"/>
              </a:lnSpc>
              <a:spcBef>
                <a:spcPts val="375"/>
              </a:spcBef>
              <a:spcAft>
                <a:spcPts val="0"/>
              </a:spcAft>
              <a:buClr>
                <a:schemeClr val="dk1"/>
              </a:buClr>
              <a:buSzPts val="135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 with photo ">
  <p:cSld name="2_Text with photo ">
    <p:spTree>
      <p:nvGrpSpPr>
        <p:cNvPr id="47" name="Shape 47"/>
        <p:cNvGrpSpPr/>
        <p:nvPr/>
      </p:nvGrpSpPr>
      <p:grpSpPr>
        <a:xfrm>
          <a:off x="0" y="0"/>
          <a:ext cx="0" cy="0"/>
          <a:chOff x="0" y="0"/>
          <a:chExt cx="0" cy="0"/>
        </a:xfrm>
      </p:grpSpPr>
      <p:pic>
        <p:nvPicPr>
          <p:cNvPr descr="Decorative" id="48" name="Google Shape;48;p13"/>
          <p:cNvPicPr preferRelativeResize="0"/>
          <p:nvPr/>
        </p:nvPicPr>
        <p:blipFill rotWithShape="1">
          <a:blip r:embed="rId2">
            <a:alphaModFix/>
          </a:blip>
          <a:srcRect b="0" l="0" r="0" t="0"/>
          <a:stretch/>
        </p:blipFill>
        <p:spPr>
          <a:xfrm rot="10800000">
            <a:off x="0" y="6094"/>
            <a:ext cx="6148799" cy="5161580"/>
          </a:xfrm>
          <a:prstGeom prst="rect">
            <a:avLst/>
          </a:prstGeom>
          <a:noFill/>
          <a:ln>
            <a:noFill/>
          </a:ln>
        </p:spPr>
      </p:pic>
      <p:sp>
        <p:nvSpPr>
          <p:cNvPr id="49" name="Google Shape;49;p13"/>
          <p:cNvSpPr/>
          <p:nvPr>
            <p:ph idx="2" type="pic"/>
          </p:nvPr>
        </p:nvSpPr>
        <p:spPr>
          <a:xfrm>
            <a:off x="4894338" y="720000"/>
            <a:ext cx="3670984" cy="3420000"/>
          </a:xfrm>
          <a:prstGeom prst="rect">
            <a:avLst/>
          </a:prstGeom>
          <a:noFill/>
          <a:ln>
            <a:noFill/>
          </a:ln>
        </p:spPr>
      </p:sp>
      <p:sp>
        <p:nvSpPr>
          <p:cNvPr id="50" name="Google Shape;50;p13"/>
          <p:cNvSpPr txBox="1"/>
          <p:nvPr>
            <p:ph idx="1" type="body"/>
          </p:nvPr>
        </p:nvSpPr>
        <p:spPr>
          <a:xfrm>
            <a:off x="630000" y="720000"/>
            <a:ext cx="3954032" cy="34200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750"/>
              </a:spcBef>
              <a:spcAft>
                <a:spcPts val="0"/>
              </a:spcAft>
              <a:buClr>
                <a:schemeClr val="lt1"/>
              </a:buClr>
              <a:buSzPts val="2800"/>
              <a:buNone/>
              <a:defRPr b="1" sz="2800">
                <a:solidFill>
                  <a:schemeClr val="lt1"/>
                </a:solidFill>
              </a:defRPr>
            </a:lvl1pPr>
            <a:lvl2pPr indent="-228600" lvl="1" marL="914400" algn="l">
              <a:lnSpc>
                <a:spcPct val="90000"/>
              </a:lnSpc>
              <a:spcBef>
                <a:spcPts val="375"/>
              </a:spcBef>
              <a:spcAft>
                <a:spcPts val="0"/>
              </a:spcAft>
              <a:buClr>
                <a:schemeClr val="lt1"/>
              </a:buClr>
              <a:buSzPts val="1800"/>
              <a:buNone/>
              <a:defRPr>
                <a:solidFill>
                  <a:schemeClr val="lt1"/>
                </a:solidFill>
              </a:defRPr>
            </a:lvl2pPr>
            <a:lvl3pPr indent="-228600" lvl="2" marL="1371600" algn="l">
              <a:lnSpc>
                <a:spcPct val="90000"/>
              </a:lnSpc>
              <a:spcBef>
                <a:spcPts val="375"/>
              </a:spcBef>
              <a:spcAft>
                <a:spcPts val="0"/>
              </a:spcAft>
              <a:buClr>
                <a:schemeClr val="lt1"/>
              </a:buClr>
              <a:buSzPts val="1500"/>
              <a:buNone/>
              <a:defRPr>
                <a:solidFill>
                  <a:schemeClr val="lt1"/>
                </a:solidFill>
              </a:defRPr>
            </a:lvl3pPr>
            <a:lvl4pPr indent="-228600" lvl="3" marL="1828800" algn="l">
              <a:lnSpc>
                <a:spcPct val="90000"/>
              </a:lnSpc>
              <a:spcBef>
                <a:spcPts val="375"/>
              </a:spcBef>
              <a:spcAft>
                <a:spcPts val="0"/>
              </a:spcAft>
              <a:buClr>
                <a:schemeClr val="lt1"/>
              </a:buClr>
              <a:buSzPts val="1350"/>
              <a:buNone/>
              <a:defRPr>
                <a:solidFill>
                  <a:schemeClr val="lt1"/>
                </a:solidFill>
              </a:defRPr>
            </a:lvl4pPr>
            <a:lvl5pPr indent="-228600" lvl="4" marL="2286000" algn="l">
              <a:lnSpc>
                <a:spcPct val="90000"/>
              </a:lnSpc>
              <a:spcBef>
                <a:spcPts val="375"/>
              </a:spcBef>
              <a:spcAft>
                <a:spcPts val="0"/>
              </a:spcAft>
              <a:buClr>
                <a:schemeClr val="lt1"/>
              </a:buClr>
              <a:buSzPts val="135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Holland Bloorview Kids Rehabilitation Hospital" id="51" name="Google Shape;51;p13"/>
          <p:cNvPicPr preferRelativeResize="0"/>
          <p:nvPr/>
        </p:nvPicPr>
        <p:blipFill rotWithShape="1">
          <a:blip r:embed="rId3">
            <a:alphaModFix/>
          </a:blip>
          <a:srcRect b="0" l="0" r="0" t="0"/>
          <a:stretch/>
        </p:blipFill>
        <p:spPr>
          <a:xfrm>
            <a:off x="7092000" y="4467600"/>
            <a:ext cx="1791143" cy="4094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52" name="Shape 52"/>
        <p:cNvGrpSpPr/>
        <p:nvPr/>
      </p:nvGrpSpPr>
      <p:grpSpPr>
        <a:xfrm>
          <a:off x="0" y="0"/>
          <a:ext cx="0" cy="0"/>
          <a:chOff x="0" y="0"/>
          <a:chExt cx="0" cy="0"/>
        </a:xfrm>
      </p:grpSpPr>
      <p:pic>
        <p:nvPicPr>
          <p:cNvPr descr="Decorative" id="53" name="Google Shape;53;p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4" name="Google Shape;54;p14"/>
          <p:cNvSpPr txBox="1"/>
          <p:nvPr>
            <p:ph type="title"/>
          </p:nvPr>
        </p:nvSpPr>
        <p:spPr>
          <a:xfrm>
            <a:off x="1166948" y="927847"/>
            <a:ext cx="7020319" cy="3257145"/>
          </a:xfrm>
          <a:prstGeom prst="rect">
            <a:avLst/>
          </a:prstGeom>
          <a:noFill/>
          <a:ln>
            <a:noFill/>
          </a:ln>
        </p:spPr>
        <p:txBody>
          <a:bodyPr anchorCtr="1" anchor="ctr" bIns="45700" lIns="91425" spcFirstLastPara="1" rIns="91425" wrap="square" tIns="45700">
            <a:noAutofit/>
          </a:bodyPr>
          <a:lstStyle>
            <a:lvl1pPr lvl="0" algn="l">
              <a:lnSpc>
                <a:spcPct val="110000"/>
              </a:lnSpc>
              <a:spcBef>
                <a:spcPts val="0"/>
              </a:spcBef>
              <a:spcAft>
                <a:spcPts val="0"/>
              </a:spcAft>
              <a:buClr>
                <a:schemeClr val="lt1"/>
              </a:buClr>
              <a:buSzPts val="3600"/>
              <a:buFont typeface="Arial"/>
              <a:buNone/>
              <a:defRPr b="1"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55" name="Shape 55"/>
        <p:cNvGrpSpPr/>
        <p:nvPr/>
      </p:nvGrpSpPr>
      <p:grpSpPr>
        <a:xfrm>
          <a:off x="0" y="0"/>
          <a:ext cx="0" cy="0"/>
          <a:chOff x="0" y="0"/>
          <a:chExt cx="0" cy="0"/>
        </a:xfrm>
      </p:grpSpPr>
      <p:pic>
        <p:nvPicPr>
          <p:cNvPr descr="Decorative" id="56" name="Google Shape;56;p1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7" name="Google Shape;57;p15"/>
          <p:cNvSpPr txBox="1"/>
          <p:nvPr>
            <p:ph type="title"/>
          </p:nvPr>
        </p:nvSpPr>
        <p:spPr>
          <a:xfrm>
            <a:off x="1166948" y="927847"/>
            <a:ext cx="7020319" cy="3257145"/>
          </a:xfrm>
          <a:prstGeom prst="rect">
            <a:avLst/>
          </a:prstGeom>
          <a:noFill/>
          <a:ln>
            <a:noFill/>
          </a:ln>
        </p:spPr>
        <p:txBody>
          <a:bodyPr anchorCtr="1" anchor="ctr" bIns="45700" lIns="91425" spcFirstLastPara="1" rIns="91425" wrap="square" tIns="45700">
            <a:noAutofit/>
          </a:bodyPr>
          <a:lstStyle>
            <a:lvl1pPr lvl="0" algn="l">
              <a:lnSpc>
                <a:spcPct val="110000"/>
              </a:lnSpc>
              <a:spcBef>
                <a:spcPts val="0"/>
              </a:spcBef>
              <a:spcAft>
                <a:spcPts val="0"/>
              </a:spcAft>
              <a:buClr>
                <a:schemeClr val="lt1"/>
              </a:buClr>
              <a:buSzPts val="3600"/>
              <a:buFont typeface="Arial"/>
              <a:buNone/>
              <a:defRPr b="1"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3_Section Header">
    <p:spTree>
      <p:nvGrpSpPr>
        <p:cNvPr id="58" name="Shape 58"/>
        <p:cNvGrpSpPr/>
        <p:nvPr/>
      </p:nvGrpSpPr>
      <p:grpSpPr>
        <a:xfrm>
          <a:off x="0" y="0"/>
          <a:ext cx="0" cy="0"/>
          <a:chOff x="0" y="0"/>
          <a:chExt cx="0" cy="0"/>
        </a:xfrm>
      </p:grpSpPr>
      <p:pic>
        <p:nvPicPr>
          <p:cNvPr descr="Decorative" id="59" name="Google Shape;59;p1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0" name="Google Shape;60;p16"/>
          <p:cNvSpPr txBox="1"/>
          <p:nvPr>
            <p:ph type="title"/>
          </p:nvPr>
        </p:nvSpPr>
        <p:spPr>
          <a:xfrm>
            <a:off x="1166948" y="927847"/>
            <a:ext cx="7020319" cy="3257145"/>
          </a:xfrm>
          <a:prstGeom prst="rect">
            <a:avLst/>
          </a:prstGeom>
          <a:noFill/>
          <a:ln>
            <a:noFill/>
          </a:ln>
        </p:spPr>
        <p:txBody>
          <a:bodyPr anchorCtr="1" anchor="ctr" bIns="45700" lIns="91425" spcFirstLastPara="1" rIns="91425" wrap="square" tIns="45700">
            <a:noAutofit/>
          </a:bodyPr>
          <a:lstStyle>
            <a:lvl1pPr lvl="0" algn="l">
              <a:lnSpc>
                <a:spcPct val="110000"/>
              </a:lnSpc>
              <a:spcBef>
                <a:spcPts val="0"/>
              </a:spcBef>
              <a:spcAft>
                <a:spcPts val="0"/>
              </a:spcAft>
              <a:buClr>
                <a:schemeClr val="dk1"/>
              </a:buClr>
              <a:buSzPts val="3600"/>
              <a:buFont typeface="Arial"/>
              <a:buNone/>
              <a:defRPr b="0"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Transformative Care, Inclusive World: Holland Bloorview 2030" id="61" name="Google Shape;61;p16"/>
          <p:cNvPicPr preferRelativeResize="0"/>
          <p:nvPr/>
        </p:nvPicPr>
        <p:blipFill rotWithShape="1">
          <a:blip r:embed="rId3">
            <a:alphaModFix/>
          </a:blip>
          <a:srcRect b="0" l="0" r="0" t="0"/>
          <a:stretch/>
        </p:blipFill>
        <p:spPr>
          <a:xfrm>
            <a:off x="629841" y="4388400"/>
            <a:ext cx="2075377" cy="5076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g31e692885ed_0_1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8" name="Google Shape;68;g31e692885ed_0_16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9" name="Google Shape;69;g31e692885ed_0_1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g31e692885ed_0_19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2" name="Shape 72"/>
        <p:cNvGrpSpPr/>
        <p:nvPr/>
      </p:nvGrpSpPr>
      <p:grpSpPr>
        <a:xfrm>
          <a:off x="0" y="0"/>
          <a:ext cx="0" cy="0"/>
          <a:chOff x="0" y="0"/>
          <a:chExt cx="0" cy="0"/>
        </a:xfrm>
      </p:grpSpPr>
      <p:sp>
        <p:nvSpPr>
          <p:cNvPr id="73" name="Google Shape;73;g31e692885ed_0_15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4" name="Google Shape;74;g31e692885ed_0_15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5" name="Google Shape;75;g31e692885ed_0_1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g31e692885ed_0_15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8" name="Google Shape;78;g31e692885ed_0_1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9" name="Shape 79"/>
        <p:cNvGrpSpPr/>
        <p:nvPr/>
      </p:nvGrpSpPr>
      <p:grpSpPr>
        <a:xfrm>
          <a:off x="0" y="0"/>
          <a:ext cx="0" cy="0"/>
          <a:chOff x="0" y="0"/>
          <a:chExt cx="0" cy="0"/>
        </a:xfrm>
      </p:grpSpPr>
      <p:sp>
        <p:nvSpPr>
          <p:cNvPr id="80" name="Google Shape;80;g31e692885ed_0_1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g31e692885ed_0_16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2" name="Google Shape;82;g31e692885ed_0_16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3" name="Google Shape;83;g31e692885ed_0_1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sp>
        <p:nvSpPr>
          <p:cNvPr id="85" name="Google Shape;85;g31e692885ed_0_17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6" name="Google Shape;86;g31e692885ed_0_1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8" name="Shape 18"/>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7" name="Shape 87"/>
        <p:cNvGrpSpPr/>
        <p:nvPr/>
      </p:nvGrpSpPr>
      <p:grpSpPr>
        <a:xfrm>
          <a:off x="0" y="0"/>
          <a:ext cx="0" cy="0"/>
          <a:chOff x="0" y="0"/>
          <a:chExt cx="0" cy="0"/>
        </a:xfrm>
      </p:grpSpPr>
      <p:sp>
        <p:nvSpPr>
          <p:cNvPr id="88" name="Google Shape;88;g31e692885ed_0_17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9" name="Google Shape;89;g31e692885ed_0_17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0" name="Google Shape;90;g31e692885ed_0_1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 name="Shape 91"/>
        <p:cNvGrpSpPr/>
        <p:nvPr/>
      </p:nvGrpSpPr>
      <p:grpSpPr>
        <a:xfrm>
          <a:off x="0" y="0"/>
          <a:ext cx="0" cy="0"/>
          <a:chOff x="0" y="0"/>
          <a:chExt cx="0" cy="0"/>
        </a:xfrm>
      </p:grpSpPr>
      <p:sp>
        <p:nvSpPr>
          <p:cNvPr id="92" name="Google Shape;92;g31e692885ed_0_17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93" name="Google Shape;93;g31e692885ed_0_1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4" name="Shape 94"/>
        <p:cNvGrpSpPr/>
        <p:nvPr/>
      </p:nvGrpSpPr>
      <p:grpSpPr>
        <a:xfrm>
          <a:off x="0" y="0"/>
          <a:ext cx="0" cy="0"/>
          <a:chOff x="0" y="0"/>
          <a:chExt cx="0" cy="0"/>
        </a:xfrm>
      </p:grpSpPr>
      <p:sp>
        <p:nvSpPr>
          <p:cNvPr id="95" name="Google Shape;95;g31e692885ed_0_18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31e692885ed_0_18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7" name="Google Shape;97;g31e692885ed_0_18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8" name="Google Shape;98;g31e692885ed_0_18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9" name="Google Shape;99;g31e692885ed_0_1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0" name="Shape 100"/>
        <p:cNvGrpSpPr/>
        <p:nvPr/>
      </p:nvGrpSpPr>
      <p:grpSpPr>
        <a:xfrm>
          <a:off x="0" y="0"/>
          <a:ext cx="0" cy="0"/>
          <a:chOff x="0" y="0"/>
          <a:chExt cx="0" cy="0"/>
        </a:xfrm>
      </p:grpSpPr>
      <p:sp>
        <p:nvSpPr>
          <p:cNvPr id="101" name="Google Shape;101;g31e692885ed_0_18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02" name="Google Shape;102;g31e692885ed_0_1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3" name="Shape 103"/>
        <p:cNvGrpSpPr/>
        <p:nvPr/>
      </p:nvGrpSpPr>
      <p:grpSpPr>
        <a:xfrm>
          <a:off x="0" y="0"/>
          <a:ext cx="0" cy="0"/>
          <a:chOff x="0" y="0"/>
          <a:chExt cx="0" cy="0"/>
        </a:xfrm>
      </p:grpSpPr>
      <p:sp>
        <p:nvSpPr>
          <p:cNvPr id="104" name="Google Shape;104;g31e692885ed_0_18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5" name="Google Shape;105;g31e692885ed_0_18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06" name="Google Shape;106;g31e692885ed_0_18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with photo ">
  <p:cSld name="1_Text with photo ">
    <p:spTree>
      <p:nvGrpSpPr>
        <p:cNvPr id="107" name="Shape 107"/>
        <p:cNvGrpSpPr/>
        <p:nvPr/>
      </p:nvGrpSpPr>
      <p:grpSpPr>
        <a:xfrm>
          <a:off x="0" y="0"/>
          <a:ext cx="0" cy="0"/>
          <a:chOff x="0" y="0"/>
          <a:chExt cx="0" cy="0"/>
        </a:xfrm>
      </p:grpSpPr>
      <p:pic>
        <p:nvPicPr>
          <p:cNvPr descr="Decorative" id="108" name="Google Shape;108;g31e692885ed_0_195"/>
          <p:cNvPicPr preferRelativeResize="0"/>
          <p:nvPr/>
        </p:nvPicPr>
        <p:blipFill rotWithShape="1">
          <a:blip r:embed="rId2">
            <a:alphaModFix/>
          </a:blip>
          <a:srcRect b="0" l="32758" r="0" t="0"/>
          <a:stretch/>
        </p:blipFill>
        <p:spPr>
          <a:xfrm rot="10800000">
            <a:off x="-1" y="0"/>
            <a:ext cx="6148553" cy="5143500"/>
          </a:xfrm>
          <a:prstGeom prst="rect">
            <a:avLst/>
          </a:prstGeom>
          <a:noFill/>
          <a:ln>
            <a:noFill/>
          </a:ln>
        </p:spPr>
      </p:pic>
      <p:sp>
        <p:nvSpPr>
          <p:cNvPr id="109" name="Google Shape;109;g31e692885ed_0_195"/>
          <p:cNvSpPr/>
          <p:nvPr>
            <p:ph idx="2" type="pic"/>
          </p:nvPr>
        </p:nvSpPr>
        <p:spPr>
          <a:xfrm>
            <a:off x="4894338" y="736600"/>
            <a:ext cx="3670800" cy="3566100"/>
          </a:xfrm>
          <a:prstGeom prst="rect">
            <a:avLst/>
          </a:prstGeom>
          <a:noFill/>
          <a:ln>
            <a:noFill/>
          </a:ln>
        </p:spPr>
      </p:sp>
      <p:sp>
        <p:nvSpPr>
          <p:cNvPr id="110" name="Google Shape;110;g31e692885ed_0_195"/>
          <p:cNvSpPr txBox="1"/>
          <p:nvPr>
            <p:ph idx="1" type="body"/>
          </p:nvPr>
        </p:nvSpPr>
        <p:spPr>
          <a:xfrm>
            <a:off x="630000" y="738000"/>
            <a:ext cx="3954000" cy="35664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800"/>
              </a:spcBef>
              <a:spcAft>
                <a:spcPts val="0"/>
              </a:spcAft>
              <a:buClr>
                <a:schemeClr val="lt1"/>
              </a:buClr>
              <a:buSzPts val="2800"/>
              <a:buNone/>
              <a:defRPr b="1" sz="2800">
                <a:solidFill>
                  <a:schemeClr val="lt1"/>
                </a:solidFill>
              </a:defRPr>
            </a:lvl1pPr>
            <a:lvl2pPr indent="-228600" lvl="1" marL="914400" algn="l">
              <a:lnSpc>
                <a:spcPct val="90000"/>
              </a:lnSpc>
              <a:spcBef>
                <a:spcPts val="400"/>
              </a:spcBef>
              <a:spcAft>
                <a:spcPts val="0"/>
              </a:spcAft>
              <a:buClr>
                <a:schemeClr val="lt1"/>
              </a:buClr>
              <a:buSzPts val="1800"/>
              <a:buNone/>
              <a:defRPr>
                <a:solidFill>
                  <a:schemeClr val="lt1"/>
                </a:solidFill>
              </a:defRPr>
            </a:lvl2pPr>
            <a:lvl3pPr indent="-228600" lvl="2" marL="1371600" algn="l">
              <a:lnSpc>
                <a:spcPct val="90000"/>
              </a:lnSpc>
              <a:spcBef>
                <a:spcPts val="400"/>
              </a:spcBef>
              <a:spcAft>
                <a:spcPts val="0"/>
              </a:spcAft>
              <a:buClr>
                <a:schemeClr val="lt1"/>
              </a:buClr>
              <a:buSzPts val="1500"/>
              <a:buNone/>
              <a:defRPr>
                <a:solidFill>
                  <a:schemeClr val="lt1"/>
                </a:solidFill>
              </a:defRPr>
            </a:lvl3pPr>
            <a:lvl4pPr indent="-228600" lvl="3" marL="1828800" algn="l">
              <a:lnSpc>
                <a:spcPct val="90000"/>
              </a:lnSpc>
              <a:spcBef>
                <a:spcPts val="400"/>
              </a:spcBef>
              <a:spcAft>
                <a:spcPts val="0"/>
              </a:spcAft>
              <a:buClr>
                <a:schemeClr val="lt1"/>
              </a:buClr>
              <a:buSzPts val="1400"/>
              <a:buNone/>
              <a:defRPr>
                <a:solidFill>
                  <a:schemeClr val="lt1"/>
                </a:solidFill>
              </a:defRPr>
            </a:lvl4pPr>
            <a:lvl5pPr indent="-228600" lvl="4" marL="2286000" algn="l">
              <a:lnSpc>
                <a:spcPct val="90000"/>
              </a:lnSpc>
              <a:spcBef>
                <a:spcPts val="400"/>
              </a:spcBef>
              <a:spcAft>
                <a:spcPts val="0"/>
              </a:spcAft>
              <a:buClr>
                <a:schemeClr val="lt1"/>
              </a:buClr>
              <a:buSzPts val="1400"/>
              <a:buNone/>
              <a:defRPr>
                <a:solidFill>
                  <a:schemeClr val="lt1"/>
                </a:solidFill>
              </a:defRPr>
            </a:lvl5pPr>
            <a:lvl6pPr indent="-342900" lvl="5" marL="2743200" algn="l">
              <a:lnSpc>
                <a:spcPct val="90000"/>
              </a:lnSpc>
              <a:spcBef>
                <a:spcPts val="400"/>
              </a:spcBef>
              <a:spcAft>
                <a:spcPts val="0"/>
              </a:spcAft>
              <a:buClr>
                <a:schemeClr val="dk1"/>
              </a:buClr>
              <a:buSzPts val="1800"/>
              <a:buChar char="•"/>
              <a:defRPr/>
            </a:lvl6pPr>
            <a:lvl7pPr indent="-342900" lvl="6" marL="3200400" algn="l">
              <a:lnSpc>
                <a:spcPct val="90000"/>
              </a:lnSpc>
              <a:spcBef>
                <a:spcPts val="400"/>
              </a:spcBef>
              <a:spcAft>
                <a:spcPts val="0"/>
              </a:spcAft>
              <a:buClr>
                <a:schemeClr val="dk1"/>
              </a:buClr>
              <a:buSzPts val="1800"/>
              <a:buChar char="•"/>
              <a:defRPr/>
            </a:lvl7pPr>
            <a:lvl8pPr indent="-342900" lvl="7" marL="3657600" algn="l">
              <a:lnSpc>
                <a:spcPct val="90000"/>
              </a:lnSpc>
              <a:spcBef>
                <a:spcPts val="400"/>
              </a:spcBef>
              <a:spcAft>
                <a:spcPts val="0"/>
              </a:spcAft>
              <a:buClr>
                <a:schemeClr val="dk1"/>
              </a:buClr>
              <a:buSzPts val="1800"/>
              <a:buChar char="•"/>
              <a:defRPr/>
            </a:lvl8pPr>
            <a:lvl9pPr indent="-342900" lvl="8" marL="4114800" algn="l">
              <a:lnSpc>
                <a:spcPct val="90000"/>
              </a:lnSpc>
              <a:spcBef>
                <a:spcPts val="4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1" name="Shape 111"/>
        <p:cNvGrpSpPr/>
        <p:nvPr/>
      </p:nvGrpSpPr>
      <p:grpSpPr>
        <a:xfrm>
          <a:off x="0" y="0"/>
          <a:ext cx="0" cy="0"/>
          <a:chOff x="0" y="0"/>
          <a:chExt cx="0" cy="0"/>
        </a:xfrm>
      </p:grpSpPr>
      <p:sp>
        <p:nvSpPr>
          <p:cNvPr id="112" name="Google Shape;112;g31e692885ed_0_199"/>
          <p:cNvSpPr txBox="1"/>
          <p:nvPr>
            <p:ph type="title"/>
          </p:nvPr>
        </p:nvSpPr>
        <p:spPr>
          <a:xfrm>
            <a:off x="628650" y="273844"/>
            <a:ext cx="7886700" cy="9945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g31e692885ed_0_19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114" name="Shape 114"/>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_1">
    <p:spTree>
      <p:nvGrpSpPr>
        <p:cNvPr id="115" name="Shape 115"/>
        <p:cNvGrpSpPr/>
        <p:nvPr/>
      </p:nvGrpSpPr>
      <p:grpSpPr>
        <a:xfrm>
          <a:off x="0" y="0"/>
          <a:ext cx="0" cy="0"/>
          <a:chOff x="0" y="0"/>
          <a:chExt cx="0" cy="0"/>
        </a:xfrm>
      </p:grpSpPr>
      <p:sp>
        <p:nvSpPr>
          <p:cNvPr id="116" name="Google Shape;116;g33ad4c4868f_0_5"/>
          <p:cNvSpPr/>
          <p:nvPr/>
        </p:nvSpPr>
        <p:spPr>
          <a:xfrm>
            <a:off x="2190" y="1319461"/>
            <a:ext cx="9139500" cy="3831900"/>
          </a:xfrm>
          <a:prstGeom prst="rect">
            <a:avLst/>
          </a:prstGeom>
          <a:solidFill>
            <a:srgbClr val="E76F34"/>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100"/>
              <a:buFont typeface="Helvetica Neue"/>
              <a:buNone/>
            </a:pPr>
            <a:r>
              <a:t/>
            </a:r>
            <a:endParaRPr b="1" i="0" sz="1100" u="none" cap="none" strike="noStrike">
              <a:solidFill>
                <a:srgbClr val="000000"/>
              </a:solidFill>
              <a:latin typeface="Helvetica Neue"/>
              <a:ea typeface="Helvetica Neue"/>
              <a:cs typeface="Helvetica Neue"/>
              <a:sym typeface="Helvetica Neue"/>
            </a:endParaRPr>
          </a:p>
        </p:txBody>
      </p:sp>
      <p:sp>
        <p:nvSpPr>
          <p:cNvPr id="117" name="Google Shape;117;g33ad4c4868f_0_5"/>
          <p:cNvSpPr txBox="1"/>
          <p:nvPr>
            <p:ph type="title"/>
          </p:nvPr>
        </p:nvSpPr>
        <p:spPr>
          <a:xfrm>
            <a:off x="666750" y="1433513"/>
            <a:ext cx="7810500" cy="1743000"/>
          </a:xfrm>
          <a:prstGeom prst="rect">
            <a:avLst/>
          </a:prstGeom>
          <a:noFill/>
          <a:ln>
            <a:noFill/>
          </a:ln>
        </p:spPr>
        <p:txBody>
          <a:bodyPr anchorCtr="0" anchor="b" bIns="19050" lIns="19050" spcFirstLastPara="1" rIns="19050" wrap="square" tIns="19050">
            <a:norm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p:txBody>
      </p:sp>
      <p:sp>
        <p:nvSpPr>
          <p:cNvPr id="118" name="Google Shape;118;g33ad4c4868f_0_5"/>
          <p:cNvSpPr txBox="1"/>
          <p:nvPr>
            <p:ph idx="1" type="body"/>
          </p:nvPr>
        </p:nvSpPr>
        <p:spPr>
          <a:xfrm>
            <a:off x="666750" y="3224213"/>
            <a:ext cx="7810500" cy="1093200"/>
          </a:xfrm>
          <a:prstGeom prst="rect">
            <a:avLst/>
          </a:prstGeom>
          <a:noFill/>
          <a:ln>
            <a:noFill/>
          </a:ln>
        </p:spPr>
        <p:txBody>
          <a:bodyPr anchorCtr="0" anchor="t" bIns="19050" lIns="19050" spcFirstLastPara="1" rIns="19050" wrap="square" tIns="19050">
            <a:normAutofit/>
          </a:bodyPr>
          <a:lstStyle>
            <a:lvl1pPr indent="-228600" lvl="0" marL="457200" algn="ctr">
              <a:lnSpc>
                <a:spcPct val="100000"/>
              </a:lnSpc>
              <a:spcBef>
                <a:spcPts val="0"/>
              </a:spcBef>
              <a:spcAft>
                <a:spcPts val="0"/>
              </a:spcAft>
              <a:buClr>
                <a:srgbClr val="000000"/>
              </a:buClr>
              <a:buSzPts val="2000"/>
              <a:buFont typeface="Open Sans"/>
              <a:buNone/>
              <a:defRPr sz="2000">
                <a:latin typeface="Open Sans"/>
                <a:ea typeface="Open Sans"/>
                <a:cs typeface="Open Sans"/>
                <a:sym typeface="Open Sans"/>
              </a:defRPr>
            </a:lvl1pPr>
            <a:lvl2pPr indent="-228600" lvl="1" marL="914400" algn="ctr">
              <a:lnSpc>
                <a:spcPct val="100000"/>
              </a:lnSpc>
              <a:spcBef>
                <a:spcPts val="0"/>
              </a:spcBef>
              <a:spcAft>
                <a:spcPts val="0"/>
              </a:spcAft>
              <a:buClr>
                <a:srgbClr val="000000"/>
              </a:buClr>
              <a:buSzPts val="2000"/>
              <a:buFont typeface="Open Sans"/>
              <a:buNone/>
              <a:defRPr sz="2000">
                <a:latin typeface="Open Sans"/>
                <a:ea typeface="Open Sans"/>
                <a:cs typeface="Open Sans"/>
                <a:sym typeface="Open Sans"/>
              </a:defRPr>
            </a:lvl2pPr>
            <a:lvl3pPr indent="-228600" lvl="2" marL="1371600" algn="ctr">
              <a:lnSpc>
                <a:spcPct val="100000"/>
              </a:lnSpc>
              <a:spcBef>
                <a:spcPts val="0"/>
              </a:spcBef>
              <a:spcAft>
                <a:spcPts val="0"/>
              </a:spcAft>
              <a:buClr>
                <a:srgbClr val="000000"/>
              </a:buClr>
              <a:buSzPts val="2000"/>
              <a:buFont typeface="Open Sans"/>
              <a:buNone/>
              <a:defRPr sz="2000">
                <a:latin typeface="Open Sans"/>
                <a:ea typeface="Open Sans"/>
                <a:cs typeface="Open Sans"/>
                <a:sym typeface="Open Sans"/>
              </a:defRPr>
            </a:lvl3pPr>
            <a:lvl4pPr indent="-228600" lvl="3" marL="1828800" algn="ctr">
              <a:lnSpc>
                <a:spcPct val="100000"/>
              </a:lnSpc>
              <a:spcBef>
                <a:spcPts val="0"/>
              </a:spcBef>
              <a:spcAft>
                <a:spcPts val="0"/>
              </a:spcAft>
              <a:buClr>
                <a:srgbClr val="000000"/>
              </a:buClr>
              <a:buSzPts val="2000"/>
              <a:buFont typeface="Open Sans"/>
              <a:buNone/>
              <a:defRPr sz="2000">
                <a:latin typeface="Open Sans"/>
                <a:ea typeface="Open Sans"/>
                <a:cs typeface="Open Sans"/>
                <a:sym typeface="Open Sans"/>
              </a:defRPr>
            </a:lvl4pPr>
            <a:lvl5pPr indent="-228600" lvl="4" marL="2286000" algn="ctr">
              <a:lnSpc>
                <a:spcPct val="100000"/>
              </a:lnSpc>
              <a:spcBef>
                <a:spcPts val="0"/>
              </a:spcBef>
              <a:spcAft>
                <a:spcPts val="0"/>
              </a:spcAft>
              <a:buClr>
                <a:srgbClr val="000000"/>
              </a:buClr>
              <a:buSzPts val="2000"/>
              <a:buFont typeface="Open Sans"/>
              <a:buNone/>
              <a:defRPr sz="2000">
                <a:latin typeface="Open Sans"/>
                <a:ea typeface="Open Sans"/>
                <a:cs typeface="Open Sans"/>
                <a:sym typeface="Open Sans"/>
              </a:defRPr>
            </a:lvl5pPr>
            <a:lvl6pPr indent="-279400" lvl="5" marL="2743200" algn="l">
              <a:lnSpc>
                <a:spcPct val="100000"/>
              </a:lnSpc>
              <a:spcBef>
                <a:spcPts val="2200"/>
              </a:spcBef>
              <a:spcAft>
                <a:spcPts val="0"/>
              </a:spcAft>
              <a:buClr>
                <a:srgbClr val="000000"/>
              </a:buClr>
              <a:buSzPts val="800"/>
              <a:buChar char="■"/>
              <a:defRPr/>
            </a:lvl6pPr>
            <a:lvl7pPr indent="-279400" lvl="6" marL="3200400" algn="l">
              <a:lnSpc>
                <a:spcPct val="100000"/>
              </a:lnSpc>
              <a:spcBef>
                <a:spcPts val="2200"/>
              </a:spcBef>
              <a:spcAft>
                <a:spcPts val="0"/>
              </a:spcAft>
              <a:buClr>
                <a:srgbClr val="000000"/>
              </a:buClr>
              <a:buSzPts val="800"/>
              <a:buChar char="●"/>
              <a:defRPr/>
            </a:lvl7pPr>
            <a:lvl8pPr indent="-279400" lvl="7" marL="3657600" algn="l">
              <a:lnSpc>
                <a:spcPct val="100000"/>
              </a:lnSpc>
              <a:spcBef>
                <a:spcPts val="2200"/>
              </a:spcBef>
              <a:spcAft>
                <a:spcPts val="0"/>
              </a:spcAft>
              <a:buClr>
                <a:srgbClr val="000000"/>
              </a:buClr>
              <a:buSzPts val="800"/>
              <a:buChar char="○"/>
              <a:defRPr/>
            </a:lvl8pPr>
            <a:lvl9pPr indent="-279400" lvl="8" marL="4114800" algn="l">
              <a:lnSpc>
                <a:spcPct val="100000"/>
              </a:lnSpc>
              <a:spcBef>
                <a:spcPts val="2200"/>
              </a:spcBef>
              <a:spcAft>
                <a:spcPts val="0"/>
              </a:spcAft>
              <a:buClr>
                <a:srgbClr val="000000"/>
              </a:buClr>
              <a:buSzPts val="800"/>
              <a:buChar char="■"/>
              <a:defRPr/>
            </a:lvl9pPr>
          </a:lstStyle>
          <a:p/>
        </p:txBody>
      </p:sp>
      <p:pic>
        <p:nvPicPr>
          <p:cNvPr descr="PojectSearch_toronto-Horiz.pdf" id="119" name="Google Shape;119;g33ad4c4868f_0_5"/>
          <p:cNvPicPr preferRelativeResize="0"/>
          <p:nvPr/>
        </p:nvPicPr>
        <p:blipFill rotWithShape="1">
          <a:blip r:embed="rId2">
            <a:alphaModFix/>
          </a:blip>
          <a:srcRect b="0" l="0" r="0" t="0"/>
          <a:stretch/>
        </p:blipFill>
        <p:spPr>
          <a:xfrm>
            <a:off x="3807228" y="351379"/>
            <a:ext cx="1529546" cy="788213"/>
          </a:xfrm>
          <a:prstGeom prst="rect">
            <a:avLst/>
          </a:prstGeom>
          <a:noFill/>
          <a:ln>
            <a:noFill/>
          </a:ln>
        </p:spPr>
      </p:pic>
      <p:sp>
        <p:nvSpPr>
          <p:cNvPr id="120" name="Google Shape;120;g33ad4c4868f_0_5"/>
          <p:cNvSpPr txBox="1"/>
          <p:nvPr>
            <p:ph idx="12" type="sldNum"/>
          </p:nvPr>
        </p:nvSpPr>
        <p:spPr>
          <a:xfrm>
            <a:off x="4484637" y="4905375"/>
            <a:ext cx="170100" cy="177000"/>
          </a:xfrm>
          <a:prstGeom prst="rect">
            <a:avLst/>
          </a:prstGeom>
          <a:noFill/>
          <a:ln>
            <a:noFill/>
          </a:ln>
        </p:spPr>
        <p:txBody>
          <a:bodyPr anchorCtr="0" anchor="t" bIns="19050" lIns="19050" spcFirstLastPara="1" rIns="19050" wrap="square" tIns="19050">
            <a:spAutoFit/>
          </a:bodyPr>
          <a:lstStyle>
            <a:lvl1pPr indent="0" lvl="0" marL="0" marR="0" algn="ctr">
              <a:lnSpc>
                <a:spcPct val="100000"/>
              </a:lnSpc>
              <a:spcBef>
                <a:spcPts val="0"/>
              </a:spcBef>
              <a:spcAft>
                <a:spcPts val="0"/>
              </a:spcAft>
              <a:buClr>
                <a:srgbClr val="000000"/>
              </a:buClr>
              <a:buSzPts val="900"/>
              <a:buFont typeface="Helvetica Neue Light"/>
              <a:buNone/>
              <a:defRPr b="0" i="0" sz="900" u="none" cap="none" strike="noStrike">
                <a:solidFill>
                  <a:schemeClr val="dk2"/>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900"/>
              <a:buFont typeface="Helvetica Neue Light"/>
              <a:buNone/>
              <a:defRPr b="0" i="0" sz="900" u="none" cap="none" strike="noStrike">
                <a:solidFill>
                  <a:schemeClr val="dk2"/>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900"/>
              <a:buFont typeface="Helvetica Neue Light"/>
              <a:buNone/>
              <a:defRPr b="0" i="0" sz="900" u="none" cap="none" strike="noStrike">
                <a:solidFill>
                  <a:schemeClr val="dk2"/>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900"/>
              <a:buFont typeface="Helvetica Neue Light"/>
              <a:buNone/>
              <a:defRPr b="0" i="0" sz="900" u="none" cap="none" strike="noStrike">
                <a:solidFill>
                  <a:schemeClr val="dk2"/>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900"/>
              <a:buFont typeface="Helvetica Neue Light"/>
              <a:buNone/>
              <a:defRPr b="0" i="0" sz="900" u="none" cap="none" strike="noStrike">
                <a:solidFill>
                  <a:schemeClr val="dk2"/>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900"/>
              <a:buFont typeface="Helvetica Neue Light"/>
              <a:buNone/>
              <a:defRPr b="0" i="0" sz="900" u="none" cap="none" strike="noStrike">
                <a:solidFill>
                  <a:schemeClr val="dk2"/>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900"/>
              <a:buFont typeface="Helvetica Neue Light"/>
              <a:buNone/>
              <a:defRPr b="0" i="0" sz="900" u="none" cap="none" strike="noStrike">
                <a:solidFill>
                  <a:schemeClr val="dk2"/>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900"/>
              <a:buFont typeface="Helvetica Neue Light"/>
              <a:buNone/>
              <a:defRPr b="0" i="0" sz="900" u="none" cap="none" strike="noStrike">
                <a:solidFill>
                  <a:schemeClr val="dk2"/>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900"/>
              <a:buFont typeface="Helvetica Neue Light"/>
              <a:buNone/>
              <a:defRPr b="0" i="0" sz="900" u="none" cap="none" strike="noStrike">
                <a:solidFill>
                  <a:schemeClr val="dk2"/>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000">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21" name="Shape 121"/>
        <p:cNvGrpSpPr/>
        <p:nvPr/>
      </p:nvGrpSpPr>
      <p:grpSpPr>
        <a:xfrm>
          <a:off x="0" y="0"/>
          <a:ext cx="0" cy="0"/>
          <a:chOff x="0" y="0"/>
          <a:chExt cx="0" cy="0"/>
        </a:xfrm>
      </p:grpSpPr>
      <p:sp>
        <p:nvSpPr>
          <p:cNvPr id="122" name="Google Shape;122;g33ad4c4868f_0_11"/>
          <p:cNvSpPr txBox="1"/>
          <p:nvPr>
            <p:ph type="title"/>
          </p:nvPr>
        </p:nvSpPr>
        <p:spPr>
          <a:xfrm>
            <a:off x="1143000" y="841772"/>
            <a:ext cx="6858000" cy="1790700"/>
          </a:xfrm>
          <a:prstGeom prst="rect">
            <a:avLst/>
          </a:prstGeom>
          <a:noFill/>
          <a:ln>
            <a:noFill/>
          </a:ln>
        </p:spPr>
        <p:txBody>
          <a:bodyPr anchorCtr="0" anchor="b" bIns="34275" lIns="34275" spcFirstLastPara="1" rIns="34275" wrap="square" tIns="34275">
            <a:normAutofit/>
          </a:bodyPr>
          <a:lstStyle>
            <a:lvl1pPr lvl="0" algn="ctr">
              <a:lnSpc>
                <a:spcPct val="90000"/>
              </a:lnSpc>
              <a:spcBef>
                <a:spcPts val="0"/>
              </a:spcBef>
              <a:spcAft>
                <a:spcPts val="0"/>
              </a:spcAft>
              <a:buClr>
                <a:srgbClr val="000000"/>
              </a:buClr>
              <a:buSzPts val="4500"/>
              <a:buFont typeface="Calibri"/>
              <a:buNone/>
              <a:defRPr sz="4500">
                <a:latin typeface="Calibri"/>
                <a:ea typeface="Calibri"/>
                <a:cs typeface="Calibri"/>
                <a:sym typeface="Calibri"/>
              </a:defRPr>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p:txBody>
      </p:sp>
      <p:sp>
        <p:nvSpPr>
          <p:cNvPr id="123" name="Google Shape;123;g33ad4c4868f_0_11"/>
          <p:cNvSpPr txBox="1"/>
          <p:nvPr>
            <p:ph idx="1" type="body"/>
          </p:nvPr>
        </p:nvSpPr>
        <p:spPr>
          <a:xfrm>
            <a:off x="1143000" y="2701528"/>
            <a:ext cx="6858000" cy="1241700"/>
          </a:xfrm>
          <a:prstGeom prst="rect">
            <a:avLst/>
          </a:prstGeom>
          <a:noFill/>
          <a:ln>
            <a:noFill/>
          </a:ln>
        </p:spPr>
        <p:txBody>
          <a:bodyPr anchorCtr="0" anchor="t" bIns="34275" lIns="34275" spcFirstLastPara="1" rIns="34275" wrap="square" tIns="34275">
            <a:normAutofit/>
          </a:bodyPr>
          <a:lstStyle>
            <a:lvl1pPr indent="-228600" lvl="0" marL="457200" algn="ctr">
              <a:lnSpc>
                <a:spcPct val="90000"/>
              </a:lnSpc>
              <a:spcBef>
                <a:spcPts val="800"/>
              </a:spcBef>
              <a:spcAft>
                <a:spcPts val="0"/>
              </a:spcAft>
              <a:buClr>
                <a:srgbClr val="000000"/>
              </a:buClr>
              <a:buSzPts val="1400"/>
              <a:buNone/>
              <a:defRPr/>
            </a:lvl1pPr>
            <a:lvl2pPr indent="-228600" lvl="1" marL="914400" algn="ctr">
              <a:lnSpc>
                <a:spcPct val="90000"/>
              </a:lnSpc>
              <a:spcBef>
                <a:spcPts val="800"/>
              </a:spcBef>
              <a:spcAft>
                <a:spcPts val="0"/>
              </a:spcAft>
              <a:buClr>
                <a:srgbClr val="000000"/>
              </a:buClr>
              <a:buSzPts val="1400"/>
              <a:buNone/>
              <a:defRPr/>
            </a:lvl2pPr>
            <a:lvl3pPr indent="-228600" lvl="2" marL="1371600" algn="ctr">
              <a:lnSpc>
                <a:spcPct val="90000"/>
              </a:lnSpc>
              <a:spcBef>
                <a:spcPts val="800"/>
              </a:spcBef>
              <a:spcAft>
                <a:spcPts val="0"/>
              </a:spcAft>
              <a:buClr>
                <a:srgbClr val="000000"/>
              </a:buClr>
              <a:buSzPts val="1400"/>
              <a:buNone/>
              <a:defRPr/>
            </a:lvl3pPr>
            <a:lvl4pPr indent="-228600" lvl="3" marL="1828800" algn="ctr">
              <a:lnSpc>
                <a:spcPct val="90000"/>
              </a:lnSpc>
              <a:spcBef>
                <a:spcPts val="800"/>
              </a:spcBef>
              <a:spcAft>
                <a:spcPts val="0"/>
              </a:spcAft>
              <a:buClr>
                <a:srgbClr val="000000"/>
              </a:buClr>
              <a:buSzPts val="1400"/>
              <a:buNone/>
              <a:defRPr/>
            </a:lvl4pPr>
            <a:lvl5pPr indent="-228600" lvl="4" marL="2286000" algn="ctr">
              <a:lnSpc>
                <a:spcPct val="90000"/>
              </a:lnSpc>
              <a:spcBef>
                <a:spcPts val="800"/>
              </a:spcBef>
              <a:spcAft>
                <a:spcPts val="0"/>
              </a:spcAft>
              <a:buClr>
                <a:srgbClr val="000000"/>
              </a:buClr>
              <a:buSzPts val="1400"/>
              <a:buNone/>
              <a:defRPr/>
            </a:lvl5pPr>
            <a:lvl6pPr indent="-317500" lvl="5" marL="2743200" algn="l">
              <a:lnSpc>
                <a:spcPct val="90000"/>
              </a:lnSpc>
              <a:spcBef>
                <a:spcPts val="800"/>
              </a:spcBef>
              <a:spcAft>
                <a:spcPts val="0"/>
              </a:spcAft>
              <a:buClr>
                <a:srgbClr val="000000"/>
              </a:buClr>
              <a:buSzPts val="1400"/>
              <a:buChar char="■"/>
              <a:defRPr/>
            </a:lvl6pPr>
            <a:lvl7pPr indent="-317500" lvl="6" marL="3200400" algn="l">
              <a:lnSpc>
                <a:spcPct val="90000"/>
              </a:lnSpc>
              <a:spcBef>
                <a:spcPts val="800"/>
              </a:spcBef>
              <a:spcAft>
                <a:spcPts val="0"/>
              </a:spcAft>
              <a:buClr>
                <a:srgbClr val="000000"/>
              </a:buClr>
              <a:buSzPts val="1400"/>
              <a:buChar char="●"/>
              <a:defRPr/>
            </a:lvl7pPr>
            <a:lvl8pPr indent="-317500" lvl="7" marL="3657600" algn="l">
              <a:lnSpc>
                <a:spcPct val="90000"/>
              </a:lnSpc>
              <a:spcBef>
                <a:spcPts val="800"/>
              </a:spcBef>
              <a:spcAft>
                <a:spcPts val="0"/>
              </a:spcAft>
              <a:buClr>
                <a:srgbClr val="000000"/>
              </a:buClr>
              <a:buSzPts val="1400"/>
              <a:buChar char="○"/>
              <a:defRPr/>
            </a:lvl8pPr>
            <a:lvl9pPr indent="-317500" lvl="8" marL="4114800" algn="l">
              <a:lnSpc>
                <a:spcPct val="90000"/>
              </a:lnSpc>
              <a:spcBef>
                <a:spcPts val="800"/>
              </a:spcBef>
              <a:spcAft>
                <a:spcPts val="0"/>
              </a:spcAft>
              <a:buClr>
                <a:srgbClr val="000000"/>
              </a:buClr>
              <a:buSzPts val="1400"/>
              <a:buChar char="■"/>
              <a:defRPr/>
            </a:lvl9pPr>
          </a:lstStyle>
          <a:p/>
        </p:txBody>
      </p:sp>
      <p:sp>
        <p:nvSpPr>
          <p:cNvPr id="124" name="Google Shape;124;g33ad4c4868f_0_11"/>
          <p:cNvSpPr txBox="1"/>
          <p:nvPr>
            <p:ph idx="12" type="sldNum"/>
          </p:nvPr>
        </p:nvSpPr>
        <p:spPr>
          <a:xfrm>
            <a:off x="8317363" y="4803219"/>
            <a:ext cx="198000" cy="223200"/>
          </a:xfrm>
          <a:prstGeom prst="rect">
            <a:avLst/>
          </a:prstGeom>
          <a:noFill/>
          <a:ln>
            <a:noFill/>
          </a:ln>
        </p:spPr>
        <p:txBody>
          <a:bodyPr anchorCtr="0" anchor="ctr" bIns="34275" lIns="34275" spcFirstLastPara="1" rIns="34275" wrap="square" tIns="34275">
            <a:spAutoFit/>
          </a:bodyPr>
          <a:lstStyle>
            <a:lvl1pPr indent="0" lvl="0" marL="0" marR="0" algn="r">
              <a:lnSpc>
                <a:spcPct val="100000"/>
              </a:lnSpc>
              <a:spcBef>
                <a:spcPts val="0"/>
              </a:spcBef>
              <a:spcAft>
                <a:spcPts val="0"/>
              </a:spcAft>
              <a:buClr>
                <a:srgbClr val="888888"/>
              </a:buClr>
              <a:buSzPts val="900"/>
              <a:buFont typeface="Calibri"/>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900"/>
              <a:buFont typeface="Calibri"/>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900"/>
              <a:buFont typeface="Calibri"/>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900"/>
              <a:buFont typeface="Calibri"/>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900"/>
              <a:buFont typeface="Calibri"/>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900"/>
              <a:buFont typeface="Calibri"/>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900"/>
              <a:buFont typeface="Calibri"/>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900"/>
              <a:buFont typeface="Calibri"/>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900"/>
              <a:buFont typeface="Calibri"/>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9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19" name="Shape 19"/>
        <p:cNvGrpSpPr/>
        <p:nvPr/>
      </p:nvGrpSpPr>
      <p:grpSpPr>
        <a:xfrm>
          <a:off x="0" y="0"/>
          <a:ext cx="0" cy="0"/>
          <a:chOff x="0" y="0"/>
          <a:chExt cx="0" cy="0"/>
        </a:xfrm>
      </p:grpSpPr>
      <p:sp>
        <p:nvSpPr>
          <p:cNvPr id="20" name="Google Shape;20;g2c6eeb36707_0_163"/>
          <p:cNvSpPr txBox="1"/>
          <p:nvPr>
            <p:ph type="title"/>
          </p:nvPr>
        </p:nvSpPr>
        <p:spPr>
          <a:xfrm>
            <a:off x="628650" y="273844"/>
            <a:ext cx="7886700" cy="994200"/>
          </a:xfrm>
          <a:prstGeom prst="rect">
            <a:avLst/>
          </a:prstGeom>
          <a:noFill/>
          <a:ln>
            <a:noFill/>
          </a:ln>
        </p:spPr>
        <p:txBody>
          <a:bodyPr anchorCtr="0" anchor="ctr" bIns="34275" lIns="34275" spcFirstLastPara="1" rIns="34275" wrap="square" tIns="34275">
            <a:normAutofit/>
          </a:bodyPr>
          <a:lstStyle>
            <a:lvl1pPr lvl="0" algn="l">
              <a:lnSpc>
                <a:spcPct val="90000"/>
              </a:lnSpc>
              <a:spcBef>
                <a:spcPts val="0"/>
              </a:spcBef>
              <a:spcAft>
                <a:spcPts val="0"/>
              </a:spcAft>
              <a:buClr>
                <a:srgbClr val="000000"/>
              </a:buClr>
              <a:buSzPts val="3300"/>
              <a:buFont typeface="Calibri"/>
              <a:buNone/>
              <a:defRPr sz="3300">
                <a:latin typeface="Calibri"/>
                <a:ea typeface="Calibri"/>
                <a:cs typeface="Calibri"/>
                <a:sym typeface="Calibri"/>
              </a:defRPr>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p:txBody>
      </p:sp>
      <p:sp>
        <p:nvSpPr>
          <p:cNvPr id="21" name="Google Shape;21;g2c6eeb36707_0_163"/>
          <p:cNvSpPr txBox="1"/>
          <p:nvPr>
            <p:ph idx="1" type="body"/>
          </p:nvPr>
        </p:nvSpPr>
        <p:spPr>
          <a:xfrm>
            <a:off x="628650" y="1369219"/>
            <a:ext cx="7886700" cy="3263400"/>
          </a:xfrm>
          <a:prstGeom prst="rect">
            <a:avLst/>
          </a:prstGeom>
          <a:noFill/>
          <a:ln>
            <a:noFill/>
          </a:ln>
        </p:spPr>
        <p:txBody>
          <a:bodyPr anchorCtr="0" anchor="t" bIns="34275" lIns="34275" spcFirstLastPara="1" rIns="34275" wrap="square" tIns="34275">
            <a:normAutofit/>
          </a:bodyPr>
          <a:lstStyle>
            <a:lvl1pPr indent="-361950" lvl="0" marL="457200" algn="l">
              <a:lnSpc>
                <a:spcPct val="90000"/>
              </a:lnSpc>
              <a:spcBef>
                <a:spcPts val="800"/>
              </a:spcBef>
              <a:spcAft>
                <a:spcPts val="0"/>
              </a:spcAft>
              <a:buClr>
                <a:srgbClr val="000000"/>
              </a:buClr>
              <a:buSzPts val="2100"/>
              <a:buFont typeface="Arial"/>
              <a:buChar char="•"/>
              <a:defRPr sz="2100"/>
            </a:lvl1pPr>
            <a:lvl2pPr indent="-361950" lvl="1" marL="914400" algn="l">
              <a:lnSpc>
                <a:spcPct val="90000"/>
              </a:lnSpc>
              <a:spcBef>
                <a:spcPts val="800"/>
              </a:spcBef>
              <a:spcAft>
                <a:spcPts val="0"/>
              </a:spcAft>
              <a:buClr>
                <a:srgbClr val="000000"/>
              </a:buClr>
              <a:buSzPts val="2100"/>
              <a:buFont typeface="Arial"/>
              <a:buChar char="•"/>
              <a:defRPr sz="2100"/>
            </a:lvl2pPr>
            <a:lvl3pPr indent="-361950" lvl="2" marL="1371600" algn="l">
              <a:lnSpc>
                <a:spcPct val="90000"/>
              </a:lnSpc>
              <a:spcBef>
                <a:spcPts val="800"/>
              </a:spcBef>
              <a:spcAft>
                <a:spcPts val="0"/>
              </a:spcAft>
              <a:buClr>
                <a:srgbClr val="000000"/>
              </a:buClr>
              <a:buSzPts val="2100"/>
              <a:buFont typeface="Arial"/>
              <a:buChar char="•"/>
              <a:defRPr sz="2100"/>
            </a:lvl3pPr>
            <a:lvl4pPr indent="-361950" lvl="3" marL="1828800" algn="l">
              <a:lnSpc>
                <a:spcPct val="90000"/>
              </a:lnSpc>
              <a:spcBef>
                <a:spcPts val="800"/>
              </a:spcBef>
              <a:spcAft>
                <a:spcPts val="0"/>
              </a:spcAft>
              <a:buClr>
                <a:srgbClr val="000000"/>
              </a:buClr>
              <a:buSzPts val="2100"/>
              <a:buFont typeface="Arial"/>
              <a:buChar char="•"/>
              <a:defRPr sz="2100"/>
            </a:lvl4pPr>
            <a:lvl5pPr indent="-361950" lvl="4" marL="2286000" algn="l">
              <a:lnSpc>
                <a:spcPct val="90000"/>
              </a:lnSpc>
              <a:spcBef>
                <a:spcPts val="800"/>
              </a:spcBef>
              <a:spcAft>
                <a:spcPts val="0"/>
              </a:spcAft>
              <a:buClr>
                <a:srgbClr val="000000"/>
              </a:buClr>
              <a:buSzPts val="2100"/>
              <a:buFont typeface="Arial"/>
              <a:buChar char="•"/>
              <a:defRPr sz="2100"/>
            </a:lvl5pPr>
            <a:lvl6pPr indent="-317500" lvl="5" marL="2743200" algn="l">
              <a:lnSpc>
                <a:spcPct val="90000"/>
              </a:lnSpc>
              <a:spcBef>
                <a:spcPts val="800"/>
              </a:spcBef>
              <a:spcAft>
                <a:spcPts val="0"/>
              </a:spcAft>
              <a:buClr>
                <a:srgbClr val="000000"/>
              </a:buClr>
              <a:buSzPts val="1400"/>
              <a:buChar char="•"/>
              <a:defRPr/>
            </a:lvl6pPr>
            <a:lvl7pPr indent="-317500" lvl="6" marL="3200400" algn="l">
              <a:lnSpc>
                <a:spcPct val="90000"/>
              </a:lnSpc>
              <a:spcBef>
                <a:spcPts val="800"/>
              </a:spcBef>
              <a:spcAft>
                <a:spcPts val="0"/>
              </a:spcAft>
              <a:buClr>
                <a:srgbClr val="000000"/>
              </a:buClr>
              <a:buSzPts val="1400"/>
              <a:buChar char="•"/>
              <a:defRPr/>
            </a:lvl7pPr>
            <a:lvl8pPr indent="-317500" lvl="7" marL="3657600" algn="l">
              <a:lnSpc>
                <a:spcPct val="90000"/>
              </a:lnSpc>
              <a:spcBef>
                <a:spcPts val="800"/>
              </a:spcBef>
              <a:spcAft>
                <a:spcPts val="0"/>
              </a:spcAft>
              <a:buClr>
                <a:srgbClr val="000000"/>
              </a:buClr>
              <a:buSzPts val="1400"/>
              <a:buChar char="•"/>
              <a:defRPr/>
            </a:lvl8pPr>
            <a:lvl9pPr indent="-317500" lvl="8" marL="4114800" algn="l">
              <a:lnSpc>
                <a:spcPct val="90000"/>
              </a:lnSpc>
              <a:spcBef>
                <a:spcPts val="800"/>
              </a:spcBef>
              <a:spcAft>
                <a:spcPts val="0"/>
              </a:spcAft>
              <a:buClr>
                <a:srgbClr val="000000"/>
              </a:buClr>
              <a:buSzPts val="1400"/>
              <a:buChar char="•"/>
              <a:defRPr/>
            </a:lvl9pPr>
          </a:lstStyle>
          <a:p/>
        </p:txBody>
      </p:sp>
      <p:sp>
        <p:nvSpPr>
          <p:cNvPr id="22" name="Google Shape;22;g2c6eeb36707_0_163"/>
          <p:cNvSpPr txBox="1"/>
          <p:nvPr>
            <p:ph idx="12" type="sldNum"/>
          </p:nvPr>
        </p:nvSpPr>
        <p:spPr>
          <a:xfrm>
            <a:off x="8317363" y="4803219"/>
            <a:ext cx="198000" cy="207900"/>
          </a:xfrm>
          <a:prstGeom prst="rect">
            <a:avLst/>
          </a:prstGeom>
          <a:noFill/>
          <a:ln>
            <a:noFill/>
          </a:ln>
        </p:spPr>
        <p:txBody>
          <a:bodyPr anchorCtr="0" anchor="ctr" bIns="34275" lIns="34275" spcFirstLastPara="1" rIns="34275" wrap="square" tIns="34275">
            <a:sp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g265347f0438_0_73"/>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g265347f0438_0_73"/>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SzPts val="2100"/>
              <a:buChar char="•"/>
              <a:defRPr/>
            </a:lvl1pPr>
            <a:lvl2pPr indent="-342900" lvl="1" marL="914400" algn="l">
              <a:lnSpc>
                <a:spcPct val="90000"/>
              </a:lnSpc>
              <a:spcBef>
                <a:spcPts val="375"/>
              </a:spcBef>
              <a:spcAft>
                <a:spcPts val="0"/>
              </a:spcAft>
              <a:buSzPts val="1800"/>
              <a:buChar char="•"/>
              <a:defRPr/>
            </a:lvl2pPr>
            <a:lvl3pPr indent="-323850" lvl="2" marL="1371600" algn="l">
              <a:lnSpc>
                <a:spcPct val="90000"/>
              </a:lnSpc>
              <a:spcBef>
                <a:spcPts val="375"/>
              </a:spcBef>
              <a:spcAft>
                <a:spcPts val="0"/>
              </a:spcAft>
              <a:buSzPts val="1500"/>
              <a:buChar char="•"/>
              <a:defRPr/>
            </a:lvl3pPr>
            <a:lvl4pPr indent="-314325" lvl="3" marL="1828800" algn="l">
              <a:lnSpc>
                <a:spcPct val="90000"/>
              </a:lnSpc>
              <a:spcBef>
                <a:spcPts val="375"/>
              </a:spcBef>
              <a:spcAft>
                <a:spcPts val="0"/>
              </a:spcAft>
              <a:buSzPts val="1350"/>
              <a:buChar char="•"/>
              <a:defRPr/>
            </a:lvl4pPr>
            <a:lvl5pPr indent="-314325" lvl="4" marL="2286000" algn="l">
              <a:lnSpc>
                <a:spcPct val="90000"/>
              </a:lnSpc>
              <a:spcBef>
                <a:spcPts val="375"/>
              </a:spcBef>
              <a:spcAft>
                <a:spcPts val="0"/>
              </a:spcAft>
              <a:buSzPts val="1350"/>
              <a:buChar char="•"/>
              <a:defRPr/>
            </a:lvl5pPr>
            <a:lvl6pPr indent="-314325" lvl="5" marL="2743200" algn="l">
              <a:lnSpc>
                <a:spcPct val="90000"/>
              </a:lnSpc>
              <a:spcBef>
                <a:spcPts val="375"/>
              </a:spcBef>
              <a:spcAft>
                <a:spcPts val="0"/>
              </a:spcAft>
              <a:buSzPts val="1350"/>
              <a:buChar char="•"/>
              <a:defRPr/>
            </a:lvl6pPr>
            <a:lvl7pPr indent="-314325" lvl="6" marL="3200400" algn="l">
              <a:lnSpc>
                <a:spcPct val="90000"/>
              </a:lnSpc>
              <a:spcBef>
                <a:spcPts val="375"/>
              </a:spcBef>
              <a:spcAft>
                <a:spcPts val="0"/>
              </a:spcAft>
              <a:buSzPts val="1350"/>
              <a:buChar char="•"/>
              <a:defRPr/>
            </a:lvl7pPr>
            <a:lvl8pPr indent="-314325" lvl="7" marL="3657600" algn="l">
              <a:lnSpc>
                <a:spcPct val="90000"/>
              </a:lnSpc>
              <a:spcBef>
                <a:spcPts val="375"/>
              </a:spcBef>
              <a:spcAft>
                <a:spcPts val="0"/>
              </a:spcAft>
              <a:buSzPts val="1350"/>
              <a:buChar char="•"/>
              <a:defRPr/>
            </a:lvl8pPr>
            <a:lvl9pPr indent="-314325" lvl="8" marL="4114800" algn="l">
              <a:lnSpc>
                <a:spcPct val="90000"/>
              </a:lnSpc>
              <a:spcBef>
                <a:spcPts val="375"/>
              </a:spcBef>
              <a:spcAft>
                <a:spcPts val="0"/>
              </a:spcAft>
              <a:buSzPts val="1350"/>
              <a:buChar char="•"/>
              <a:defRPr/>
            </a:lvl9pPr>
          </a:lstStyle>
          <a:p/>
        </p:txBody>
      </p:sp>
      <p:sp>
        <p:nvSpPr>
          <p:cNvPr id="26" name="Google Shape;26;g265347f0438_0_73"/>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9494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9494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9494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9494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9494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9494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9494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9494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9494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 without logo">
  <p:cSld name="Page - without logo">
    <p:spTree>
      <p:nvGrpSpPr>
        <p:cNvPr id="27" name="Shape 27"/>
        <p:cNvGrpSpPr/>
        <p:nvPr/>
      </p:nvGrpSpPr>
      <p:grpSpPr>
        <a:xfrm>
          <a:off x="0" y="0"/>
          <a:ext cx="0" cy="0"/>
          <a:chOff x="0" y="0"/>
          <a:chExt cx="0" cy="0"/>
        </a:xfrm>
      </p:grpSpPr>
      <p:sp>
        <p:nvSpPr>
          <p:cNvPr id="28" name="Google Shape;28;p17"/>
          <p:cNvSpPr txBox="1"/>
          <p:nvPr>
            <p:ph type="title"/>
          </p:nvPr>
        </p:nvSpPr>
        <p:spPr>
          <a:xfrm>
            <a:off x="629841" y="273844"/>
            <a:ext cx="8100000" cy="92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4"/>
              </a:buClr>
              <a:buSzPts val="3300"/>
              <a:buFont typeface="Arial"/>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 type="body"/>
          </p:nvPr>
        </p:nvSpPr>
        <p:spPr>
          <a:xfrm>
            <a:off x="630000" y="1260000"/>
            <a:ext cx="8100000" cy="3422532"/>
          </a:xfrm>
          <a:prstGeom prst="rect">
            <a:avLst/>
          </a:prstGeom>
          <a:noFill/>
          <a:ln>
            <a:noFill/>
          </a:ln>
        </p:spPr>
        <p:txBody>
          <a:bodyPr anchorCtr="0" anchor="t" bIns="45700" lIns="91425" spcFirstLastPara="1" rIns="91425" wrap="square" tIns="45700">
            <a:noAutofit/>
          </a:bodyPr>
          <a:lstStyle>
            <a:lvl1pPr indent="-361950" lvl="0" marL="457200" algn="l">
              <a:lnSpc>
                <a:spcPct val="100000"/>
              </a:lnSpc>
              <a:spcBef>
                <a:spcPts val="750"/>
              </a:spcBef>
              <a:spcAft>
                <a:spcPts val="0"/>
              </a:spcAft>
              <a:buClr>
                <a:schemeClr val="dk1"/>
              </a:buClr>
              <a:buSzPts val="2100"/>
              <a:buChar char="•"/>
              <a:defRPr/>
            </a:lvl1pPr>
            <a:lvl2pPr indent="-342900" lvl="1" marL="914400" algn="l">
              <a:lnSpc>
                <a:spcPct val="100000"/>
              </a:lnSpc>
              <a:spcBef>
                <a:spcPts val="375"/>
              </a:spcBef>
              <a:spcAft>
                <a:spcPts val="0"/>
              </a:spcAft>
              <a:buClr>
                <a:schemeClr val="dk1"/>
              </a:buClr>
              <a:buSzPts val="1800"/>
              <a:buChar char="•"/>
              <a:defRPr/>
            </a:lvl2pPr>
            <a:lvl3pPr indent="-323850" lvl="2" marL="1371600" algn="l">
              <a:lnSpc>
                <a:spcPct val="100000"/>
              </a:lnSpc>
              <a:spcBef>
                <a:spcPts val="375"/>
              </a:spcBef>
              <a:spcAft>
                <a:spcPts val="0"/>
              </a:spcAft>
              <a:buClr>
                <a:schemeClr val="dk1"/>
              </a:buClr>
              <a:buSzPts val="1500"/>
              <a:buChar char="•"/>
              <a:defRPr/>
            </a:lvl3pPr>
            <a:lvl4pPr indent="-314325" lvl="3" marL="1828800" algn="l">
              <a:lnSpc>
                <a:spcPct val="100000"/>
              </a:lnSpc>
              <a:spcBef>
                <a:spcPts val="375"/>
              </a:spcBef>
              <a:spcAft>
                <a:spcPts val="0"/>
              </a:spcAft>
              <a:buClr>
                <a:schemeClr val="dk1"/>
              </a:buClr>
              <a:buSzPts val="1350"/>
              <a:buChar char="•"/>
              <a:defRPr/>
            </a:lvl4pPr>
            <a:lvl5pPr indent="-314325" lvl="4" marL="2286000" algn="l">
              <a:lnSpc>
                <a:spcPct val="100000"/>
              </a:lnSpc>
              <a:spcBef>
                <a:spcPts val="375"/>
              </a:spcBef>
              <a:spcAft>
                <a:spcPts val="0"/>
              </a:spcAft>
              <a:buClr>
                <a:schemeClr val="dk1"/>
              </a:buClr>
              <a:buSzPts val="135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B_Title Slide" type="title">
  <p:cSld name="TITLE">
    <p:spTree>
      <p:nvGrpSpPr>
        <p:cNvPr id="30" name="Shape 30"/>
        <p:cNvGrpSpPr/>
        <p:nvPr/>
      </p:nvGrpSpPr>
      <p:grpSpPr>
        <a:xfrm>
          <a:off x="0" y="0"/>
          <a:ext cx="0" cy="0"/>
          <a:chOff x="0" y="0"/>
          <a:chExt cx="0" cy="0"/>
        </a:xfrm>
      </p:grpSpPr>
      <p:pic>
        <p:nvPicPr>
          <p:cNvPr descr="Holland Bloorview Kids Rehabilitation Hospital" id="31" name="Google Shape;31;p9"/>
          <p:cNvPicPr preferRelativeResize="0"/>
          <p:nvPr/>
        </p:nvPicPr>
        <p:blipFill rotWithShape="1">
          <a:blip r:embed="rId2">
            <a:alphaModFix/>
          </a:blip>
          <a:srcRect b="0" l="0" r="0" t="0"/>
          <a:stretch/>
        </p:blipFill>
        <p:spPr>
          <a:xfrm>
            <a:off x="0" y="0"/>
            <a:ext cx="9158866" cy="5151862"/>
          </a:xfrm>
          <a:prstGeom prst="rect">
            <a:avLst/>
          </a:prstGeom>
          <a:noFill/>
          <a:ln>
            <a:noFill/>
          </a:ln>
        </p:spPr>
      </p:pic>
      <p:sp>
        <p:nvSpPr>
          <p:cNvPr id="32" name="Google Shape;32;p9"/>
          <p:cNvSpPr txBox="1"/>
          <p:nvPr>
            <p:ph type="ctrTitle"/>
          </p:nvPr>
        </p:nvSpPr>
        <p:spPr>
          <a:xfrm>
            <a:off x="588264" y="841772"/>
            <a:ext cx="8104632" cy="71558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1"/>
              </a:buClr>
              <a:buSzPts val="4500"/>
              <a:buFont typeface="Arial"/>
              <a:buNone/>
              <a:defRPr b="1"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9"/>
          <p:cNvSpPr txBox="1"/>
          <p:nvPr>
            <p:ph idx="1" type="subTitle"/>
          </p:nvPr>
        </p:nvSpPr>
        <p:spPr>
          <a:xfrm>
            <a:off x="588264" y="2680740"/>
            <a:ext cx="8104632" cy="341632"/>
          </a:xfrm>
          <a:prstGeom prst="rect">
            <a:avLst/>
          </a:prstGeom>
          <a:noFill/>
          <a:ln>
            <a:noFill/>
          </a:ln>
        </p:spPr>
        <p:txBody>
          <a:bodyPr anchorCtr="0" anchor="t" bIns="45700" lIns="91425" spcFirstLastPara="1" rIns="91425" wrap="square" tIns="45700">
            <a:spAutoFit/>
          </a:bodyPr>
          <a:lstStyle>
            <a:lvl1pPr lvl="0" algn="l">
              <a:lnSpc>
                <a:spcPct val="90000"/>
              </a:lnSpc>
              <a:spcBef>
                <a:spcPts val="750"/>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B_Strat Plan_Title Slide">
  <p:cSld name="HB_Strat Plan_Title Slide">
    <p:spTree>
      <p:nvGrpSpPr>
        <p:cNvPr id="34" name="Shape 34"/>
        <p:cNvGrpSpPr/>
        <p:nvPr/>
      </p:nvGrpSpPr>
      <p:grpSpPr>
        <a:xfrm>
          <a:off x="0" y="0"/>
          <a:ext cx="0" cy="0"/>
          <a:chOff x="0" y="0"/>
          <a:chExt cx="0" cy="0"/>
        </a:xfrm>
      </p:grpSpPr>
      <p:pic>
        <p:nvPicPr>
          <p:cNvPr descr="Decorative" id="35" name="Google Shape;35;p10"/>
          <p:cNvPicPr preferRelativeResize="0"/>
          <p:nvPr/>
        </p:nvPicPr>
        <p:blipFill rotWithShape="1">
          <a:blip r:embed="rId2">
            <a:alphaModFix/>
          </a:blip>
          <a:srcRect b="0" l="0" r="0" t="0"/>
          <a:stretch/>
        </p:blipFill>
        <p:spPr>
          <a:xfrm>
            <a:off x="0" y="0"/>
            <a:ext cx="9158865" cy="5151862"/>
          </a:xfrm>
          <a:prstGeom prst="rect">
            <a:avLst/>
          </a:prstGeom>
          <a:noFill/>
          <a:ln>
            <a:noFill/>
          </a:ln>
        </p:spPr>
      </p:pic>
      <p:sp>
        <p:nvSpPr>
          <p:cNvPr id="36" name="Google Shape;36;p10"/>
          <p:cNvSpPr txBox="1"/>
          <p:nvPr>
            <p:ph type="ctrTitle"/>
          </p:nvPr>
        </p:nvSpPr>
        <p:spPr>
          <a:xfrm>
            <a:off x="588264" y="841772"/>
            <a:ext cx="8104632" cy="71558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1"/>
              </a:buClr>
              <a:buSzPts val="4500"/>
              <a:buFont typeface="Arial"/>
              <a:buNone/>
              <a:defRPr b="1"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0"/>
          <p:cNvSpPr txBox="1"/>
          <p:nvPr>
            <p:ph idx="1" type="subTitle"/>
          </p:nvPr>
        </p:nvSpPr>
        <p:spPr>
          <a:xfrm>
            <a:off x="588264" y="2680740"/>
            <a:ext cx="8104632" cy="341632"/>
          </a:xfrm>
          <a:prstGeom prst="rect">
            <a:avLst/>
          </a:prstGeom>
          <a:noFill/>
          <a:ln>
            <a:noFill/>
          </a:ln>
        </p:spPr>
        <p:txBody>
          <a:bodyPr anchorCtr="0" anchor="t" bIns="45700" lIns="91425" spcFirstLastPara="1" rIns="91425" wrap="square" tIns="45700">
            <a:spAutoFit/>
          </a:bodyPr>
          <a:lstStyle>
            <a:lvl1pPr lvl="0" algn="l">
              <a:lnSpc>
                <a:spcPct val="90000"/>
              </a:lnSpc>
              <a:spcBef>
                <a:spcPts val="750"/>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cSld name="Page">
    <p:spTree>
      <p:nvGrpSpPr>
        <p:cNvPr id="38" name="Shape 38"/>
        <p:cNvGrpSpPr/>
        <p:nvPr/>
      </p:nvGrpSpPr>
      <p:grpSpPr>
        <a:xfrm>
          <a:off x="0" y="0"/>
          <a:ext cx="0" cy="0"/>
          <a:chOff x="0" y="0"/>
          <a:chExt cx="0" cy="0"/>
        </a:xfrm>
      </p:grpSpPr>
      <p:sp>
        <p:nvSpPr>
          <p:cNvPr id="39" name="Google Shape;39;p11"/>
          <p:cNvSpPr txBox="1"/>
          <p:nvPr>
            <p:ph type="title"/>
          </p:nvPr>
        </p:nvSpPr>
        <p:spPr>
          <a:xfrm>
            <a:off x="629999" y="270000"/>
            <a:ext cx="8100000" cy="92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4"/>
              </a:buClr>
              <a:buSzPts val="3300"/>
              <a:buFont typeface="Arial"/>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1"/>
          <p:cNvSpPr txBox="1"/>
          <p:nvPr>
            <p:ph idx="1" type="body"/>
          </p:nvPr>
        </p:nvSpPr>
        <p:spPr>
          <a:xfrm>
            <a:off x="629841" y="1259999"/>
            <a:ext cx="8100000" cy="2926800"/>
          </a:xfrm>
          <a:prstGeom prst="rect">
            <a:avLst/>
          </a:prstGeom>
          <a:noFill/>
          <a:ln>
            <a:noFill/>
          </a:ln>
        </p:spPr>
        <p:txBody>
          <a:bodyPr anchorCtr="0" anchor="t" bIns="45700" lIns="91425" spcFirstLastPara="1" rIns="91425" wrap="square" tIns="45700">
            <a:noAutofit/>
          </a:bodyPr>
          <a:lstStyle>
            <a:lvl1pPr indent="-361950" lvl="0" marL="457200" algn="l">
              <a:lnSpc>
                <a:spcPct val="100000"/>
              </a:lnSpc>
              <a:spcBef>
                <a:spcPts val="750"/>
              </a:spcBef>
              <a:spcAft>
                <a:spcPts val="0"/>
              </a:spcAft>
              <a:buClr>
                <a:schemeClr val="dk1"/>
              </a:buClr>
              <a:buSzPts val="2100"/>
              <a:buChar char="•"/>
              <a:defRPr/>
            </a:lvl1pPr>
            <a:lvl2pPr indent="-342900" lvl="1" marL="914400" algn="l">
              <a:lnSpc>
                <a:spcPct val="100000"/>
              </a:lnSpc>
              <a:spcBef>
                <a:spcPts val="375"/>
              </a:spcBef>
              <a:spcAft>
                <a:spcPts val="0"/>
              </a:spcAft>
              <a:buClr>
                <a:schemeClr val="dk1"/>
              </a:buClr>
              <a:buSzPts val="1800"/>
              <a:buChar char="•"/>
              <a:defRPr/>
            </a:lvl2pPr>
            <a:lvl3pPr indent="-323850" lvl="2" marL="1371600" algn="l">
              <a:lnSpc>
                <a:spcPct val="100000"/>
              </a:lnSpc>
              <a:spcBef>
                <a:spcPts val="375"/>
              </a:spcBef>
              <a:spcAft>
                <a:spcPts val="0"/>
              </a:spcAft>
              <a:buClr>
                <a:schemeClr val="dk1"/>
              </a:buClr>
              <a:buSzPts val="1500"/>
              <a:buChar char="•"/>
              <a:defRPr/>
            </a:lvl3pPr>
            <a:lvl4pPr indent="-314325" lvl="3" marL="1828800" algn="l">
              <a:lnSpc>
                <a:spcPct val="100000"/>
              </a:lnSpc>
              <a:spcBef>
                <a:spcPts val="375"/>
              </a:spcBef>
              <a:spcAft>
                <a:spcPts val="0"/>
              </a:spcAft>
              <a:buClr>
                <a:schemeClr val="dk1"/>
              </a:buClr>
              <a:buSzPts val="1350"/>
              <a:buChar char="•"/>
              <a:defRPr/>
            </a:lvl4pPr>
            <a:lvl5pPr indent="-314325" lvl="4" marL="2286000" algn="l">
              <a:lnSpc>
                <a:spcPct val="100000"/>
              </a:lnSpc>
              <a:spcBef>
                <a:spcPts val="375"/>
              </a:spcBef>
              <a:spcAft>
                <a:spcPts val="0"/>
              </a:spcAft>
              <a:buClr>
                <a:schemeClr val="dk1"/>
              </a:buClr>
              <a:buSzPts val="135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Holland Bloorview Kids Rehabilitation Hospital" id="41" name="Google Shape;41;p11"/>
          <p:cNvPicPr preferRelativeResize="0"/>
          <p:nvPr/>
        </p:nvPicPr>
        <p:blipFill rotWithShape="1">
          <a:blip r:embed="rId2">
            <a:alphaModFix/>
          </a:blip>
          <a:srcRect b="0" l="0" r="0" t="0"/>
          <a:stretch/>
        </p:blipFill>
        <p:spPr>
          <a:xfrm>
            <a:off x="7090825" y="4467396"/>
            <a:ext cx="1791143" cy="4094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with photo ">
  <p:cSld name="1_Text with photo ">
    <p:spTree>
      <p:nvGrpSpPr>
        <p:cNvPr id="42" name="Shape 42"/>
        <p:cNvGrpSpPr/>
        <p:nvPr/>
      </p:nvGrpSpPr>
      <p:grpSpPr>
        <a:xfrm>
          <a:off x="0" y="0"/>
          <a:ext cx="0" cy="0"/>
          <a:chOff x="0" y="0"/>
          <a:chExt cx="0" cy="0"/>
        </a:xfrm>
      </p:grpSpPr>
      <p:pic>
        <p:nvPicPr>
          <p:cNvPr descr="Decorative" id="43" name="Google Shape;43;p12"/>
          <p:cNvPicPr preferRelativeResize="0"/>
          <p:nvPr/>
        </p:nvPicPr>
        <p:blipFill rotWithShape="1">
          <a:blip r:embed="rId2">
            <a:alphaModFix/>
          </a:blip>
          <a:srcRect b="0" l="32758" r="0" t="0"/>
          <a:stretch/>
        </p:blipFill>
        <p:spPr>
          <a:xfrm rot="10800000">
            <a:off x="0" y="0"/>
            <a:ext cx="6148552" cy="5143500"/>
          </a:xfrm>
          <a:prstGeom prst="rect">
            <a:avLst/>
          </a:prstGeom>
          <a:noFill/>
          <a:ln>
            <a:noFill/>
          </a:ln>
        </p:spPr>
      </p:pic>
      <p:sp>
        <p:nvSpPr>
          <p:cNvPr id="44" name="Google Shape;44;p12"/>
          <p:cNvSpPr/>
          <p:nvPr>
            <p:ph idx="2" type="pic"/>
          </p:nvPr>
        </p:nvSpPr>
        <p:spPr>
          <a:xfrm>
            <a:off x="4896000" y="720000"/>
            <a:ext cx="3670984" cy="3420000"/>
          </a:xfrm>
          <a:prstGeom prst="rect">
            <a:avLst/>
          </a:prstGeom>
          <a:noFill/>
          <a:ln>
            <a:noFill/>
          </a:ln>
        </p:spPr>
      </p:sp>
      <p:sp>
        <p:nvSpPr>
          <p:cNvPr id="45" name="Google Shape;45;p12"/>
          <p:cNvSpPr txBox="1"/>
          <p:nvPr>
            <p:ph idx="1" type="body"/>
          </p:nvPr>
        </p:nvSpPr>
        <p:spPr>
          <a:xfrm>
            <a:off x="630000" y="720000"/>
            <a:ext cx="3954032" cy="3420000"/>
          </a:xfrm>
          <a:prstGeom prst="rect">
            <a:avLst/>
          </a:prstGeom>
          <a:noFill/>
          <a:ln>
            <a:noFill/>
          </a:ln>
        </p:spPr>
        <p:txBody>
          <a:bodyPr anchorCtr="0" anchor="t" bIns="45700" lIns="91425" spcFirstLastPara="1" rIns="91425" wrap="square" tIns="45700">
            <a:noAutofit/>
          </a:bodyPr>
          <a:lstStyle>
            <a:lvl1pPr indent="-228600" lvl="0" marL="457200" algn="l">
              <a:lnSpc>
                <a:spcPct val="110000"/>
              </a:lnSpc>
              <a:spcBef>
                <a:spcPts val="750"/>
              </a:spcBef>
              <a:spcAft>
                <a:spcPts val="0"/>
              </a:spcAft>
              <a:buClr>
                <a:schemeClr val="lt1"/>
              </a:buClr>
              <a:buSzPts val="2800"/>
              <a:buNone/>
              <a:defRPr b="1" sz="2800">
                <a:solidFill>
                  <a:schemeClr val="lt1"/>
                </a:solidFill>
              </a:defRPr>
            </a:lvl1pPr>
            <a:lvl2pPr indent="-228600" lvl="1" marL="914400" algn="l">
              <a:lnSpc>
                <a:spcPct val="90000"/>
              </a:lnSpc>
              <a:spcBef>
                <a:spcPts val="375"/>
              </a:spcBef>
              <a:spcAft>
                <a:spcPts val="0"/>
              </a:spcAft>
              <a:buClr>
                <a:schemeClr val="lt1"/>
              </a:buClr>
              <a:buSzPts val="1800"/>
              <a:buNone/>
              <a:defRPr>
                <a:solidFill>
                  <a:schemeClr val="lt1"/>
                </a:solidFill>
              </a:defRPr>
            </a:lvl2pPr>
            <a:lvl3pPr indent="-228600" lvl="2" marL="1371600" algn="l">
              <a:lnSpc>
                <a:spcPct val="90000"/>
              </a:lnSpc>
              <a:spcBef>
                <a:spcPts val="375"/>
              </a:spcBef>
              <a:spcAft>
                <a:spcPts val="0"/>
              </a:spcAft>
              <a:buClr>
                <a:schemeClr val="lt1"/>
              </a:buClr>
              <a:buSzPts val="1500"/>
              <a:buNone/>
              <a:defRPr>
                <a:solidFill>
                  <a:schemeClr val="lt1"/>
                </a:solidFill>
              </a:defRPr>
            </a:lvl3pPr>
            <a:lvl4pPr indent="-228600" lvl="3" marL="1828800" algn="l">
              <a:lnSpc>
                <a:spcPct val="90000"/>
              </a:lnSpc>
              <a:spcBef>
                <a:spcPts val="375"/>
              </a:spcBef>
              <a:spcAft>
                <a:spcPts val="0"/>
              </a:spcAft>
              <a:buClr>
                <a:schemeClr val="lt1"/>
              </a:buClr>
              <a:buSzPts val="1350"/>
              <a:buNone/>
              <a:defRPr>
                <a:solidFill>
                  <a:schemeClr val="lt1"/>
                </a:solidFill>
              </a:defRPr>
            </a:lvl4pPr>
            <a:lvl5pPr indent="-228600" lvl="4" marL="2286000" algn="l">
              <a:lnSpc>
                <a:spcPct val="90000"/>
              </a:lnSpc>
              <a:spcBef>
                <a:spcPts val="375"/>
              </a:spcBef>
              <a:spcAft>
                <a:spcPts val="0"/>
              </a:spcAft>
              <a:buClr>
                <a:schemeClr val="lt1"/>
              </a:buClr>
              <a:buSzPts val="135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Holland Bloorview Kids Rehabilitation Hospital" id="46" name="Google Shape;46;p12"/>
          <p:cNvPicPr preferRelativeResize="0"/>
          <p:nvPr/>
        </p:nvPicPr>
        <p:blipFill rotWithShape="1">
          <a:blip r:embed="rId3">
            <a:alphaModFix/>
          </a:blip>
          <a:srcRect b="0" l="0" r="0" t="0"/>
          <a:stretch/>
        </p:blipFill>
        <p:spPr>
          <a:xfrm>
            <a:off x="7090825" y="4467396"/>
            <a:ext cx="1791143" cy="4094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theme" Target="../theme/theme3.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 name="Google Shape;12;p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94949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13" name="Google Shape;13;p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94949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14" name="Google Shape;14;p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94949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94949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94949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94949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94949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94949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94949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94949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9494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2" name="Shape 62"/>
        <p:cNvGrpSpPr/>
        <p:nvPr/>
      </p:nvGrpSpPr>
      <p:grpSpPr>
        <a:xfrm>
          <a:off x="0" y="0"/>
          <a:ext cx="0" cy="0"/>
          <a:chOff x="0" y="0"/>
          <a:chExt cx="0" cy="0"/>
        </a:xfrm>
      </p:grpSpPr>
      <p:sp>
        <p:nvSpPr>
          <p:cNvPr id="63" name="Google Shape;63;g31e692885ed_0_1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4" name="Google Shape;64;g31e692885ed_0_1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5" name="Google Shape;65;g31e692885ed_0_1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hyperlink" Target="https://www.fraserinstitute.org/studies/recent-trends-in-youth-employment#:~:text=From%20January%202023%20to%20May,from%2059.4%20to%2055.6%20percent." TargetMode="External"/><Relationship Id="rId4" Type="http://schemas.openxmlformats.org/officeDocument/2006/relationships/image" Target="../media/image32.png"/><Relationship Id="rId5" Type="http://schemas.openxmlformats.org/officeDocument/2006/relationships/hyperlink" Target="https://www.iwh.on.ca/plain-language-summaries/canadians-with-disabilities-twice-as-likely-to-report-low-quality-employment-than-those-without-disabilities" TargetMode="External"/><Relationship Id="rId6" Type="http://schemas.openxmlformats.org/officeDocument/2006/relationships/image" Target="../media/image26.png"/><Relationship Id="rId7" Type="http://schemas.openxmlformats.org/officeDocument/2006/relationships/hyperlink" Target="https://www150.statcan.gc.ca/n1/pub/89-654-x/89-654-x2024001-eng.htm" TargetMode="External"/><Relationship Id="rId8"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0" Type="http://schemas.openxmlformats.org/officeDocument/2006/relationships/hyperlink" Target="https://www150.statcan.gc.ca/n1/pub/89-654-x/89-654-x2024001-eng.htm" TargetMode="External"/><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iwh.on.ca/plain-language-summaries/canadians-with-disabilities-twice-as-likely-to-report-low-quality-employment-than-those-without-disabilities" TargetMode="External"/><Relationship Id="rId4" Type="http://schemas.openxmlformats.org/officeDocument/2006/relationships/hyperlink" Target="https://www150.statcan.gc.ca/n1/daily-quotidien/240528/dq240528b-eng.htm" TargetMode="External"/><Relationship Id="rId9" Type="http://schemas.openxmlformats.org/officeDocument/2006/relationships/hyperlink" Target="https://www150.statcan.gc.ca/n1/pub/89-654-x/89-654-x2024001-eng.htm" TargetMode="External"/><Relationship Id="rId5" Type="http://schemas.openxmlformats.org/officeDocument/2006/relationships/hyperlink" Target="https://www150.statcan.gc.ca/n1/daily-quotidien/240528/dq240528b-eng.htm" TargetMode="External"/><Relationship Id="rId6" Type="http://schemas.openxmlformats.org/officeDocument/2006/relationships/hyperlink" Target="https://doi.org/10.1007/s10803-020-04603-3" TargetMode="External"/><Relationship Id="rId7" Type="http://schemas.openxmlformats.org/officeDocument/2006/relationships/hyperlink" Target="https://doi.org/10.1007/s10803-020-04603-3" TargetMode="External"/><Relationship Id="rId8" Type="http://schemas.openxmlformats.org/officeDocument/2006/relationships/hyperlink" Target="https://www.fraserinstitute.org/sites/default/files/recent-trends-in-youth-employment.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doi.org/10.1177/216514342095979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14.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32c0be3ab2a_2_0"/>
          <p:cNvSpPr txBox="1"/>
          <p:nvPr>
            <p:ph idx="1" type="body"/>
          </p:nvPr>
        </p:nvSpPr>
        <p:spPr>
          <a:xfrm>
            <a:off x="311700" y="1039125"/>
            <a:ext cx="8520600" cy="3416400"/>
          </a:xfrm>
          <a:prstGeom prst="rect">
            <a:avLst/>
          </a:prstGeom>
        </p:spPr>
        <p:txBody>
          <a:bodyPr anchorCtr="0" anchor="t" bIns="45700" lIns="91425" spcFirstLastPara="1" rIns="91425" wrap="square" tIns="45700">
            <a:normAutofit/>
          </a:bodyPr>
          <a:lstStyle/>
          <a:p>
            <a:pPr indent="0" lvl="0" marL="0" rtl="0" algn="ctr">
              <a:spcBef>
                <a:spcPts val="750"/>
              </a:spcBef>
              <a:spcAft>
                <a:spcPts val="0"/>
              </a:spcAft>
              <a:buNone/>
            </a:pPr>
            <a:r>
              <a:rPr lang="en-US"/>
              <a:t>Project SEARCH Ontario programs are welcome to use slides from this template deck.</a:t>
            </a:r>
            <a:endParaRPr/>
          </a:p>
          <a:p>
            <a:pPr indent="0" lvl="0" marL="0" rtl="0" algn="ctr">
              <a:spcBef>
                <a:spcPts val="750"/>
              </a:spcBef>
              <a:spcAft>
                <a:spcPts val="0"/>
              </a:spcAft>
              <a:buNone/>
            </a:pPr>
            <a:r>
              <a:t/>
            </a:r>
            <a:endParaRPr/>
          </a:p>
          <a:p>
            <a:pPr indent="0" lvl="0" marL="0" rtl="0" algn="l">
              <a:spcBef>
                <a:spcPts val="750"/>
              </a:spcBef>
              <a:spcAft>
                <a:spcPts val="0"/>
              </a:spcAft>
              <a:buNone/>
            </a:pPr>
            <a:r>
              <a:t/>
            </a:r>
            <a:endParaRPr/>
          </a:p>
          <a:p>
            <a:pPr indent="0" lvl="0" marL="0" rtl="0" algn="ctr">
              <a:spcBef>
                <a:spcPts val="750"/>
              </a:spcBef>
              <a:spcAft>
                <a:spcPts val="0"/>
              </a:spcAft>
              <a:buNone/>
            </a:pPr>
            <a:r>
              <a:rPr lang="en-US"/>
              <a:t>Please download and edit as you wish according to your audience.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pSp>
        <p:nvGrpSpPr>
          <p:cNvPr id="204" name="Google Shape;204;g2c6eeb36707_0_411"/>
          <p:cNvGrpSpPr/>
          <p:nvPr/>
        </p:nvGrpSpPr>
        <p:grpSpPr>
          <a:xfrm>
            <a:off x="147496" y="2432450"/>
            <a:ext cx="8996404" cy="1133400"/>
            <a:chOff x="147496" y="2203850"/>
            <a:chExt cx="8996404" cy="1133400"/>
          </a:xfrm>
        </p:grpSpPr>
        <p:sp>
          <p:nvSpPr>
            <p:cNvPr id="205" name="Google Shape;205;g2c6eeb36707_0_411"/>
            <p:cNvSpPr/>
            <p:nvPr/>
          </p:nvSpPr>
          <p:spPr>
            <a:xfrm>
              <a:off x="147500" y="2203850"/>
              <a:ext cx="8996400" cy="1133400"/>
            </a:xfrm>
            <a:prstGeom prst="rightArrow">
              <a:avLst>
                <a:gd fmla="val 50000" name="adj1"/>
                <a:gd fmla="val 50000" name="adj2"/>
              </a:avLst>
            </a:prstGeom>
            <a:solidFill>
              <a:srgbClr val="351C7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2c6eeb36707_0_411"/>
            <p:cNvSpPr txBox="1"/>
            <p:nvPr/>
          </p:nvSpPr>
          <p:spPr>
            <a:xfrm>
              <a:off x="147496" y="2589757"/>
              <a:ext cx="993900" cy="313800"/>
            </a:xfrm>
            <a:prstGeom prst="rect">
              <a:avLst/>
            </a:prstGeom>
            <a:solidFill>
              <a:srgbClr val="351C7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2019/20</a:t>
              </a:r>
              <a:endParaRPr b="1" i="0" sz="1400" u="none" cap="none" strike="noStrike">
                <a:solidFill>
                  <a:schemeClr val="lt1"/>
                </a:solidFill>
                <a:latin typeface="Arial"/>
                <a:ea typeface="Arial"/>
                <a:cs typeface="Arial"/>
                <a:sym typeface="Arial"/>
              </a:endParaRPr>
            </a:p>
          </p:txBody>
        </p:sp>
        <p:sp>
          <p:nvSpPr>
            <p:cNvPr id="207" name="Google Shape;207;g2c6eeb36707_0_411"/>
            <p:cNvSpPr txBox="1"/>
            <p:nvPr/>
          </p:nvSpPr>
          <p:spPr>
            <a:xfrm>
              <a:off x="1307932" y="2589757"/>
              <a:ext cx="993900" cy="313800"/>
            </a:xfrm>
            <a:prstGeom prst="rect">
              <a:avLst/>
            </a:prstGeom>
            <a:solidFill>
              <a:srgbClr val="351C7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2020/21</a:t>
              </a:r>
              <a:endParaRPr b="1" i="0" sz="1400" u="none" cap="none" strike="noStrike">
                <a:solidFill>
                  <a:schemeClr val="lt1"/>
                </a:solidFill>
                <a:latin typeface="Arial"/>
                <a:ea typeface="Arial"/>
                <a:cs typeface="Arial"/>
                <a:sym typeface="Arial"/>
              </a:endParaRPr>
            </a:p>
          </p:txBody>
        </p:sp>
        <p:sp>
          <p:nvSpPr>
            <p:cNvPr id="208" name="Google Shape;208;g2c6eeb36707_0_411"/>
            <p:cNvSpPr txBox="1"/>
            <p:nvPr/>
          </p:nvSpPr>
          <p:spPr>
            <a:xfrm>
              <a:off x="2439954" y="2589757"/>
              <a:ext cx="993900" cy="313800"/>
            </a:xfrm>
            <a:prstGeom prst="rect">
              <a:avLst/>
            </a:prstGeom>
            <a:solidFill>
              <a:srgbClr val="351C7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2021/22</a:t>
              </a:r>
              <a:endParaRPr b="1" i="0" sz="1400" u="none" cap="none" strike="noStrike">
                <a:solidFill>
                  <a:schemeClr val="lt1"/>
                </a:solidFill>
                <a:latin typeface="Arial"/>
                <a:ea typeface="Arial"/>
                <a:cs typeface="Arial"/>
                <a:sym typeface="Arial"/>
              </a:endParaRPr>
            </a:p>
          </p:txBody>
        </p:sp>
        <p:sp>
          <p:nvSpPr>
            <p:cNvPr id="209" name="Google Shape;209;g2c6eeb36707_0_411"/>
            <p:cNvSpPr txBox="1"/>
            <p:nvPr/>
          </p:nvSpPr>
          <p:spPr>
            <a:xfrm>
              <a:off x="3582954" y="2589757"/>
              <a:ext cx="993900" cy="313800"/>
            </a:xfrm>
            <a:prstGeom prst="rect">
              <a:avLst/>
            </a:prstGeom>
            <a:solidFill>
              <a:srgbClr val="351C7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2022/23</a:t>
              </a:r>
              <a:endParaRPr b="1" i="0" sz="1400" u="none" cap="none" strike="noStrike">
                <a:solidFill>
                  <a:schemeClr val="lt1"/>
                </a:solidFill>
                <a:latin typeface="Arial"/>
                <a:ea typeface="Arial"/>
                <a:cs typeface="Arial"/>
                <a:sym typeface="Arial"/>
              </a:endParaRPr>
            </a:p>
          </p:txBody>
        </p:sp>
        <p:sp>
          <p:nvSpPr>
            <p:cNvPr id="210" name="Google Shape;210;g2c6eeb36707_0_411"/>
            <p:cNvSpPr txBox="1"/>
            <p:nvPr/>
          </p:nvSpPr>
          <p:spPr>
            <a:xfrm>
              <a:off x="4715622" y="2589757"/>
              <a:ext cx="993900" cy="313800"/>
            </a:xfrm>
            <a:prstGeom prst="rect">
              <a:avLst/>
            </a:prstGeom>
            <a:solidFill>
              <a:srgbClr val="351C7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2023/24</a:t>
              </a:r>
              <a:endParaRPr b="1" i="0" sz="1400" u="none" cap="none" strike="noStrike">
                <a:solidFill>
                  <a:schemeClr val="lt1"/>
                </a:solidFill>
                <a:latin typeface="Arial"/>
                <a:ea typeface="Arial"/>
                <a:cs typeface="Arial"/>
                <a:sym typeface="Arial"/>
              </a:endParaRPr>
            </a:p>
          </p:txBody>
        </p:sp>
        <p:sp>
          <p:nvSpPr>
            <p:cNvPr id="211" name="Google Shape;211;g2c6eeb36707_0_411"/>
            <p:cNvSpPr txBox="1"/>
            <p:nvPr/>
          </p:nvSpPr>
          <p:spPr>
            <a:xfrm>
              <a:off x="5856039" y="2589757"/>
              <a:ext cx="993900" cy="313800"/>
            </a:xfrm>
            <a:prstGeom prst="rect">
              <a:avLst/>
            </a:prstGeom>
            <a:solidFill>
              <a:srgbClr val="351C7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2024/25</a:t>
              </a:r>
              <a:endParaRPr b="1" i="0" sz="1400" u="none" cap="none" strike="noStrike">
                <a:solidFill>
                  <a:schemeClr val="lt1"/>
                </a:solidFill>
                <a:latin typeface="Arial"/>
                <a:ea typeface="Arial"/>
                <a:cs typeface="Arial"/>
                <a:sym typeface="Arial"/>
              </a:endParaRPr>
            </a:p>
          </p:txBody>
        </p:sp>
        <p:sp>
          <p:nvSpPr>
            <p:cNvPr id="212" name="Google Shape;212;g2c6eeb36707_0_411"/>
            <p:cNvSpPr txBox="1"/>
            <p:nvPr/>
          </p:nvSpPr>
          <p:spPr>
            <a:xfrm>
              <a:off x="7011954" y="2589757"/>
              <a:ext cx="993900" cy="313800"/>
            </a:xfrm>
            <a:prstGeom prst="rect">
              <a:avLst/>
            </a:prstGeom>
            <a:solidFill>
              <a:srgbClr val="351C7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2025/26</a:t>
              </a:r>
              <a:endParaRPr b="1" i="0" sz="1400" u="none" cap="none" strike="noStrike">
                <a:solidFill>
                  <a:schemeClr val="lt1"/>
                </a:solidFill>
                <a:latin typeface="Arial"/>
                <a:ea typeface="Arial"/>
                <a:cs typeface="Arial"/>
                <a:sym typeface="Arial"/>
              </a:endParaRPr>
            </a:p>
          </p:txBody>
        </p:sp>
        <p:sp>
          <p:nvSpPr>
            <p:cNvPr id="213" name="Google Shape;213;g2c6eeb36707_0_411"/>
            <p:cNvSpPr txBox="1"/>
            <p:nvPr/>
          </p:nvSpPr>
          <p:spPr>
            <a:xfrm>
              <a:off x="8113625" y="2589757"/>
              <a:ext cx="993900" cy="31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2026/27</a:t>
              </a:r>
              <a:endParaRPr b="1" i="0" sz="1400" u="none" cap="none" strike="noStrike">
                <a:solidFill>
                  <a:schemeClr val="lt1"/>
                </a:solidFill>
                <a:latin typeface="Arial"/>
                <a:ea typeface="Arial"/>
                <a:cs typeface="Arial"/>
                <a:sym typeface="Arial"/>
              </a:endParaRPr>
            </a:p>
          </p:txBody>
        </p:sp>
      </p:grpSp>
      <p:sp>
        <p:nvSpPr>
          <p:cNvPr id="214" name="Google Shape;214;g2c6eeb36707_0_411"/>
          <p:cNvSpPr/>
          <p:nvPr/>
        </p:nvSpPr>
        <p:spPr>
          <a:xfrm>
            <a:off x="3192625" y="525200"/>
            <a:ext cx="1551000" cy="2263700"/>
          </a:xfrm>
          <a:prstGeom prst="flowChartOffpageConnector">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2c6eeb36707_0_411"/>
          <p:cNvSpPr/>
          <p:nvPr/>
        </p:nvSpPr>
        <p:spPr>
          <a:xfrm rot="-5400000">
            <a:off x="1207825" y="1314650"/>
            <a:ext cx="1116000" cy="959100"/>
          </a:xfrm>
          <a:prstGeom prst="flowChartDelay">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g2c6eeb36707_0_411"/>
          <p:cNvSpPr/>
          <p:nvPr/>
        </p:nvSpPr>
        <p:spPr>
          <a:xfrm rot="-5400000">
            <a:off x="3493825" y="1314650"/>
            <a:ext cx="1116000" cy="959100"/>
          </a:xfrm>
          <a:prstGeom prst="flowChartDelay">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7" name="Google Shape;217;g2c6eeb36707_0_411"/>
          <p:cNvGrpSpPr/>
          <p:nvPr/>
        </p:nvGrpSpPr>
        <p:grpSpPr>
          <a:xfrm>
            <a:off x="2223899" y="3208700"/>
            <a:ext cx="1272177" cy="1133400"/>
            <a:chOff x="2223899" y="3208700"/>
            <a:chExt cx="1272177" cy="1133400"/>
          </a:xfrm>
        </p:grpSpPr>
        <p:sp>
          <p:nvSpPr>
            <p:cNvPr id="218" name="Google Shape;218;g2c6eeb36707_0_411"/>
            <p:cNvSpPr/>
            <p:nvPr/>
          </p:nvSpPr>
          <p:spPr>
            <a:xfrm rot="10800000">
              <a:off x="2281100" y="3208700"/>
              <a:ext cx="1063500" cy="1133400"/>
            </a:xfrm>
            <a:prstGeom prst="flowChartOffpageConnector">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g2c6eeb36707_0_411"/>
            <p:cNvSpPr txBox="1"/>
            <p:nvPr/>
          </p:nvSpPr>
          <p:spPr>
            <a:xfrm>
              <a:off x="2223899" y="3313275"/>
              <a:ext cx="1150800" cy="102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4</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North Halton</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20" name="Google Shape;220;g2c6eeb36707_0_411"/>
            <p:cNvPicPr preferRelativeResize="0"/>
            <p:nvPr/>
          </p:nvPicPr>
          <p:blipFill rotWithShape="1">
            <a:blip r:embed="rId3">
              <a:alphaModFix/>
            </a:blip>
            <a:srcRect b="0" l="0" r="0" t="0"/>
            <a:stretch/>
          </p:blipFill>
          <p:spPr>
            <a:xfrm>
              <a:off x="3182275" y="3770900"/>
              <a:ext cx="313801" cy="313801"/>
            </a:xfrm>
            <a:prstGeom prst="rect">
              <a:avLst/>
            </a:prstGeom>
            <a:noFill/>
            <a:ln>
              <a:noFill/>
            </a:ln>
          </p:spPr>
        </p:pic>
      </p:grpSp>
      <p:pic>
        <p:nvPicPr>
          <p:cNvPr id="221" name="Google Shape;221;g2c6eeb36707_0_411"/>
          <p:cNvPicPr preferRelativeResize="0"/>
          <p:nvPr/>
        </p:nvPicPr>
        <p:blipFill rotWithShape="1">
          <a:blip r:embed="rId3">
            <a:alphaModFix/>
          </a:blip>
          <a:srcRect b="0" l="0" r="0" t="0"/>
          <a:stretch/>
        </p:blipFill>
        <p:spPr>
          <a:xfrm>
            <a:off x="4565285" y="1074800"/>
            <a:ext cx="354940" cy="313801"/>
          </a:xfrm>
          <a:prstGeom prst="rect">
            <a:avLst/>
          </a:prstGeom>
          <a:noFill/>
          <a:ln>
            <a:noFill/>
          </a:ln>
        </p:spPr>
      </p:pic>
      <p:pic>
        <p:nvPicPr>
          <p:cNvPr id="222" name="Google Shape;222;g2c6eeb36707_0_411"/>
          <p:cNvPicPr preferRelativeResize="0"/>
          <p:nvPr/>
        </p:nvPicPr>
        <p:blipFill rotWithShape="1">
          <a:blip r:embed="rId3">
            <a:alphaModFix/>
          </a:blip>
          <a:srcRect b="0" l="0" r="0" t="0"/>
          <a:stretch/>
        </p:blipFill>
        <p:spPr>
          <a:xfrm>
            <a:off x="4565285" y="1303400"/>
            <a:ext cx="354940" cy="313801"/>
          </a:xfrm>
          <a:prstGeom prst="rect">
            <a:avLst/>
          </a:prstGeom>
          <a:noFill/>
          <a:ln>
            <a:noFill/>
          </a:ln>
        </p:spPr>
      </p:pic>
      <p:pic>
        <p:nvPicPr>
          <p:cNvPr id="223" name="Google Shape;223;g2c6eeb36707_0_411"/>
          <p:cNvPicPr preferRelativeResize="0"/>
          <p:nvPr/>
        </p:nvPicPr>
        <p:blipFill rotWithShape="1">
          <a:blip r:embed="rId3">
            <a:alphaModFix/>
          </a:blip>
          <a:srcRect b="0" l="0" r="0" t="0"/>
          <a:stretch/>
        </p:blipFill>
        <p:spPr>
          <a:xfrm>
            <a:off x="4565285" y="1532000"/>
            <a:ext cx="354940" cy="313801"/>
          </a:xfrm>
          <a:prstGeom prst="rect">
            <a:avLst/>
          </a:prstGeom>
          <a:noFill/>
          <a:ln>
            <a:noFill/>
          </a:ln>
        </p:spPr>
      </p:pic>
      <p:pic>
        <p:nvPicPr>
          <p:cNvPr id="224" name="Google Shape;224;g2c6eeb36707_0_411"/>
          <p:cNvPicPr preferRelativeResize="0"/>
          <p:nvPr/>
        </p:nvPicPr>
        <p:blipFill rotWithShape="1">
          <a:blip r:embed="rId3">
            <a:alphaModFix/>
          </a:blip>
          <a:srcRect b="0" l="0" r="0" t="0"/>
          <a:stretch/>
        </p:blipFill>
        <p:spPr>
          <a:xfrm>
            <a:off x="4565285" y="1760600"/>
            <a:ext cx="354940" cy="313801"/>
          </a:xfrm>
          <a:prstGeom prst="rect">
            <a:avLst/>
          </a:prstGeom>
          <a:noFill/>
          <a:ln>
            <a:noFill/>
          </a:ln>
        </p:spPr>
      </p:pic>
      <p:sp>
        <p:nvSpPr>
          <p:cNvPr id="225" name="Google Shape;225;g2c6eeb36707_0_411"/>
          <p:cNvSpPr txBox="1"/>
          <p:nvPr/>
        </p:nvSpPr>
        <p:spPr>
          <a:xfrm>
            <a:off x="7347950" y="211400"/>
            <a:ext cx="1683300" cy="1714500"/>
          </a:xfrm>
          <a:prstGeom prst="rect">
            <a:avLst/>
          </a:prstGeom>
          <a:noFill/>
          <a:ln cap="flat" cmpd="sng" w="19050">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chemeClr val="dk1"/>
                </a:solidFill>
                <a:latin typeface="Arial"/>
                <a:ea typeface="Arial"/>
                <a:cs typeface="Arial"/>
                <a:sym typeface="Arial"/>
              </a:rPr>
              <a:t>LEGEND:</a:t>
            </a:r>
            <a:endParaRPr b="1"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Sites in </a:t>
            </a:r>
            <a:r>
              <a:rPr b="0" i="0" lang="en-US" sz="1000" u="none" cap="none" strike="noStrike">
                <a:solidFill>
                  <a:schemeClr val="lt1"/>
                </a:solidFill>
                <a:highlight>
                  <a:schemeClr val="dk1"/>
                </a:highlight>
                <a:latin typeface="Arial"/>
                <a:ea typeface="Arial"/>
                <a:cs typeface="Arial"/>
                <a:sym typeface="Arial"/>
              </a:rPr>
              <a:t>white</a:t>
            </a:r>
            <a:r>
              <a:rPr b="0" i="0" lang="en-US" sz="1000" u="none" cap="none" strike="noStrike">
                <a:solidFill>
                  <a:schemeClr val="dk1"/>
                </a:solidFill>
                <a:latin typeface="Arial"/>
                <a:ea typeface="Arial"/>
                <a:cs typeface="Arial"/>
                <a:sym typeface="Arial"/>
              </a:rPr>
              <a:t>  text opened due to 2021+ Ministry of Education pilot</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      Site at healthcare organization</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600"/>
              <a:buFont typeface="Arial"/>
              <a:buNone/>
            </a:pPr>
            <a:r>
              <a:rPr b="0" i="0" lang="en-US" sz="1900" u="none" cap="none" strike="noStrike">
                <a:solidFill>
                  <a:schemeClr val="dk1"/>
                </a:solidFill>
                <a:latin typeface="Arial"/>
                <a:ea typeface="Arial"/>
                <a:cs typeface="Arial"/>
                <a:sym typeface="Arial"/>
              </a:rPr>
              <a:t>*</a:t>
            </a:r>
            <a:r>
              <a:rPr b="0" i="0" lang="en-US" sz="1000" u="none" cap="none" strike="noStrike">
                <a:solidFill>
                  <a:schemeClr val="dk1"/>
                </a:solidFill>
                <a:latin typeface="Arial"/>
                <a:ea typeface="Arial"/>
                <a:cs typeface="Arial"/>
                <a:sym typeface="Arial"/>
              </a:rPr>
              <a:t>Site closed</a:t>
            </a:r>
            <a:endParaRPr b="0" i="0" sz="1000" u="none" cap="none" strike="noStrike">
              <a:solidFill>
                <a:schemeClr val="dk1"/>
              </a:solidFill>
              <a:latin typeface="Arial"/>
              <a:ea typeface="Arial"/>
              <a:cs typeface="Arial"/>
              <a:sym typeface="Arial"/>
            </a:endParaRPr>
          </a:p>
        </p:txBody>
      </p:sp>
      <p:grpSp>
        <p:nvGrpSpPr>
          <p:cNvPr id="226" name="Google Shape;226;g2c6eeb36707_0_411"/>
          <p:cNvGrpSpPr/>
          <p:nvPr/>
        </p:nvGrpSpPr>
        <p:grpSpPr>
          <a:xfrm>
            <a:off x="1094578" y="1655500"/>
            <a:ext cx="1150800" cy="1133400"/>
            <a:chOff x="1094578" y="1655500"/>
            <a:chExt cx="1150800" cy="1133400"/>
          </a:xfrm>
        </p:grpSpPr>
        <p:sp>
          <p:nvSpPr>
            <p:cNvPr id="227" name="Google Shape;227;g2c6eeb36707_0_411"/>
            <p:cNvSpPr/>
            <p:nvPr/>
          </p:nvSpPr>
          <p:spPr>
            <a:xfrm>
              <a:off x="1138225" y="1655500"/>
              <a:ext cx="1063500" cy="1133400"/>
            </a:xfrm>
            <a:prstGeom prst="flowChartOffpageConnector">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2c6eeb36707_0_411"/>
            <p:cNvSpPr txBox="1"/>
            <p:nvPr/>
          </p:nvSpPr>
          <p:spPr>
            <a:xfrm>
              <a:off x="1094578" y="1844055"/>
              <a:ext cx="1150800" cy="756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3</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Hamilton</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29" name="Google Shape;229;g2c6eeb36707_0_411"/>
          <p:cNvGrpSpPr/>
          <p:nvPr/>
        </p:nvGrpSpPr>
        <p:grpSpPr>
          <a:xfrm>
            <a:off x="27650" y="3208700"/>
            <a:ext cx="1334826" cy="1152900"/>
            <a:chOff x="27650" y="3208700"/>
            <a:chExt cx="1334826" cy="1152900"/>
          </a:xfrm>
        </p:grpSpPr>
        <p:sp>
          <p:nvSpPr>
            <p:cNvPr id="230" name="Google Shape;230;g2c6eeb36707_0_411"/>
            <p:cNvSpPr/>
            <p:nvPr/>
          </p:nvSpPr>
          <p:spPr>
            <a:xfrm rot="10800000">
              <a:off x="147500" y="3208700"/>
              <a:ext cx="1063500" cy="1133400"/>
            </a:xfrm>
            <a:prstGeom prst="flowChartOffpageConnector">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g2c6eeb36707_0_411"/>
            <p:cNvSpPr txBox="1"/>
            <p:nvPr/>
          </p:nvSpPr>
          <p:spPr>
            <a:xfrm>
              <a:off x="27650" y="3341600"/>
              <a:ext cx="1150800" cy="102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2</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Halton</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Toronto</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32" name="Google Shape;232;g2c6eeb36707_0_411"/>
            <p:cNvPicPr preferRelativeResize="0"/>
            <p:nvPr/>
          </p:nvPicPr>
          <p:blipFill rotWithShape="1">
            <a:blip r:embed="rId3">
              <a:alphaModFix/>
            </a:blip>
            <a:srcRect b="0" l="0" r="0" t="0"/>
            <a:stretch/>
          </p:blipFill>
          <p:spPr>
            <a:xfrm>
              <a:off x="1048675" y="3694700"/>
              <a:ext cx="313801" cy="313801"/>
            </a:xfrm>
            <a:prstGeom prst="rect">
              <a:avLst/>
            </a:prstGeom>
            <a:noFill/>
            <a:ln>
              <a:noFill/>
            </a:ln>
          </p:spPr>
        </p:pic>
        <p:pic>
          <p:nvPicPr>
            <p:cNvPr id="233" name="Google Shape;233;g2c6eeb36707_0_411"/>
            <p:cNvPicPr preferRelativeResize="0"/>
            <p:nvPr/>
          </p:nvPicPr>
          <p:blipFill rotWithShape="1">
            <a:blip r:embed="rId3">
              <a:alphaModFix/>
            </a:blip>
            <a:srcRect b="0" l="0" r="0" t="0"/>
            <a:stretch/>
          </p:blipFill>
          <p:spPr>
            <a:xfrm>
              <a:off x="1048675" y="3999500"/>
              <a:ext cx="313801" cy="313801"/>
            </a:xfrm>
            <a:prstGeom prst="rect">
              <a:avLst/>
            </a:prstGeom>
            <a:noFill/>
            <a:ln>
              <a:noFill/>
            </a:ln>
          </p:spPr>
        </p:pic>
      </p:grpSp>
      <p:sp>
        <p:nvSpPr>
          <p:cNvPr id="234" name="Google Shape;234;g2c6eeb36707_0_411"/>
          <p:cNvSpPr/>
          <p:nvPr/>
        </p:nvSpPr>
        <p:spPr>
          <a:xfrm rot="10800000">
            <a:off x="6782800" y="3199750"/>
            <a:ext cx="1209425" cy="1574125"/>
          </a:xfrm>
          <a:prstGeom prst="flowChartOffpageConnector">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g2c6eeb36707_0_411"/>
          <p:cNvSpPr txBox="1"/>
          <p:nvPr/>
        </p:nvSpPr>
        <p:spPr>
          <a:xfrm>
            <a:off x="6700125" y="3303525"/>
            <a:ext cx="1334700" cy="115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(discussions in progress)</a:t>
            </a:r>
            <a:endParaRPr b="0" i="0" sz="1800" u="none" cap="none" strike="noStrike">
              <a:solidFill>
                <a:schemeClr val="dk1"/>
              </a:solidFill>
              <a:latin typeface="Arial"/>
              <a:ea typeface="Arial"/>
              <a:cs typeface="Arial"/>
              <a:sym typeface="Arial"/>
            </a:endParaRPr>
          </a:p>
        </p:txBody>
      </p:sp>
      <p:grpSp>
        <p:nvGrpSpPr>
          <p:cNvPr id="236" name="Google Shape;236;g2c6eeb36707_0_411"/>
          <p:cNvGrpSpPr/>
          <p:nvPr/>
        </p:nvGrpSpPr>
        <p:grpSpPr>
          <a:xfrm>
            <a:off x="3145744" y="525200"/>
            <a:ext cx="1774481" cy="2022600"/>
            <a:chOff x="3145744" y="525200"/>
            <a:chExt cx="1774481" cy="2022600"/>
          </a:xfrm>
        </p:grpSpPr>
        <p:pic>
          <p:nvPicPr>
            <p:cNvPr id="237" name="Google Shape;237;g2c6eeb36707_0_411"/>
            <p:cNvPicPr preferRelativeResize="0"/>
            <p:nvPr/>
          </p:nvPicPr>
          <p:blipFill rotWithShape="1">
            <a:blip r:embed="rId3">
              <a:alphaModFix/>
            </a:blip>
            <a:srcRect b="0" l="0" r="0" t="0"/>
            <a:stretch/>
          </p:blipFill>
          <p:spPr>
            <a:xfrm>
              <a:off x="4565285" y="2017614"/>
              <a:ext cx="354940" cy="313801"/>
            </a:xfrm>
            <a:prstGeom prst="rect">
              <a:avLst/>
            </a:prstGeom>
            <a:noFill/>
            <a:ln>
              <a:noFill/>
            </a:ln>
          </p:spPr>
        </p:pic>
        <p:sp>
          <p:nvSpPr>
            <p:cNvPr id="238" name="Google Shape;238;g2c6eeb36707_0_411"/>
            <p:cNvSpPr txBox="1"/>
            <p:nvPr/>
          </p:nvSpPr>
          <p:spPr>
            <a:xfrm>
              <a:off x="3145744" y="525200"/>
              <a:ext cx="1551000" cy="2022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11</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Hamilton#2</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Brantford</a:t>
              </a:r>
              <a:endParaRPr b="0" i="0" sz="140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Kitchener</a:t>
              </a:r>
              <a:endParaRPr b="0" i="0" sz="140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London</a:t>
              </a:r>
              <a:endParaRPr b="0" i="0" sz="140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Sudbury</a:t>
              </a:r>
              <a:endParaRPr b="0" i="0" sz="140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Thunder Bay</a:t>
              </a:r>
              <a:r>
                <a:rPr b="0" i="0" lang="en-US"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Vaughan</a:t>
              </a:r>
              <a:r>
                <a:rPr b="0" i="0" lang="en-US"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39" name="Google Shape;239;g2c6eeb36707_0_411"/>
          <p:cNvGrpSpPr/>
          <p:nvPr/>
        </p:nvGrpSpPr>
        <p:grpSpPr>
          <a:xfrm>
            <a:off x="5470425" y="446750"/>
            <a:ext cx="1683258" cy="2342150"/>
            <a:chOff x="5470425" y="446750"/>
            <a:chExt cx="1683258" cy="2342150"/>
          </a:xfrm>
        </p:grpSpPr>
        <p:sp>
          <p:nvSpPr>
            <p:cNvPr id="240" name="Google Shape;240;g2c6eeb36707_0_411"/>
            <p:cNvSpPr/>
            <p:nvPr/>
          </p:nvSpPr>
          <p:spPr>
            <a:xfrm>
              <a:off x="5470425" y="525200"/>
              <a:ext cx="1551000" cy="2263700"/>
            </a:xfrm>
            <a:prstGeom prst="flowChartOffpageConnector">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g2c6eeb36707_0_411"/>
            <p:cNvSpPr txBox="1"/>
            <p:nvPr/>
          </p:nvSpPr>
          <p:spPr>
            <a:xfrm>
              <a:off x="5549133" y="446750"/>
              <a:ext cx="1371300" cy="2179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19</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Cambridge</a:t>
              </a:r>
              <a:endParaRPr b="0" i="0" sz="140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Guelph </a:t>
              </a:r>
              <a:r>
                <a:rPr b="0" i="0" lang="en-US" sz="800" u="none" cap="none" strike="noStrike">
                  <a:solidFill>
                    <a:schemeClr val="lt2"/>
                  </a:solidFill>
                  <a:latin typeface="Arial"/>
                  <a:ea typeface="Arial"/>
                  <a:cs typeface="Arial"/>
                  <a:sym typeface="Arial"/>
                </a:rPr>
                <a:t>(UGDSB)</a:t>
              </a:r>
              <a:endParaRPr b="0" i="0" sz="80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Guelph </a:t>
              </a:r>
              <a:r>
                <a:rPr b="0" i="0" lang="en-US" sz="800" u="none" cap="none" strike="noStrike">
                  <a:solidFill>
                    <a:schemeClr val="lt2"/>
                  </a:solidFill>
                  <a:latin typeface="Arial"/>
                  <a:ea typeface="Arial"/>
                  <a:cs typeface="Arial"/>
                  <a:sym typeface="Arial"/>
                </a:rPr>
                <a:t>(WCDSB &amp; UGDSB)</a:t>
              </a:r>
              <a:endParaRPr b="0" i="0" sz="140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Sarnia</a:t>
              </a:r>
              <a:endParaRPr b="0" i="0" sz="140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Sudbury#2</a:t>
              </a:r>
              <a:endParaRPr b="0" i="0" sz="140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Hamilton</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42" name="Google Shape;242;g2c6eeb36707_0_411"/>
            <p:cNvPicPr preferRelativeResize="0"/>
            <p:nvPr/>
          </p:nvPicPr>
          <p:blipFill rotWithShape="1">
            <a:blip r:embed="rId3">
              <a:alphaModFix/>
            </a:blip>
            <a:srcRect b="0" l="0" r="0" t="0"/>
            <a:stretch/>
          </p:blipFill>
          <p:spPr>
            <a:xfrm>
              <a:off x="6839882" y="824211"/>
              <a:ext cx="313801" cy="313801"/>
            </a:xfrm>
            <a:prstGeom prst="rect">
              <a:avLst/>
            </a:prstGeom>
            <a:noFill/>
            <a:ln>
              <a:noFill/>
            </a:ln>
          </p:spPr>
        </p:pic>
        <p:pic>
          <p:nvPicPr>
            <p:cNvPr id="243" name="Google Shape;243;g2c6eeb36707_0_411"/>
            <p:cNvPicPr preferRelativeResize="0"/>
            <p:nvPr/>
          </p:nvPicPr>
          <p:blipFill rotWithShape="1">
            <a:blip r:embed="rId3">
              <a:alphaModFix/>
            </a:blip>
            <a:srcRect b="0" l="0" r="0" t="0"/>
            <a:stretch/>
          </p:blipFill>
          <p:spPr>
            <a:xfrm>
              <a:off x="6839882" y="1797375"/>
              <a:ext cx="313801" cy="313801"/>
            </a:xfrm>
            <a:prstGeom prst="rect">
              <a:avLst/>
            </a:prstGeom>
            <a:noFill/>
            <a:ln>
              <a:noFill/>
            </a:ln>
          </p:spPr>
        </p:pic>
      </p:grpSp>
      <p:grpSp>
        <p:nvGrpSpPr>
          <p:cNvPr id="244" name="Google Shape;244;g2c6eeb36707_0_411"/>
          <p:cNvGrpSpPr/>
          <p:nvPr/>
        </p:nvGrpSpPr>
        <p:grpSpPr>
          <a:xfrm>
            <a:off x="4323026" y="3202756"/>
            <a:ext cx="1761240" cy="1714610"/>
            <a:chOff x="4323026" y="3202756"/>
            <a:chExt cx="1761240" cy="1714610"/>
          </a:xfrm>
        </p:grpSpPr>
        <p:sp>
          <p:nvSpPr>
            <p:cNvPr id="245" name="Google Shape;245;g2c6eeb36707_0_411"/>
            <p:cNvSpPr/>
            <p:nvPr/>
          </p:nvSpPr>
          <p:spPr>
            <a:xfrm rot="10800000">
              <a:off x="4435401" y="3202756"/>
              <a:ext cx="1469575" cy="1714610"/>
            </a:xfrm>
            <a:prstGeom prst="flowChartOffpageConnector">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2c6eeb36707_0_411"/>
            <p:cNvSpPr txBox="1"/>
            <p:nvPr/>
          </p:nvSpPr>
          <p:spPr>
            <a:xfrm>
              <a:off x="4323026" y="3454012"/>
              <a:ext cx="1550100" cy="145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13</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Durham</a:t>
              </a:r>
              <a:endParaRPr b="0" i="0" sz="140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Norfolk County</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Sault Ste Marie</a:t>
              </a:r>
              <a:endParaRPr b="0" i="0" sz="140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St Catharines</a:t>
              </a:r>
              <a:endParaRPr b="0" i="0" sz="14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47" name="Google Shape;247;g2c6eeb36707_0_411"/>
            <p:cNvPicPr preferRelativeResize="0"/>
            <p:nvPr/>
          </p:nvPicPr>
          <p:blipFill rotWithShape="1">
            <a:blip r:embed="rId3">
              <a:alphaModFix/>
            </a:blip>
            <a:srcRect b="0" l="0" r="0" t="0"/>
            <a:stretch/>
          </p:blipFill>
          <p:spPr>
            <a:xfrm>
              <a:off x="5770465" y="4100551"/>
              <a:ext cx="313801" cy="299931"/>
            </a:xfrm>
            <a:prstGeom prst="rect">
              <a:avLst/>
            </a:prstGeom>
            <a:noFill/>
            <a:ln>
              <a:noFill/>
            </a:ln>
          </p:spPr>
        </p:pic>
        <p:pic>
          <p:nvPicPr>
            <p:cNvPr id="248" name="Google Shape;248;g2c6eeb36707_0_411"/>
            <p:cNvPicPr preferRelativeResize="0"/>
            <p:nvPr/>
          </p:nvPicPr>
          <p:blipFill rotWithShape="1">
            <a:blip r:embed="rId3">
              <a:alphaModFix/>
            </a:blip>
            <a:srcRect b="0" l="0" r="0" t="0"/>
            <a:stretch/>
          </p:blipFill>
          <p:spPr>
            <a:xfrm>
              <a:off x="5770465" y="4332351"/>
              <a:ext cx="313801" cy="299931"/>
            </a:xfrm>
            <a:prstGeom prst="rect">
              <a:avLst/>
            </a:prstGeom>
            <a:noFill/>
            <a:ln>
              <a:noFill/>
            </a:ln>
          </p:spPr>
        </p:pic>
        <p:pic>
          <p:nvPicPr>
            <p:cNvPr id="249" name="Google Shape;249;g2c6eeb36707_0_411"/>
            <p:cNvPicPr preferRelativeResize="0"/>
            <p:nvPr/>
          </p:nvPicPr>
          <p:blipFill rotWithShape="1">
            <a:blip r:embed="rId3">
              <a:alphaModFix/>
            </a:blip>
            <a:srcRect b="0" l="0" r="0" t="0"/>
            <a:stretch/>
          </p:blipFill>
          <p:spPr>
            <a:xfrm>
              <a:off x="5770465" y="4541593"/>
              <a:ext cx="313801" cy="299931"/>
            </a:xfrm>
            <a:prstGeom prst="rect">
              <a:avLst/>
            </a:prstGeom>
            <a:noFill/>
            <a:ln>
              <a:noFill/>
            </a:ln>
          </p:spPr>
        </p:pic>
      </p:grpSp>
      <p:pic>
        <p:nvPicPr>
          <p:cNvPr id="250" name="Google Shape;250;g2c6eeb36707_0_411"/>
          <p:cNvPicPr preferRelativeResize="0"/>
          <p:nvPr/>
        </p:nvPicPr>
        <p:blipFill rotWithShape="1">
          <a:blip r:embed="rId3">
            <a:alphaModFix/>
          </a:blip>
          <a:srcRect b="0" l="0" r="0" t="0"/>
          <a:stretch/>
        </p:blipFill>
        <p:spPr>
          <a:xfrm>
            <a:off x="7411948" y="1012926"/>
            <a:ext cx="196332" cy="187650"/>
          </a:xfrm>
          <a:prstGeom prst="rect">
            <a:avLst/>
          </a:prstGeom>
          <a:noFill/>
          <a:ln>
            <a:noFill/>
          </a:ln>
        </p:spPr>
      </p:pic>
      <p:pic>
        <p:nvPicPr>
          <p:cNvPr id="251" name="Google Shape;251;g2c6eeb36707_0_411"/>
          <p:cNvPicPr preferRelativeResize="0"/>
          <p:nvPr/>
        </p:nvPicPr>
        <p:blipFill rotWithShape="1">
          <a:blip r:embed="rId3">
            <a:alphaModFix/>
          </a:blip>
          <a:srcRect b="0" l="0" r="0" t="0"/>
          <a:stretch/>
        </p:blipFill>
        <p:spPr>
          <a:xfrm>
            <a:off x="2050119" y="2233998"/>
            <a:ext cx="313801" cy="313801"/>
          </a:xfrm>
          <a:prstGeom prst="rect">
            <a:avLst/>
          </a:prstGeom>
          <a:noFill/>
          <a:ln>
            <a:noFill/>
          </a:ln>
        </p:spPr>
      </p:pic>
      <p:sp>
        <p:nvSpPr>
          <p:cNvPr id="252" name="Google Shape;252;g2c6eeb36707_0_411"/>
          <p:cNvSpPr txBox="1"/>
          <p:nvPr>
            <p:ph idx="4294967295" type="title"/>
          </p:nvPr>
        </p:nvSpPr>
        <p:spPr>
          <a:xfrm>
            <a:off x="0" y="184125"/>
            <a:ext cx="3086100" cy="1016400"/>
          </a:xfrm>
          <a:prstGeom prst="rect">
            <a:avLst/>
          </a:prstGeom>
          <a:solidFill>
            <a:srgbClr val="1662A5"/>
          </a:solidFill>
          <a:ln>
            <a:noFill/>
          </a:ln>
        </p:spPr>
        <p:txBody>
          <a:bodyPr anchorCtr="0" anchor="t" bIns="91425" lIns="91425" spcFirstLastPara="1" rIns="91425" wrap="square" tIns="91425">
            <a:normAutofit fontScale="90000"/>
          </a:bodyPr>
          <a:lstStyle/>
          <a:p>
            <a:pPr indent="0" lvl="0" marL="295275" rtl="0" algn="l">
              <a:lnSpc>
                <a:spcPct val="100000"/>
              </a:lnSpc>
              <a:spcBef>
                <a:spcPts val="0"/>
              </a:spcBef>
              <a:spcAft>
                <a:spcPts val="0"/>
              </a:spcAft>
              <a:buSzPct val="111111"/>
              <a:buNone/>
            </a:pPr>
            <a:r>
              <a:rPr lang="en-US">
                <a:solidFill>
                  <a:schemeClr val="lt1"/>
                </a:solidFill>
              </a:rPr>
              <a:t>Project SEARCH Ontario growth</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32be6f8b879_0_142"/>
          <p:cNvSpPr txBox="1"/>
          <p:nvPr>
            <p:ph idx="4294967295" type="title"/>
          </p:nvPr>
        </p:nvSpPr>
        <p:spPr>
          <a:xfrm>
            <a:off x="0" y="216425"/>
            <a:ext cx="9144000" cy="695700"/>
          </a:xfrm>
          <a:prstGeom prst="rect">
            <a:avLst/>
          </a:prstGeom>
          <a:solidFill>
            <a:srgbClr val="1662A5"/>
          </a:solidFill>
          <a:ln>
            <a:noFill/>
          </a:ln>
        </p:spPr>
        <p:txBody>
          <a:bodyPr anchorCtr="0" anchor="ctr" bIns="45700" lIns="91425" spcFirstLastPara="1" rIns="91425" wrap="square" tIns="45700">
            <a:normAutofit/>
          </a:bodyPr>
          <a:lstStyle/>
          <a:p>
            <a:pPr indent="0" lvl="0" marL="457200" rtl="0" algn="l">
              <a:lnSpc>
                <a:spcPct val="90000"/>
              </a:lnSpc>
              <a:spcBef>
                <a:spcPts val="0"/>
              </a:spcBef>
              <a:spcAft>
                <a:spcPts val="0"/>
              </a:spcAft>
              <a:buSzPts val="3300"/>
              <a:buNone/>
            </a:pPr>
            <a:r>
              <a:rPr lang="en-US" sz="2500">
                <a:solidFill>
                  <a:schemeClr val="lt1"/>
                </a:solidFill>
              </a:rPr>
              <a:t>Sustainability threat - </a:t>
            </a:r>
            <a:r>
              <a:rPr lang="en-US" sz="2500">
                <a:solidFill>
                  <a:schemeClr val="lt1"/>
                </a:solidFill>
              </a:rPr>
              <a:t>2024/25 skills trainer funding (19 sites)</a:t>
            </a:r>
            <a:endParaRPr sz="2500">
              <a:solidFill>
                <a:schemeClr val="lt1"/>
              </a:solidFill>
            </a:endParaRPr>
          </a:p>
        </p:txBody>
      </p:sp>
      <p:pic>
        <p:nvPicPr>
          <p:cNvPr id="259" name="Google Shape;259;g32be6f8b879_0_142"/>
          <p:cNvPicPr preferRelativeResize="0"/>
          <p:nvPr/>
        </p:nvPicPr>
        <p:blipFill>
          <a:blip r:embed="rId3">
            <a:alphaModFix/>
          </a:blip>
          <a:stretch>
            <a:fillRect/>
          </a:stretch>
        </p:blipFill>
        <p:spPr>
          <a:xfrm>
            <a:off x="530250" y="1064525"/>
            <a:ext cx="6744291" cy="3926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c6eeb36707_0_25"/>
          <p:cNvSpPr txBox="1"/>
          <p:nvPr>
            <p:ph type="title"/>
          </p:nvPr>
        </p:nvSpPr>
        <p:spPr>
          <a:xfrm>
            <a:off x="0" y="216425"/>
            <a:ext cx="9144000" cy="695700"/>
          </a:xfrm>
          <a:prstGeom prst="rect">
            <a:avLst/>
          </a:prstGeom>
          <a:solidFill>
            <a:srgbClr val="1662A5"/>
          </a:solidFill>
          <a:ln>
            <a:noFill/>
          </a:ln>
        </p:spPr>
        <p:txBody>
          <a:bodyPr anchorCtr="0" anchor="ctr" bIns="45700" lIns="91425" spcFirstLastPara="1" rIns="91425" wrap="square" tIns="45700">
            <a:normAutofit/>
          </a:bodyPr>
          <a:lstStyle/>
          <a:p>
            <a:pPr indent="0" lvl="0" marL="457200" rtl="0" algn="l">
              <a:lnSpc>
                <a:spcPct val="90000"/>
              </a:lnSpc>
              <a:spcBef>
                <a:spcPts val="0"/>
              </a:spcBef>
              <a:spcAft>
                <a:spcPts val="0"/>
              </a:spcAft>
              <a:buSzPts val="3300"/>
              <a:buNone/>
            </a:pPr>
            <a:r>
              <a:rPr lang="en-US" sz="2500">
                <a:solidFill>
                  <a:schemeClr val="lt1"/>
                </a:solidFill>
              </a:rPr>
              <a:t>Braided, sustainable expertise &amp; funding needed</a:t>
            </a:r>
            <a:endParaRPr sz="2500">
              <a:solidFill>
                <a:schemeClr val="lt1"/>
              </a:solidFill>
            </a:endParaRPr>
          </a:p>
        </p:txBody>
      </p:sp>
      <p:sp>
        <p:nvSpPr>
          <p:cNvPr id="265" name="Google Shape;265;g2c6eeb36707_0_25"/>
          <p:cNvSpPr txBox="1"/>
          <p:nvPr/>
        </p:nvSpPr>
        <p:spPr>
          <a:xfrm>
            <a:off x="448300" y="915188"/>
            <a:ext cx="75459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Arial"/>
                <a:ea typeface="Arial"/>
                <a:cs typeface="Arial"/>
                <a:sym typeface="Arial"/>
              </a:rPr>
              <a:t>Youth with significant disabilities left behind in current system - inter-sectoral/agency expertise key to success   </a:t>
            </a:r>
            <a:endParaRPr b="0" i="0" sz="2100" u="none" cap="none" strike="noStrike">
              <a:solidFill>
                <a:schemeClr val="dk1"/>
              </a:solidFill>
              <a:latin typeface="Arial"/>
              <a:ea typeface="Arial"/>
              <a:cs typeface="Arial"/>
              <a:sym typeface="Arial"/>
            </a:endParaRPr>
          </a:p>
        </p:txBody>
      </p:sp>
      <p:grpSp>
        <p:nvGrpSpPr>
          <p:cNvPr id="266" name="Google Shape;266;g2c6eeb36707_0_25"/>
          <p:cNvGrpSpPr/>
          <p:nvPr/>
        </p:nvGrpSpPr>
        <p:grpSpPr>
          <a:xfrm>
            <a:off x="254550" y="1749575"/>
            <a:ext cx="8575500" cy="906900"/>
            <a:chOff x="254550" y="1901975"/>
            <a:chExt cx="8575500" cy="906900"/>
          </a:xfrm>
        </p:grpSpPr>
        <p:sp>
          <p:nvSpPr>
            <p:cNvPr id="267" name="Google Shape;267;g2c6eeb36707_0_25"/>
            <p:cNvSpPr txBox="1"/>
            <p:nvPr/>
          </p:nvSpPr>
          <p:spPr>
            <a:xfrm>
              <a:off x="254550" y="2018575"/>
              <a:ext cx="1049400" cy="5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Current state</a:t>
              </a:r>
              <a:endParaRPr b="1" i="0" sz="1400" u="none" cap="none" strike="noStrike">
                <a:solidFill>
                  <a:schemeClr val="dk1"/>
                </a:solidFill>
                <a:latin typeface="Arial"/>
                <a:ea typeface="Arial"/>
                <a:cs typeface="Arial"/>
                <a:sym typeface="Arial"/>
              </a:endParaRPr>
            </a:p>
          </p:txBody>
        </p:sp>
        <p:grpSp>
          <p:nvGrpSpPr>
            <p:cNvPr id="268" name="Google Shape;268;g2c6eeb36707_0_25"/>
            <p:cNvGrpSpPr/>
            <p:nvPr/>
          </p:nvGrpSpPr>
          <p:grpSpPr>
            <a:xfrm>
              <a:off x="1458300" y="1901975"/>
              <a:ext cx="7371750" cy="906900"/>
              <a:chOff x="1610700" y="2054375"/>
              <a:chExt cx="7371750" cy="906900"/>
            </a:xfrm>
          </p:grpSpPr>
          <p:sp>
            <p:nvSpPr>
              <p:cNvPr id="269" name="Google Shape;269;g2c6eeb36707_0_25"/>
              <p:cNvSpPr/>
              <p:nvPr/>
            </p:nvSpPr>
            <p:spPr>
              <a:xfrm>
                <a:off x="1610700" y="2175800"/>
                <a:ext cx="1599300" cy="6678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Education system</a:t>
                </a:r>
                <a:endParaRPr b="0" i="0" sz="1400" u="none" cap="none" strike="noStrike">
                  <a:solidFill>
                    <a:schemeClr val="dk1"/>
                  </a:solidFill>
                  <a:latin typeface="Arial"/>
                  <a:ea typeface="Arial"/>
                  <a:cs typeface="Arial"/>
                  <a:sym typeface="Arial"/>
                </a:endParaRPr>
              </a:p>
            </p:txBody>
          </p:sp>
          <p:sp>
            <p:nvSpPr>
              <p:cNvPr id="270" name="Google Shape;270;g2c6eeb36707_0_25"/>
              <p:cNvSpPr/>
              <p:nvPr/>
            </p:nvSpPr>
            <p:spPr>
              <a:xfrm>
                <a:off x="3976600" y="2175800"/>
                <a:ext cx="1627800" cy="667800"/>
              </a:xfrm>
              <a:prstGeom prst="roundRect">
                <a:avLst>
                  <a:gd fmla="val 16667" name="adj"/>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Employment support system</a:t>
                </a:r>
                <a:endParaRPr b="0" i="0" sz="1400" u="none" cap="none" strike="noStrike">
                  <a:solidFill>
                    <a:schemeClr val="dk1"/>
                  </a:solidFill>
                  <a:latin typeface="Arial"/>
                  <a:ea typeface="Arial"/>
                  <a:cs typeface="Arial"/>
                  <a:sym typeface="Arial"/>
                </a:endParaRPr>
              </a:p>
            </p:txBody>
          </p:sp>
          <p:sp>
            <p:nvSpPr>
              <p:cNvPr id="271" name="Google Shape;271;g2c6eeb36707_0_25"/>
              <p:cNvSpPr/>
              <p:nvPr/>
            </p:nvSpPr>
            <p:spPr>
              <a:xfrm>
                <a:off x="6338800" y="2175800"/>
                <a:ext cx="1627800" cy="667800"/>
              </a:xfrm>
              <a:prstGeom prst="roundRect">
                <a:avLst>
                  <a:gd fmla="val 16667" name="adj"/>
                </a:avLst>
              </a:prstGeom>
              <a:solidFill>
                <a:srgbClr val="6AA84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Developmental disability system</a:t>
                </a:r>
                <a:endParaRPr b="0" i="0" sz="1400" u="none" cap="none" strike="noStrike">
                  <a:solidFill>
                    <a:schemeClr val="lt1"/>
                  </a:solidFill>
                  <a:latin typeface="Arial"/>
                  <a:ea typeface="Arial"/>
                  <a:cs typeface="Arial"/>
                  <a:sym typeface="Arial"/>
                </a:endParaRPr>
              </a:p>
            </p:txBody>
          </p:sp>
          <p:sp>
            <p:nvSpPr>
              <p:cNvPr id="272" name="Google Shape;272;g2c6eeb36707_0_25"/>
              <p:cNvSpPr/>
              <p:nvPr/>
            </p:nvSpPr>
            <p:spPr>
              <a:xfrm>
                <a:off x="3386800" y="2417150"/>
                <a:ext cx="440400" cy="233100"/>
              </a:xfrm>
              <a:prstGeom prst="rightArrow">
                <a:avLst>
                  <a:gd fmla="val 50000" name="adj1"/>
                  <a:gd fmla="val 50000" name="adj2"/>
                </a:avLst>
              </a:prstGeom>
              <a:solidFill>
                <a:srgbClr val="9999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g2c6eeb36707_0_25"/>
              <p:cNvSpPr/>
              <p:nvPr/>
            </p:nvSpPr>
            <p:spPr>
              <a:xfrm>
                <a:off x="5749000" y="2417150"/>
                <a:ext cx="440400" cy="233100"/>
              </a:xfrm>
              <a:prstGeom prst="rightArrow">
                <a:avLst>
                  <a:gd fmla="val 50000" name="adj1"/>
                  <a:gd fmla="val 50000" name="adj2"/>
                </a:avLst>
              </a:prstGeom>
              <a:solidFill>
                <a:srgbClr val="9999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g2c6eeb36707_0_25"/>
              <p:cNvSpPr txBox="1"/>
              <p:nvPr/>
            </p:nvSpPr>
            <p:spPr>
              <a:xfrm>
                <a:off x="8542050" y="2054375"/>
                <a:ext cx="440400" cy="90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Arial"/>
                    <a:ea typeface="Arial"/>
                    <a:cs typeface="Arial"/>
                    <a:sym typeface="Arial"/>
                  </a:rPr>
                  <a:t>X</a:t>
                </a:r>
                <a:endParaRPr b="1" i="0" sz="4800" u="none" cap="none" strike="noStrike">
                  <a:solidFill>
                    <a:srgbClr val="FF0000"/>
                  </a:solidFill>
                  <a:latin typeface="Arial"/>
                  <a:ea typeface="Arial"/>
                  <a:cs typeface="Arial"/>
                  <a:sym typeface="Arial"/>
                </a:endParaRPr>
              </a:p>
            </p:txBody>
          </p:sp>
          <p:sp>
            <p:nvSpPr>
              <p:cNvPr id="275" name="Google Shape;275;g2c6eeb36707_0_25"/>
              <p:cNvSpPr/>
              <p:nvPr/>
            </p:nvSpPr>
            <p:spPr>
              <a:xfrm>
                <a:off x="8111200" y="2417150"/>
                <a:ext cx="440400" cy="233100"/>
              </a:xfrm>
              <a:prstGeom prst="rightArrow">
                <a:avLst>
                  <a:gd fmla="val 50000" name="adj1"/>
                  <a:gd fmla="val 50000" name="adj2"/>
                </a:avLst>
              </a:prstGeom>
              <a:solidFill>
                <a:srgbClr val="9999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76" name="Google Shape;276;g2c6eeb36707_0_25"/>
          <p:cNvGrpSpPr/>
          <p:nvPr/>
        </p:nvGrpSpPr>
        <p:grpSpPr>
          <a:xfrm>
            <a:off x="254550" y="2780575"/>
            <a:ext cx="8737200" cy="2263849"/>
            <a:chOff x="254550" y="2780575"/>
            <a:chExt cx="8737200" cy="2263849"/>
          </a:xfrm>
        </p:grpSpPr>
        <p:cxnSp>
          <p:nvCxnSpPr>
            <p:cNvPr id="277" name="Google Shape;277;g2c6eeb36707_0_25"/>
            <p:cNvCxnSpPr/>
            <p:nvPr/>
          </p:nvCxnSpPr>
          <p:spPr>
            <a:xfrm flipH="1" rot="10800000">
              <a:off x="2802250" y="4047775"/>
              <a:ext cx="2241300" cy="864600"/>
            </a:xfrm>
            <a:prstGeom prst="straightConnector1">
              <a:avLst/>
            </a:prstGeom>
            <a:noFill/>
            <a:ln cap="flat" cmpd="sng" w="114300">
              <a:solidFill>
                <a:srgbClr val="6AA84F"/>
              </a:solidFill>
              <a:prstDash val="solid"/>
              <a:round/>
              <a:headEnd len="sm" w="sm" type="none"/>
              <a:tailEnd len="sm" w="sm" type="none"/>
            </a:ln>
          </p:spPr>
        </p:cxnSp>
        <p:sp>
          <p:nvSpPr>
            <p:cNvPr id="278" name="Google Shape;278;g2c6eeb36707_0_25"/>
            <p:cNvSpPr txBox="1"/>
            <p:nvPr/>
          </p:nvSpPr>
          <p:spPr>
            <a:xfrm>
              <a:off x="8389650" y="3238650"/>
              <a:ext cx="602100" cy="90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00B050"/>
                  </a:solidFill>
                  <a:latin typeface="Arial"/>
                  <a:ea typeface="Arial"/>
                  <a:cs typeface="Arial"/>
                  <a:sym typeface="Arial"/>
                </a:rPr>
                <a:t>✔</a:t>
              </a:r>
              <a:endParaRPr b="1" i="0" sz="4800" u="none" cap="none" strike="noStrike">
                <a:solidFill>
                  <a:srgbClr val="00B050"/>
                </a:solidFill>
                <a:latin typeface="Arial"/>
                <a:ea typeface="Arial"/>
                <a:cs typeface="Arial"/>
                <a:sym typeface="Arial"/>
              </a:endParaRPr>
            </a:p>
          </p:txBody>
        </p:sp>
        <p:sp>
          <p:nvSpPr>
            <p:cNvPr id="279" name="Google Shape;279;g2c6eeb36707_0_25"/>
            <p:cNvSpPr/>
            <p:nvPr/>
          </p:nvSpPr>
          <p:spPr>
            <a:xfrm>
              <a:off x="7958800" y="3677625"/>
              <a:ext cx="440400" cy="233100"/>
            </a:xfrm>
            <a:prstGeom prst="rightArrow">
              <a:avLst>
                <a:gd fmla="val 50000" name="adj1"/>
                <a:gd fmla="val 50000" name="adj2"/>
              </a:avLst>
            </a:prstGeom>
            <a:solidFill>
              <a:srgbClr val="9999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80" name="Google Shape;280;g2c6eeb36707_0_25"/>
            <p:cNvCxnSpPr/>
            <p:nvPr/>
          </p:nvCxnSpPr>
          <p:spPr>
            <a:xfrm>
              <a:off x="2065200" y="3217100"/>
              <a:ext cx="2785800" cy="453300"/>
            </a:xfrm>
            <a:prstGeom prst="straightConnector1">
              <a:avLst/>
            </a:prstGeom>
            <a:noFill/>
            <a:ln cap="flat" cmpd="sng" w="114300">
              <a:solidFill>
                <a:srgbClr val="D9EAD3"/>
              </a:solidFill>
              <a:prstDash val="solid"/>
              <a:round/>
              <a:headEnd len="sm" w="sm" type="none"/>
              <a:tailEnd len="sm" w="sm" type="none"/>
            </a:ln>
          </p:spPr>
        </p:cxnSp>
        <p:sp>
          <p:nvSpPr>
            <p:cNvPr id="281" name="Google Shape;281;g2c6eeb36707_0_25"/>
            <p:cNvSpPr/>
            <p:nvPr/>
          </p:nvSpPr>
          <p:spPr>
            <a:xfrm>
              <a:off x="1458300" y="2882338"/>
              <a:ext cx="1627800" cy="6678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Education system</a:t>
              </a:r>
              <a:endParaRPr b="0" i="0" sz="1400" u="none" cap="none" strike="noStrike">
                <a:solidFill>
                  <a:schemeClr val="dk1"/>
                </a:solidFill>
                <a:latin typeface="Arial"/>
                <a:ea typeface="Arial"/>
                <a:cs typeface="Arial"/>
                <a:sym typeface="Arial"/>
              </a:endParaRPr>
            </a:p>
          </p:txBody>
        </p:sp>
        <p:cxnSp>
          <p:nvCxnSpPr>
            <p:cNvPr id="282" name="Google Shape;282;g2c6eeb36707_0_25"/>
            <p:cNvCxnSpPr>
              <a:endCxn id="283" idx="1"/>
            </p:cNvCxnSpPr>
            <p:nvPr/>
          </p:nvCxnSpPr>
          <p:spPr>
            <a:xfrm flipH="1" rot="10800000">
              <a:off x="2556000" y="3844500"/>
              <a:ext cx="2257500" cy="355200"/>
            </a:xfrm>
            <a:prstGeom prst="straightConnector1">
              <a:avLst/>
            </a:prstGeom>
            <a:noFill/>
            <a:ln cap="flat" cmpd="sng" w="114300">
              <a:solidFill>
                <a:srgbClr val="FFF2CC"/>
              </a:solidFill>
              <a:prstDash val="solid"/>
              <a:round/>
              <a:headEnd len="sm" w="sm" type="none"/>
              <a:tailEnd len="sm" w="sm" type="none"/>
            </a:ln>
          </p:spPr>
        </p:cxnSp>
        <p:sp>
          <p:nvSpPr>
            <p:cNvPr id="284" name="Google Shape;284;g2c6eeb36707_0_25"/>
            <p:cNvSpPr/>
            <p:nvPr/>
          </p:nvSpPr>
          <p:spPr>
            <a:xfrm>
              <a:off x="1449044" y="3623600"/>
              <a:ext cx="1627800" cy="667800"/>
            </a:xfrm>
            <a:prstGeom prst="roundRect">
              <a:avLst>
                <a:gd fmla="val 16667" name="adj"/>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Employment support system</a:t>
              </a:r>
              <a:endParaRPr b="0" i="0" sz="1400" u="none" cap="none" strike="noStrike">
                <a:solidFill>
                  <a:schemeClr val="dk1"/>
                </a:solidFill>
                <a:latin typeface="Arial"/>
                <a:ea typeface="Arial"/>
                <a:cs typeface="Arial"/>
                <a:sym typeface="Arial"/>
              </a:endParaRPr>
            </a:p>
          </p:txBody>
        </p:sp>
        <p:sp>
          <p:nvSpPr>
            <p:cNvPr id="285" name="Google Shape;285;g2c6eeb36707_0_25"/>
            <p:cNvSpPr/>
            <p:nvPr/>
          </p:nvSpPr>
          <p:spPr>
            <a:xfrm>
              <a:off x="1458300" y="4376624"/>
              <a:ext cx="1627800" cy="667800"/>
            </a:xfrm>
            <a:prstGeom prst="roundRect">
              <a:avLst>
                <a:gd fmla="val 16667" name="adj"/>
              </a:avLst>
            </a:prstGeom>
            <a:solidFill>
              <a:srgbClr val="6AA84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Developmental disability system</a:t>
              </a:r>
              <a:endParaRPr b="0" i="0" sz="1400" u="none" cap="none" strike="noStrike">
                <a:solidFill>
                  <a:schemeClr val="lt1"/>
                </a:solidFill>
                <a:latin typeface="Arial"/>
                <a:ea typeface="Arial"/>
                <a:cs typeface="Arial"/>
                <a:sym typeface="Arial"/>
              </a:endParaRPr>
            </a:p>
          </p:txBody>
        </p:sp>
        <p:pic>
          <p:nvPicPr>
            <p:cNvPr id="283" name="Google Shape;283;g2c6eeb36707_0_25"/>
            <p:cNvPicPr preferRelativeResize="0"/>
            <p:nvPr/>
          </p:nvPicPr>
          <p:blipFill rotWithShape="1">
            <a:blip r:embed="rId3">
              <a:alphaModFix/>
            </a:blip>
            <a:srcRect b="71973" l="0" r="0" t="0"/>
            <a:stretch/>
          </p:blipFill>
          <p:spPr>
            <a:xfrm>
              <a:off x="4813500" y="3522825"/>
              <a:ext cx="3000700" cy="643350"/>
            </a:xfrm>
            <a:prstGeom prst="rect">
              <a:avLst/>
            </a:prstGeom>
            <a:noFill/>
            <a:ln>
              <a:noFill/>
            </a:ln>
          </p:spPr>
        </p:pic>
        <p:sp>
          <p:nvSpPr>
            <p:cNvPr id="286" name="Google Shape;286;g2c6eeb36707_0_25"/>
            <p:cNvSpPr txBox="1"/>
            <p:nvPr/>
          </p:nvSpPr>
          <p:spPr>
            <a:xfrm>
              <a:off x="254550" y="2780575"/>
              <a:ext cx="1049400" cy="159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Braided expertise &amp; funding needed for success</a:t>
              </a:r>
              <a:endParaRPr b="1" i="0" sz="1400" u="none" cap="none" strike="noStrike">
                <a:solidFill>
                  <a:schemeClr val="dk1"/>
                </a:solidFill>
                <a:latin typeface="Arial"/>
                <a:ea typeface="Arial"/>
                <a:cs typeface="Arial"/>
                <a:sym typeface="Arial"/>
              </a:endParaRPr>
            </a:p>
          </p:txBody>
        </p:sp>
      </p:grpSp>
      <p:sp>
        <p:nvSpPr>
          <p:cNvPr id="287" name="Google Shape;287;g2c6eeb36707_0_25"/>
          <p:cNvSpPr txBox="1"/>
          <p:nvPr/>
        </p:nvSpPr>
        <p:spPr>
          <a:xfrm>
            <a:off x="7994200" y="2732675"/>
            <a:ext cx="1163400" cy="404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Employment outcome?</a:t>
            </a:r>
            <a:endParaRPr b="1" i="0" sz="12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31e692885ed_0_9"/>
          <p:cNvSpPr txBox="1"/>
          <p:nvPr>
            <p:ph idx="4294967295" type="title"/>
          </p:nvPr>
        </p:nvSpPr>
        <p:spPr>
          <a:xfrm>
            <a:off x="0" y="216425"/>
            <a:ext cx="9144000" cy="695700"/>
          </a:xfrm>
          <a:prstGeom prst="rect">
            <a:avLst/>
          </a:prstGeom>
          <a:solidFill>
            <a:srgbClr val="1662A5"/>
          </a:solidFill>
          <a:ln>
            <a:noFill/>
          </a:ln>
        </p:spPr>
        <p:txBody>
          <a:bodyPr anchorCtr="0" anchor="ctr" bIns="45700" lIns="91425" spcFirstLastPara="1" rIns="91425" wrap="square" tIns="45700">
            <a:normAutofit/>
          </a:bodyPr>
          <a:lstStyle/>
          <a:p>
            <a:pPr indent="0" lvl="0" marL="457200" rtl="0" algn="l">
              <a:lnSpc>
                <a:spcPct val="90000"/>
              </a:lnSpc>
              <a:spcBef>
                <a:spcPts val="0"/>
              </a:spcBef>
              <a:spcAft>
                <a:spcPts val="0"/>
              </a:spcAft>
              <a:buSzPts val="3300"/>
              <a:buNone/>
            </a:pPr>
            <a:r>
              <a:rPr lang="en-US" sz="2500">
                <a:solidFill>
                  <a:schemeClr val="lt1"/>
                </a:solidFill>
              </a:rPr>
              <a:t>Optimal resourcing for effectiveness &amp; sustainability</a:t>
            </a:r>
            <a:endParaRPr sz="2500">
              <a:solidFill>
                <a:schemeClr val="lt1"/>
              </a:solidFill>
            </a:endParaRPr>
          </a:p>
        </p:txBody>
      </p:sp>
      <p:graphicFrame>
        <p:nvGraphicFramePr>
          <p:cNvPr id="294" name="Google Shape;294;g31e692885ed_0_9"/>
          <p:cNvGraphicFramePr/>
          <p:nvPr/>
        </p:nvGraphicFramePr>
        <p:xfrm>
          <a:off x="577625" y="1043750"/>
          <a:ext cx="3000000" cy="3000000"/>
        </p:xfrm>
        <a:graphic>
          <a:graphicData uri="http://schemas.openxmlformats.org/drawingml/2006/table">
            <a:tbl>
              <a:tblPr>
                <a:noFill/>
                <a:tableStyleId>{34772D84-05CE-41BF-8BE8-032D7881C24A}</a:tableStyleId>
              </a:tblPr>
              <a:tblGrid>
                <a:gridCol w="1356800"/>
                <a:gridCol w="2768225"/>
                <a:gridCol w="1926800"/>
                <a:gridCol w="1926800"/>
              </a:tblGrid>
              <a:tr h="381000">
                <a:tc rowSpan="2">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t>Option 1</a:t>
                      </a:r>
                      <a:endParaRPr b="1" sz="2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1 teacher</a:t>
                      </a:r>
                      <a:endParaRPr sz="2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2 skills trainers if 6+</a:t>
                      </a:r>
                      <a:r>
                        <a:rPr lang="en-US" sz="2200"/>
                        <a:t> interns</a:t>
                      </a:r>
                      <a:endParaRPr sz="2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$160K</a:t>
                      </a:r>
                      <a:endParaRPr sz="2200" u="none" cap="none" strike="noStrike"/>
                    </a:p>
                  </a:txBody>
                  <a:tcPr marT="91425" marB="91425" marR="91425" marL="91425"/>
                </a:tc>
              </a:tr>
              <a:tr h="381000">
                <a:tc vMerge="1"/>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SCHOOL BOARD</a:t>
                      </a:r>
                      <a:endParaRPr b="1" sz="1600" u="none" cap="none" strike="noStrike"/>
                    </a:p>
                  </a:txBody>
                  <a:tcPr marT="91425" marB="91425" marR="91425" marL="91425">
                    <a:solidFill>
                      <a:srgbClr val="B6D7A8"/>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EMPLOYMENT SERVICES</a:t>
                      </a:r>
                      <a:endParaRPr b="1" sz="1600" u="none" cap="none" strike="noStrike"/>
                    </a:p>
                  </a:txBody>
                  <a:tcPr marT="91425" marB="91425" marR="91425" marL="91425">
                    <a:solidFill>
                      <a:srgbClr val="C9DAF8"/>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AGENCY FUNDING GAP</a:t>
                      </a:r>
                      <a:endParaRPr b="1" sz="1600" u="none" cap="none" strike="noStrike"/>
                    </a:p>
                  </a:txBody>
                  <a:tcPr marT="91425" marB="91425" marR="91425" marL="91425">
                    <a:solidFill>
                      <a:srgbClr val="C9DAF8"/>
                    </a:solidFill>
                  </a:tcPr>
                </a:tc>
              </a:tr>
            </a:tbl>
          </a:graphicData>
        </a:graphic>
      </p:graphicFrame>
      <p:graphicFrame>
        <p:nvGraphicFramePr>
          <p:cNvPr id="295" name="Google Shape;295;g31e692885ed_0_9"/>
          <p:cNvGraphicFramePr/>
          <p:nvPr/>
        </p:nvGraphicFramePr>
        <p:xfrm>
          <a:off x="577625" y="3024875"/>
          <a:ext cx="3000000" cy="3000000"/>
        </p:xfrm>
        <a:graphic>
          <a:graphicData uri="http://schemas.openxmlformats.org/drawingml/2006/table">
            <a:tbl>
              <a:tblPr>
                <a:noFill/>
                <a:tableStyleId>{34772D84-05CE-41BF-8BE8-032D7881C24A}</a:tableStyleId>
              </a:tblPr>
              <a:tblGrid>
                <a:gridCol w="1356800"/>
                <a:gridCol w="2768225"/>
                <a:gridCol w="1926800"/>
                <a:gridCol w="1926775"/>
              </a:tblGrid>
              <a:tr h="381000">
                <a:tc rowSpan="2">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t>Option 2</a:t>
                      </a:r>
                      <a:endParaRPr b="1" sz="2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1 teacher + 1 paraprofessional as skills trainer</a:t>
                      </a:r>
                      <a:endParaRPr sz="2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1 skills trainer if 6+ interns</a:t>
                      </a:r>
                      <a:endParaRPr sz="2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t>~ $80K</a:t>
                      </a:r>
                      <a:endParaRPr sz="2200" u="none" cap="none" strike="noStrike"/>
                    </a:p>
                  </a:txBody>
                  <a:tcPr marT="91425" marB="91425" marR="91425" marL="91425"/>
                </a:tc>
              </a:tr>
              <a:tr h="381000">
                <a:tc vMerge="1"/>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SCHOOL BOARD</a:t>
                      </a:r>
                      <a:endParaRPr b="1" sz="1600" u="none" cap="none" strike="noStrike"/>
                    </a:p>
                  </a:txBody>
                  <a:tcPr marT="91425" marB="91425" marR="91425" marL="91425">
                    <a:solidFill>
                      <a:srgbClr val="B6D7A8"/>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EMPLOYMENT SERVICES</a:t>
                      </a:r>
                      <a:endParaRPr b="1" sz="1600" u="none" cap="none" strike="noStrike"/>
                    </a:p>
                  </a:txBody>
                  <a:tcPr marT="91425" marB="91425" marR="91425" marL="91425">
                    <a:solidFill>
                      <a:srgbClr val="C9DAF8"/>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AGENCY FUNDING GAP</a:t>
                      </a:r>
                      <a:endParaRPr b="1" sz="1600" u="none" cap="none" strike="noStrike"/>
                    </a:p>
                  </a:txBody>
                  <a:tcPr marT="91425" marB="91425" marR="91425" marL="91425">
                    <a:solidFill>
                      <a:srgbClr val="C9DAF8"/>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g2c6eeb36707_0_12"/>
          <p:cNvPicPr preferRelativeResize="0"/>
          <p:nvPr/>
        </p:nvPicPr>
        <p:blipFill rotWithShape="1">
          <a:blip r:embed="rId3">
            <a:alphaModFix/>
          </a:blip>
          <a:srcRect b="55506" l="0" r="34887" t="14342"/>
          <a:stretch/>
        </p:blipFill>
        <p:spPr>
          <a:xfrm>
            <a:off x="2857375" y="1064525"/>
            <a:ext cx="5954002" cy="1550599"/>
          </a:xfrm>
          <a:prstGeom prst="rect">
            <a:avLst/>
          </a:prstGeom>
          <a:noFill/>
          <a:ln>
            <a:noFill/>
          </a:ln>
        </p:spPr>
      </p:pic>
      <p:sp>
        <p:nvSpPr>
          <p:cNvPr id="302" name="Google Shape;302;g2c6eeb36707_0_12"/>
          <p:cNvSpPr txBox="1"/>
          <p:nvPr>
            <p:ph type="title"/>
          </p:nvPr>
        </p:nvSpPr>
        <p:spPr>
          <a:xfrm>
            <a:off x="0" y="216425"/>
            <a:ext cx="9144000" cy="695700"/>
          </a:xfrm>
          <a:prstGeom prst="rect">
            <a:avLst/>
          </a:prstGeom>
          <a:solidFill>
            <a:srgbClr val="1662A5"/>
          </a:solidFill>
          <a:ln>
            <a:noFill/>
          </a:ln>
        </p:spPr>
        <p:txBody>
          <a:bodyPr anchorCtr="0" anchor="ctr" bIns="45700" lIns="91425" spcFirstLastPara="1" rIns="91425" wrap="square" tIns="45700">
            <a:normAutofit/>
          </a:bodyPr>
          <a:lstStyle/>
          <a:p>
            <a:pPr indent="0" lvl="0" marL="457200" rtl="0" algn="l">
              <a:lnSpc>
                <a:spcPct val="90000"/>
              </a:lnSpc>
              <a:spcBef>
                <a:spcPts val="0"/>
              </a:spcBef>
              <a:spcAft>
                <a:spcPts val="0"/>
              </a:spcAft>
              <a:buSzPts val="3300"/>
              <a:buNone/>
            </a:pPr>
            <a:r>
              <a:rPr lang="en-US" sz="2500">
                <a:solidFill>
                  <a:schemeClr val="lt1"/>
                </a:solidFill>
              </a:rPr>
              <a:t>Options for sustainable funding for skills trainer role</a:t>
            </a:r>
            <a:endParaRPr sz="2500">
              <a:solidFill>
                <a:schemeClr val="lt1"/>
              </a:solidFill>
            </a:endParaRPr>
          </a:p>
        </p:txBody>
      </p:sp>
      <p:graphicFrame>
        <p:nvGraphicFramePr>
          <p:cNvPr id="303" name="Google Shape;303;g2c6eeb36707_0_12"/>
          <p:cNvGraphicFramePr/>
          <p:nvPr/>
        </p:nvGraphicFramePr>
        <p:xfrm>
          <a:off x="316300" y="2571750"/>
          <a:ext cx="3000000" cy="3000000"/>
        </p:xfrm>
        <a:graphic>
          <a:graphicData uri="http://schemas.openxmlformats.org/drawingml/2006/table">
            <a:tbl>
              <a:tblPr>
                <a:noFill/>
                <a:tableStyleId>{34772D84-05CE-41BF-8BE8-032D7881C24A}</a:tableStyleId>
              </a:tblPr>
              <a:tblGrid>
                <a:gridCol w="4422900"/>
                <a:gridCol w="1929825"/>
                <a:gridCol w="1929825"/>
              </a:tblGrid>
              <a:tr h="3749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MCCSS Developmental Services</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MLITSD</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Education</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94100">
                <a:tc>
                  <a:txBody>
                    <a:bodyPr/>
                    <a:lstStyle/>
                    <a:p>
                      <a:pPr indent="0" lvl="0" marL="0" marR="0" rtl="0" algn="l">
                        <a:lnSpc>
                          <a:spcPct val="100000"/>
                        </a:lnSpc>
                        <a:spcBef>
                          <a:spcPts val="0"/>
                        </a:spcBef>
                        <a:spcAft>
                          <a:spcPts val="0"/>
                        </a:spcAft>
                        <a:buClr>
                          <a:srgbClr val="000000"/>
                        </a:buClr>
                        <a:buSzPts val="1000"/>
                        <a:buFont typeface="Arial"/>
                        <a:buNone/>
                      </a:pPr>
                      <a:r>
                        <a:rPr b="1" i="1" lang="en-US" sz="1000" u="none" cap="none" strike="noStrike"/>
                        <a:t>Option 1: </a:t>
                      </a:r>
                      <a:r>
                        <a:rPr lang="en-US" sz="1000" u="none" cap="none" strike="noStrike"/>
                        <a:t>Flow DSO employment support (ES) (or community participation support) $ to approved agency </a:t>
                      </a:r>
                      <a:r>
                        <a:rPr lang="en-US" sz="1000" u="sng" cap="none" strike="noStrike"/>
                        <a:t>on student acceptance</a:t>
                      </a:r>
                      <a:r>
                        <a:rPr lang="en-US" sz="1000" u="none" cap="none" strike="noStrike"/>
                        <a:t> to a Project SEARCH program so agency can  fund 1 skills trainer during training year and some post-graduation transition to work (follow-along) employment  support</a:t>
                      </a:r>
                      <a:endParaRPr sz="10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rowSpan="2">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Consider funding sources such as Skills Development Fund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Consider specialized funding stream through Integrated Employment Services system</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Continue to fund post-graduation employment supports through Employment Ontario stream C </a:t>
                      </a:r>
                      <a:endParaRPr sz="1000" u="none" cap="none" strike="noStrike">
                        <a:highlight>
                          <a:srgbClr val="EEEEEE"/>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rowSpan="2">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Share practice information that many school boards are funding:</a:t>
                      </a:r>
                      <a:endParaRPr sz="1000" u="none" cap="none" strike="noStrike"/>
                    </a:p>
                    <a:p>
                      <a:pPr indent="-177800" lvl="0" marL="228600" marR="0" rtl="0" algn="l">
                        <a:lnSpc>
                          <a:spcPct val="100000"/>
                        </a:lnSpc>
                        <a:spcBef>
                          <a:spcPts val="0"/>
                        </a:spcBef>
                        <a:spcAft>
                          <a:spcPts val="0"/>
                        </a:spcAft>
                        <a:buClr>
                          <a:srgbClr val="000000"/>
                        </a:buClr>
                        <a:buSzPts val="1000"/>
                        <a:buFont typeface="Arial"/>
                        <a:buChar char="●"/>
                      </a:pPr>
                      <a:r>
                        <a:rPr lang="en-US" sz="1000" u="none" cap="none" strike="noStrike"/>
                        <a:t>1 teacher +</a:t>
                      </a:r>
                      <a:endParaRPr sz="1000" u="none" cap="none" strike="noStrike"/>
                    </a:p>
                    <a:p>
                      <a:pPr indent="-177800" lvl="0" marL="228600" marR="0" rtl="0" algn="l">
                        <a:lnSpc>
                          <a:spcPct val="100000"/>
                        </a:lnSpc>
                        <a:spcBef>
                          <a:spcPts val="0"/>
                        </a:spcBef>
                        <a:spcAft>
                          <a:spcPts val="0"/>
                        </a:spcAft>
                        <a:buClr>
                          <a:srgbClr val="000000"/>
                        </a:buClr>
                        <a:buSzPts val="1000"/>
                        <a:buFont typeface="Arial"/>
                        <a:buChar char="●"/>
                      </a:pPr>
                      <a:r>
                        <a:rPr lang="en-US" sz="1000" u="none" cap="none" strike="noStrike"/>
                        <a:t>1 paraprofessional (EA/EW) to act as skills trainer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(funded through combination of streams: special education, experiential learning, general student needs, student success)</a:t>
                      </a:r>
                      <a:endParaRPr sz="10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129100">
                <a:tc>
                  <a:txBody>
                    <a:bodyPr/>
                    <a:lstStyle/>
                    <a:p>
                      <a:pPr indent="0" lvl="0" marL="0" marR="0" rtl="0" algn="l">
                        <a:lnSpc>
                          <a:spcPct val="115000"/>
                        </a:lnSpc>
                        <a:spcBef>
                          <a:spcPts val="0"/>
                        </a:spcBef>
                        <a:spcAft>
                          <a:spcPts val="0"/>
                        </a:spcAft>
                        <a:buClr>
                          <a:srgbClr val="000000"/>
                        </a:buClr>
                        <a:buSzPts val="1000"/>
                        <a:buFont typeface="Arial"/>
                        <a:buNone/>
                      </a:pPr>
                      <a:r>
                        <a:rPr b="1" i="1" lang="en-US" sz="1000" u="none" cap="none" strike="noStrike"/>
                        <a:t>Option 2: </a:t>
                      </a:r>
                      <a:r>
                        <a:rPr lang="en-US" sz="1000" u="none" cap="none" strike="noStrike"/>
                        <a:t>Make special one time enhanced Passport allocation </a:t>
                      </a:r>
                      <a:r>
                        <a:rPr lang="en-US" sz="1000" u="sng" cap="none" strike="noStrike"/>
                        <a:t>on student acceptance</a:t>
                      </a:r>
                      <a:r>
                        <a:rPr lang="en-US" sz="1000" u="none" cap="none" strike="noStrike"/>
                        <a:t> to a Project SEARCH program which student then directs to funding their portion of the cost of a skills trainer at their Project SEARCH site. (Student’s base Passport allocation would remain available for them to direct their community participation support.)</a:t>
                      </a:r>
                      <a:endParaRPr sz="10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vMerge="1"/>
                <a:tc vMerge="1"/>
              </a:tr>
            </a:tbl>
          </a:graphicData>
        </a:graphic>
      </p:graphicFrame>
      <p:sp>
        <p:nvSpPr>
          <p:cNvPr id="304" name="Google Shape;304;g2c6eeb36707_0_12"/>
          <p:cNvSpPr txBox="1"/>
          <p:nvPr/>
        </p:nvSpPr>
        <p:spPr>
          <a:xfrm>
            <a:off x="263275" y="1090875"/>
            <a:ext cx="2746500" cy="148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Arial"/>
                <a:ea typeface="Arial"/>
                <a:cs typeface="Arial"/>
                <a:sym typeface="Arial"/>
              </a:rPr>
              <a:t>Braid funding</a:t>
            </a:r>
            <a:endParaRPr b="0" i="0" sz="2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Arial"/>
                <a:ea typeface="Arial"/>
                <a:cs typeface="Arial"/>
                <a:sym typeface="Arial"/>
              </a:rPr>
              <a:t>Adjust policy, processes, eligibility</a:t>
            </a:r>
            <a:endParaRPr b="0" i="0" sz="21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265347f0438_0_128"/>
          <p:cNvSpPr txBox="1"/>
          <p:nvPr>
            <p:ph idx="1" type="body"/>
          </p:nvPr>
        </p:nvSpPr>
        <p:spPr>
          <a:xfrm>
            <a:off x="537275" y="1061100"/>
            <a:ext cx="5625600" cy="4082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200"/>
              </a:spcBef>
              <a:spcAft>
                <a:spcPts val="0"/>
              </a:spcAft>
              <a:buSzPts val="2270"/>
              <a:buNone/>
            </a:pPr>
            <a:r>
              <a:rPr lang="en-US" sz="2000">
                <a:solidFill>
                  <a:srgbClr val="000000"/>
                </a:solidFill>
              </a:rPr>
              <a:t>Work experiences during high school lead to lifelong employment (early intervention)</a:t>
            </a:r>
            <a:endParaRPr sz="2000">
              <a:solidFill>
                <a:srgbClr val="000000"/>
              </a:solidFill>
            </a:endParaRPr>
          </a:p>
          <a:p>
            <a:pPr indent="0" lvl="0" marL="0" rtl="0" algn="l">
              <a:lnSpc>
                <a:spcPct val="100000"/>
              </a:lnSpc>
              <a:spcBef>
                <a:spcPts val="1200"/>
              </a:spcBef>
              <a:spcAft>
                <a:spcPts val="0"/>
              </a:spcAft>
              <a:buClr>
                <a:schemeClr val="dk1"/>
              </a:buClr>
              <a:buSzPts val="1100"/>
              <a:buFont typeface="Arial"/>
              <a:buNone/>
            </a:pPr>
            <a:r>
              <a:rPr lang="en-US" sz="2000">
                <a:solidFill>
                  <a:srgbClr val="000000"/>
                </a:solidFill>
              </a:rPr>
              <a:t>Programs like Project SEARCH</a:t>
            </a:r>
            <a:r>
              <a:rPr b="1" lang="en-US" sz="2000">
                <a:solidFill>
                  <a:srgbClr val="000000"/>
                </a:solidFill>
              </a:rPr>
              <a:t> </a:t>
            </a:r>
            <a:r>
              <a:rPr lang="en-US" sz="2000">
                <a:solidFill>
                  <a:srgbClr val="000000"/>
                </a:solidFill>
              </a:rPr>
              <a:t>break down barriers to employment and ↑:</a:t>
            </a:r>
            <a:endParaRPr sz="2000">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sz="1800">
                <a:solidFill>
                  <a:srgbClr val="000000"/>
                </a:solidFill>
              </a:rPr>
              <a:t>Equity &amp; access</a:t>
            </a:r>
            <a:endParaRPr sz="1800">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sz="1800">
                <a:solidFill>
                  <a:srgbClr val="000000"/>
                </a:solidFill>
              </a:rPr>
              <a:t>Workforce development</a:t>
            </a:r>
            <a:endParaRPr sz="1800">
              <a:solidFill>
                <a:srgbClr val="000000"/>
              </a:solidFill>
            </a:endParaRPr>
          </a:p>
          <a:p>
            <a:pPr indent="0" lvl="0" marL="0" rtl="0" algn="l">
              <a:lnSpc>
                <a:spcPct val="100000"/>
              </a:lnSpc>
              <a:spcBef>
                <a:spcPts val="1200"/>
              </a:spcBef>
              <a:spcAft>
                <a:spcPts val="0"/>
              </a:spcAft>
              <a:buClr>
                <a:srgbClr val="000000"/>
              </a:buClr>
              <a:buSzPts val="2100"/>
              <a:buFont typeface="Arial"/>
              <a:buNone/>
            </a:pPr>
            <a:r>
              <a:rPr lang="en-US" sz="2000">
                <a:solidFill>
                  <a:srgbClr val="000000"/>
                </a:solidFill>
              </a:rPr>
              <a:t>Key Ontario policy alignments:</a:t>
            </a:r>
            <a:endParaRPr sz="2000">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sz="1800">
                <a:solidFill>
                  <a:srgbClr val="000000"/>
                </a:solidFill>
              </a:rPr>
              <a:t>MCCSS Journey to Belonging</a:t>
            </a:r>
            <a:endParaRPr sz="1800">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sz="1800">
                <a:solidFill>
                  <a:srgbClr val="000000"/>
                </a:solidFill>
              </a:rPr>
              <a:t>AODA K-12 education standards [unpublished]</a:t>
            </a:r>
            <a:endParaRPr sz="1800">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sz="1800">
                <a:solidFill>
                  <a:srgbClr val="000000"/>
                </a:solidFill>
              </a:rPr>
              <a:t>MLITSD’s Integrated Employment Services</a:t>
            </a:r>
            <a:endParaRPr sz="1800">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sz="1800">
                <a:solidFill>
                  <a:srgbClr val="000000"/>
                </a:solidFill>
              </a:rPr>
              <a:t>Ministry of Education “Developmental Disabilities Pilot” since 2021</a:t>
            </a:r>
            <a:endParaRPr sz="1800"/>
          </a:p>
        </p:txBody>
      </p:sp>
      <p:sp>
        <p:nvSpPr>
          <p:cNvPr id="310" name="Google Shape;310;g265347f0438_0_128"/>
          <p:cNvSpPr txBox="1"/>
          <p:nvPr/>
        </p:nvSpPr>
        <p:spPr>
          <a:xfrm>
            <a:off x="12475" y="250925"/>
            <a:ext cx="9144000" cy="624000"/>
          </a:xfrm>
          <a:prstGeom prst="rect">
            <a:avLst/>
          </a:prstGeom>
          <a:solidFill>
            <a:srgbClr val="1662A5"/>
          </a:solidFill>
          <a:ln>
            <a:noFill/>
          </a:ln>
        </p:spPr>
        <p:txBody>
          <a:bodyPr anchorCtr="0" anchor="t"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3600"/>
              <a:buFont typeface="Arial"/>
              <a:buNone/>
            </a:pPr>
            <a:r>
              <a:rPr b="0" i="0" lang="en-US" sz="2500" u="none" cap="none" strike="noStrike">
                <a:solidFill>
                  <a:srgbClr val="EEEEEE"/>
                </a:solidFill>
                <a:latin typeface="Arial"/>
                <a:ea typeface="Arial"/>
                <a:cs typeface="Arial"/>
                <a:sym typeface="Arial"/>
              </a:rPr>
              <a:t>Policy alignments</a:t>
            </a:r>
            <a:endParaRPr b="0" i="0" sz="2500" u="none" cap="none" strike="noStrike">
              <a:solidFill>
                <a:srgbClr val="EEEEEE"/>
              </a:solidFill>
              <a:latin typeface="Arial"/>
              <a:ea typeface="Arial"/>
              <a:cs typeface="Arial"/>
              <a:sym typeface="Arial"/>
            </a:endParaRPr>
          </a:p>
        </p:txBody>
      </p:sp>
      <p:pic>
        <p:nvPicPr>
          <p:cNvPr id="311" name="Google Shape;311;g265347f0438_0_128"/>
          <p:cNvPicPr preferRelativeResize="0"/>
          <p:nvPr/>
        </p:nvPicPr>
        <p:blipFill rotWithShape="1">
          <a:blip r:embed="rId3">
            <a:alphaModFix/>
          </a:blip>
          <a:srcRect b="0" l="0" r="0" t="0"/>
          <a:stretch/>
        </p:blipFill>
        <p:spPr>
          <a:xfrm>
            <a:off x="6485649" y="237976"/>
            <a:ext cx="2658351" cy="35444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32be6f8b879_0_201"/>
          <p:cNvSpPr txBox="1"/>
          <p:nvPr/>
        </p:nvSpPr>
        <p:spPr>
          <a:xfrm>
            <a:off x="536500" y="1227850"/>
            <a:ext cx="7948200" cy="1640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100"/>
              </a:spcBef>
              <a:spcAft>
                <a:spcPts val="0"/>
              </a:spcAft>
              <a:buClr>
                <a:srgbClr val="000000"/>
              </a:buClr>
              <a:buSzPts val="2600"/>
              <a:buFont typeface="Arial"/>
              <a:buNone/>
            </a:pPr>
            <a:r>
              <a:rPr b="0" i="0" lang="en-US" sz="2400" u="none" cap="none" strike="noStrike">
                <a:solidFill>
                  <a:srgbClr val="000000"/>
                </a:solidFill>
                <a:highlight>
                  <a:srgbClr val="FFFFFF"/>
                </a:highlight>
                <a:latin typeface="Arial"/>
                <a:ea typeface="Arial"/>
                <a:cs typeface="Arial"/>
                <a:sym typeface="Arial"/>
              </a:rPr>
              <a:t>How can ministries &amp; </a:t>
            </a:r>
            <a:r>
              <a:rPr lang="en-US" sz="2400">
                <a:highlight>
                  <a:srgbClr val="FFFFFF"/>
                </a:highlight>
              </a:rPr>
              <a:t>communities </a:t>
            </a:r>
            <a:r>
              <a:rPr b="0" i="0" lang="en-US" sz="2400" u="none" cap="none" strike="noStrike">
                <a:solidFill>
                  <a:srgbClr val="000000"/>
                </a:solidFill>
                <a:highlight>
                  <a:srgbClr val="FFFFFF"/>
                </a:highlight>
                <a:latin typeface="Arial"/>
                <a:ea typeface="Arial"/>
                <a:cs typeface="Arial"/>
                <a:sym typeface="Arial"/>
              </a:rPr>
              <a:t>work together to stabilize funding for Project SEARCH </a:t>
            </a:r>
            <a:r>
              <a:rPr lang="en-US" sz="2400">
                <a:highlight>
                  <a:srgbClr val="FFFFFF"/>
                </a:highlight>
              </a:rPr>
              <a:t>pre-employment programming</a:t>
            </a:r>
            <a:r>
              <a:rPr b="0" i="0" lang="en-US" sz="2400" u="none" cap="none" strike="noStrike">
                <a:solidFill>
                  <a:srgbClr val="000000"/>
                </a:solidFill>
                <a:highlight>
                  <a:srgbClr val="FFFFFF"/>
                </a:highlight>
                <a:latin typeface="Arial"/>
                <a:ea typeface="Arial"/>
                <a:cs typeface="Arial"/>
                <a:sym typeface="Arial"/>
              </a:rPr>
              <a:t>?</a:t>
            </a:r>
            <a:endParaRPr b="0" i="0" sz="2400" u="none" cap="none" strike="noStrike">
              <a:solidFill>
                <a:srgbClr val="000000"/>
              </a:solidFill>
              <a:highlight>
                <a:srgbClr val="FFFFFF"/>
              </a:highlight>
              <a:latin typeface="Arial"/>
              <a:ea typeface="Arial"/>
              <a:cs typeface="Arial"/>
              <a:sym typeface="Arial"/>
            </a:endParaRPr>
          </a:p>
          <a:p>
            <a:pPr indent="0" lvl="0" marL="457200" marR="0" rtl="0" algn="l">
              <a:lnSpc>
                <a:spcPct val="115000"/>
              </a:lnSpc>
              <a:spcBef>
                <a:spcPts val="1100"/>
              </a:spcBef>
              <a:spcAft>
                <a:spcPts val="0"/>
              </a:spcAft>
              <a:buClr>
                <a:srgbClr val="000000"/>
              </a:buClr>
              <a:buSzPts val="2900"/>
              <a:buFont typeface="Arial"/>
              <a:buNone/>
            </a:pPr>
            <a:r>
              <a:t/>
            </a:r>
            <a:endParaRPr b="0" i="0" sz="29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110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sp>
        <p:nvSpPr>
          <p:cNvPr id="318" name="Google Shape;318;g32be6f8b879_0_201"/>
          <p:cNvSpPr txBox="1"/>
          <p:nvPr>
            <p:ph idx="4294967295" type="title"/>
          </p:nvPr>
        </p:nvSpPr>
        <p:spPr>
          <a:xfrm>
            <a:off x="0" y="216425"/>
            <a:ext cx="9144000" cy="695700"/>
          </a:xfrm>
          <a:prstGeom prst="rect">
            <a:avLst/>
          </a:prstGeom>
          <a:solidFill>
            <a:srgbClr val="1662A5"/>
          </a:solidFill>
          <a:ln>
            <a:noFill/>
          </a:ln>
        </p:spPr>
        <p:txBody>
          <a:bodyPr anchorCtr="0" anchor="ctr" bIns="45700" lIns="91425" spcFirstLastPara="1" rIns="91425" wrap="square" tIns="45700">
            <a:normAutofit/>
          </a:bodyPr>
          <a:lstStyle/>
          <a:p>
            <a:pPr indent="0" lvl="0" marL="457200" rtl="0" algn="l">
              <a:lnSpc>
                <a:spcPct val="90000"/>
              </a:lnSpc>
              <a:spcBef>
                <a:spcPts val="0"/>
              </a:spcBef>
              <a:spcAft>
                <a:spcPts val="0"/>
              </a:spcAft>
              <a:buSzPts val="3300"/>
              <a:buNone/>
            </a:pPr>
            <a:r>
              <a:rPr lang="en-US" sz="2500">
                <a:solidFill>
                  <a:schemeClr val="lt1"/>
                </a:solidFill>
              </a:rPr>
              <a:t>Ontario call to action</a:t>
            </a:r>
            <a:endParaRPr sz="2500">
              <a:solidFill>
                <a:schemeClr val="lt1"/>
              </a:solidFill>
            </a:endParaRPr>
          </a:p>
        </p:txBody>
      </p:sp>
      <p:sp>
        <p:nvSpPr>
          <p:cNvPr id="319" name="Google Shape;319;g32be6f8b879_0_201"/>
          <p:cNvSpPr txBox="1"/>
          <p:nvPr/>
        </p:nvSpPr>
        <p:spPr>
          <a:xfrm>
            <a:off x="610675" y="2868550"/>
            <a:ext cx="3867900" cy="20097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chemeClr val="dk1"/>
                </a:solidFill>
              </a:rPr>
              <a:t>Ministries </a:t>
            </a:r>
            <a:r>
              <a:rPr lang="en-US" sz="1600">
                <a:solidFill>
                  <a:schemeClr val="dk1"/>
                </a:solidFill>
              </a:rPr>
              <a:t>(MCCSS, MLITSD, EDU)</a:t>
            </a:r>
            <a:endParaRPr sz="1600">
              <a:solidFill>
                <a:schemeClr val="dk1"/>
              </a:solidFill>
            </a:endParaRPr>
          </a:p>
          <a:p>
            <a:pPr indent="0" lvl="0" marL="0" rtl="0" algn="l">
              <a:spcBef>
                <a:spcPts val="1000"/>
              </a:spcBef>
              <a:spcAft>
                <a:spcPts val="0"/>
              </a:spcAft>
              <a:buNone/>
            </a:pPr>
            <a:r>
              <a:rPr lang="en-US" sz="2100">
                <a:solidFill>
                  <a:schemeClr val="dk1"/>
                </a:solidFill>
              </a:rPr>
              <a:t>Enable braided, inter-sectoral funding &amp; expertise by adjusting policy, processes, eligibility</a:t>
            </a:r>
            <a:endParaRPr sz="2100">
              <a:solidFill>
                <a:schemeClr val="dk1"/>
              </a:solidFill>
            </a:endParaRPr>
          </a:p>
          <a:p>
            <a:pPr indent="0" lvl="0" marL="0" rtl="0" algn="l">
              <a:spcBef>
                <a:spcPts val="0"/>
              </a:spcBef>
              <a:spcAft>
                <a:spcPts val="0"/>
              </a:spcAft>
              <a:buNone/>
            </a:pPr>
            <a:r>
              <a:t/>
            </a:r>
            <a:endParaRPr sz="2100">
              <a:solidFill>
                <a:schemeClr val="dk1"/>
              </a:solidFill>
            </a:endParaRPr>
          </a:p>
        </p:txBody>
      </p:sp>
      <p:sp>
        <p:nvSpPr>
          <p:cNvPr id="320" name="Google Shape;320;g32be6f8b879_0_201"/>
          <p:cNvSpPr txBox="1"/>
          <p:nvPr/>
        </p:nvSpPr>
        <p:spPr>
          <a:xfrm>
            <a:off x="4877875" y="2868550"/>
            <a:ext cx="3325200" cy="17481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chemeClr val="dk1"/>
                </a:solidFill>
              </a:rPr>
              <a:t>Communities</a:t>
            </a:r>
            <a:endParaRPr sz="1600">
              <a:solidFill>
                <a:schemeClr val="dk1"/>
              </a:solidFill>
            </a:endParaRPr>
          </a:p>
          <a:p>
            <a:pPr indent="0" lvl="0" marL="0" rtl="0" algn="l">
              <a:spcBef>
                <a:spcPts val="1000"/>
              </a:spcBef>
              <a:spcAft>
                <a:spcPts val="0"/>
              </a:spcAft>
              <a:buNone/>
            </a:pPr>
            <a:r>
              <a:rPr lang="en-US" sz="2100">
                <a:solidFill>
                  <a:schemeClr val="dk1"/>
                </a:solidFill>
              </a:rPr>
              <a:t>Local and regional awareness and advocacy activities</a:t>
            </a:r>
            <a:endParaRPr sz="2100">
              <a:solidFill>
                <a:schemeClr val="dk1"/>
              </a:solidFill>
            </a:endParaRPr>
          </a:p>
          <a:p>
            <a:pPr indent="0" lvl="0" marL="0" rtl="0" algn="l">
              <a:spcBef>
                <a:spcPts val="0"/>
              </a:spcBef>
              <a:spcAft>
                <a:spcPts val="0"/>
              </a:spcAft>
              <a:buNone/>
            </a:pPr>
            <a:r>
              <a:t/>
            </a:r>
            <a:endParaRPr sz="21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2a46a9f532a_0_15"/>
          <p:cNvSpPr txBox="1"/>
          <p:nvPr>
            <p:ph idx="4294967295" type="body"/>
          </p:nvPr>
        </p:nvSpPr>
        <p:spPr>
          <a:xfrm>
            <a:off x="0" y="1877275"/>
            <a:ext cx="9144000" cy="3132000"/>
          </a:xfrm>
          <a:prstGeom prst="rect">
            <a:avLst/>
          </a:prstGeom>
          <a:solidFill>
            <a:srgbClr val="1662A5"/>
          </a:solidFill>
          <a:ln>
            <a:noFill/>
          </a:ln>
        </p:spPr>
        <p:txBody>
          <a:bodyPr anchorCtr="0" anchor="t" bIns="45700" lIns="91425" spcFirstLastPara="1" rIns="91425" wrap="square" tIns="45700">
            <a:noAutofit/>
          </a:bodyPr>
          <a:lstStyle/>
          <a:p>
            <a:pPr indent="0" lvl="0" marL="171450" rtl="0" algn="l">
              <a:lnSpc>
                <a:spcPct val="100000"/>
              </a:lnSpc>
              <a:spcBef>
                <a:spcPts val="0"/>
              </a:spcBef>
              <a:spcAft>
                <a:spcPts val="0"/>
              </a:spcAft>
              <a:buClr>
                <a:srgbClr val="000000"/>
              </a:buClr>
              <a:buSzPts val="2100"/>
              <a:buFont typeface="Arial"/>
              <a:buNone/>
            </a:pPr>
            <a:r>
              <a:t/>
            </a:r>
            <a:endParaRPr sz="2400">
              <a:solidFill>
                <a:schemeClr val="lt1"/>
              </a:solidFill>
            </a:endParaRPr>
          </a:p>
          <a:p>
            <a:pPr indent="0" lvl="0" marL="171450" rtl="0" algn="l">
              <a:lnSpc>
                <a:spcPct val="100000"/>
              </a:lnSpc>
              <a:spcBef>
                <a:spcPts val="750"/>
              </a:spcBef>
              <a:spcAft>
                <a:spcPts val="0"/>
              </a:spcAft>
              <a:buSzPts val="2100"/>
              <a:buNone/>
            </a:pPr>
            <a:r>
              <a:rPr lang="en-US" sz="5200">
                <a:solidFill>
                  <a:schemeClr val="lt1"/>
                </a:solidFill>
              </a:rPr>
              <a:t>Background slides</a:t>
            </a:r>
            <a:endParaRPr sz="5200">
              <a:solidFill>
                <a:srgbClr val="EEEEE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32be6f8b879_0_81"/>
          <p:cNvSpPr txBox="1"/>
          <p:nvPr>
            <p:ph idx="4294967295" type="title"/>
          </p:nvPr>
        </p:nvSpPr>
        <p:spPr>
          <a:xfrm>
            <a:off x="0" y="216425"/>
            <a:ext cx="9144000" cy="751200"/>
          </a:xfrm>
          <a:prstGeom prst="rect">
            <a:avLst/>
          </a:prstGeom>
          <a:solidFill>
            <a:srgbClr val="1662A5"/>
          </a:solidFill>
          <a:ln>
            <a:noFill/>
          </a:ln>
        </p:spPr>
        <p:txBody>
          <a:bodyPr anchorCtr="0" anchor="ctr" bIns="45700" lIns="91425" spcFirstLastPara="1" rIns="91425" wrap="square" tIns="45700">
            <a:normAutofit/>
          </a:bodyPr>
          <a:lstStyle/>
          <a:p>
            <a:pPr indent="0" lvl="0" marL="457200" rtl="0" algn="l">
              <a:lnSpc>
                <a:spcPct val="90000"/>
              </a:lnSpc>
              <a:spcBef>
                <a:spcPts val="0"/>
              </a:spcBef>
              <a:spcAft>
                <a:spcPts val="0"/>
              </a:spcAft>
              <a:buSzPts val="3300"/>
              <a:buNone/>
            </a:pPr>
            <a:r>
              <a:rPr lang="en-US" sz="2500">
                <a:solidFill>
                  <a:schemeClr val="lt1"/>
                </a:solidFill>
              </a:rPr>
              <a:t>Skills trainer role &amp; funding challenge</a:t>
            </a:r>
            <a:endParaRPr sz="2500">
              <a:solidFill>
                <a:schemeClr val="lt1"/>
              </a:solidFill>
            </a:endParaRPr>
          </a:p>
        </p:txBody>
      </p:sp>
      <p:sp>
        <p:nvSpPr>
          <p:cNvPr id="333" name="Google Shape;333;g32be6f8b879_0_81"/>
          <p:cNvSpPr txBox="1"/>
          <p:nvPr/>
        </p:nvSpPr>
        <p:spPr>
          <a:xfrm>
            <a:off x="227100" y="1358200"/>
            <a:ext cx="2722500" cy="2891700"/>
          </a:xfrm>
          <a:prstGeom prst="rect">
            <a:avLst/>
          </a:prstGeom>
          <a:solidFill>
            <a:srgbClr val="D9D9D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2 skills trainers needed for class of 10 students</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lang="en-US" sz="1700">
                <a:solidFill>
                  <a:schemeClr val="dk1"/>
                </a:solidFill>
              </a:rPr>
              <a:t>Program budget shortfall of</a:t>
            </a:r>
            <a:r>
              <a:rPr b="0" i="0" lang="en-US" sz="1700" u="none" cap="none" strike="noStrike">
                <a:solidFill>
                  <a:schemeClr val="dk1"/>
                </a:solidFill>
                <a:latin typeface="Arial"/>
                <a:ea typeface="Arial"/>
                <a:cs typeface="Arial"/>
                <a:sym typeface="Arial"/>
              </a:rPr>
              <a:t> ~ $160,000/year or $16,000 per student</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Most sites struggle to identify sustainable funding source</a:t>
            </a:r>
            <a:endParaRPr b="0" i="0" sz="1700" u="none" cap="none" strike="noStrike">
              <a:solidFill>
                <a:schemeClr val="dk1"/>
              </a:solidFill>
              <a:latin typeface="Arial"/>
              <a:ea typeface="Arial"/>
              <a:cs typeface="Arial"/>
              <a:sym typeface="Arial"/>
            </a:endParaRPr>
          </a:p>
        </p:txBody>
      </p:sp>
      <p:sp>
        <p:nvSpPr>
          <p:cNvPr id="334" name="Google Shape;334;g32be6f8b879_0_81"/>
          <p:cNvSpPr txBox="1"/>
          <p:nvPr/>
        </p:nvSpPr>
        <p:spPr>
          <a:xfrm>
            <a:off x="3342925" y="1123975"/>
            <a:ext cx="5631300" cy="361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Across 3 layered internships, skills trainers role is to:</a:t>
            </a:r>
            <a:endParaRPr b="0" i="0" sz="18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Learn skills, routines, standards </a:t>
            </a:r>
            <a:r>
              <a:rPr b="0" i="0" lang="en-US" sz="1400" u="none" cap="none" strike="noStrike">
                <a:solidFill>
                  <a:schemeClr val="dk1"/>
                </a:solidFill>
                <a:latin typeface="Arial"/>
                <a:ea typeface="Arial"/>
                <a:cs typeface="Arial"/>
                <a:sym typeface="Arial"/>
              </a:rPr>
              <a:t>alongside the student in the role/team/internship to which student is matched</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Apply learning strategies</a:t>
            </a:r>
            <a:r>
              <a:rPr b="0" i="0" lang="en-US" sz="1400" u="none" cap="none" strike="noStrike">
                <a:solidFill>
                  <a:schemeClr val="dk1"/>
                </a:solidFill>
                <a:latin typeface="Arial"/>
                <a:ea typeface="Arial"/>
                <a:cs typeface="Arial"/>
                <a:sym typeface="Arial"/>
              </a:rPr>
              <a:t> to promote student skill acquisition and progress toward meeting workplace behaviour, quality and quantity standards (e.g., develop visual checklist, etc.)</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Consult about accommodations if needed</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Model communication and feedback strategies</a:t>
            </a:r>
            <a:r>
              <a:rPr b="0" i="0" lang="en-US" sz="1400" u="none" cap="none" strike="noStrike">
                <a:solidFill>
                  <a:schemeClr val="dk1"/>
                </a:solidFill>
                <a:latin typeface="Arial"/>
                <a:ea typeface="Arial"/>
                <a:cs typeface="Arial"/>
                <a:sym typeface="Arial"/>
              </a:rPr>
              <a:t> to student and workplace mentors/managers</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Fade</a:t>
            </a:r>
            <a:r>
              <a:rPr b="0" i="0" lang="en-US" sz="1400" u="none" cap="none" strike="noStrike">
                <a:solidFill>
                  <a:schemeClr val="dk1"/>
                </a:solidFill>
                <a:latin typeface="Arial"/>
                <a:ea typeface="Arial"/>
                <a:cs typeface="Arial"/>
                <a:sym typeface="Arial"/>
              </a:rPr>
              <a:t> as student gains independence and as mentors/managers deem appropriate but </a:t>
            </a:r>
            <a:r>
              <a:rPr b="1" i="0" lang="en-US" sz="1400" u="none" cap="none" strike="noStrike">
                <a:solidFill>
                  <a:schemeClr val="dk1"/>
                </a:solidFill>
                <a:latin typeface="Arial"/>
                <a:ea typeface="Arial"/>
                <a:cs typeface="Arial"/>
                <a:sym typeface="Arial"/>
              </a:rPr>
              <a:t>re-engage</a:t>
            </a:r>
            <a:r>
              <a:rPr b="0" i="0" lang="en-US" sz="1400" u="none" cap="none" strike="noStrike">
                <a:solidFill>
                  <a:schemeClr val="dk1"/>
                </a:solidFill>
                <a:latin typeface="Arial"/>
                <a:ea typeface="Arial"/>
                <a:cs typeface="Arial"/>
                <a:sym typeface="Arial"/>
              </a:rPr>
              <a:t> then to add new skills</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Monitor student performance </a:t>
            </a:r>
            <a:r>
              <a:rPr b="0" i="0" lang="en-US" sz="1400" u="none" cap="none" strike="noStrike">
                <a:solidFill>
                  <a:schemeClr val="dk1"/>
                </a:solidFill>
                <a:latin typeface="Arial"/>
                <a:ea typeface="Arial"/>
                <a:cs typeface="Arial"/>
                <a:sym typeface="Arial"/>
              </a:rPr>
              <a:t>on the job and </a:t>
            </a:r>
            <a:r>
              <a:rPr b="1" i="0" lang="en-US" sz="1400" u="none" cap="none" strike="noStrike">
                <a:solidFill>
                  <a:schemeClr val="dk1"/>
                </a:solidFill>
                <a:latin typeface="Arial"/>
                <a:ea typeface="Arial"/>
                <a:cs typeface="Arial"/>
                <a:sym typeface="Arial"/>
              </a:rPr>
              <a:t>integrate with program curriculum activities and employment/career planning</a:t>
            </a:r>
            <a:r>
              <a:rPr b="0" i="0" lang="en-US" sz="1400" u="none" cap="none" strike="noStrike">
                <a:solidFill>
                  <a:schemeClr val="dk1"/>
                </a:solidFill>
                <a:latin typeface="Arial"/>
                <a:ea typeface="Arial"/>
                <a:cs typeface="Arial"/>
                <a:sym typeface="Arial"/>
              </a:rPr>
              <a:t> together with teacher</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graphicFrame>
        <p:nvGraphicFramePr>
          <p:cNvPr id="340" name="Google Shape;340;g31e692885ed_0_2"/>
          <p:cNvGraphicFramePr/>
          <p:nvPr/>
        </p:nvGraphicFramePr>
        <p:xfrm>
          <a:off x="353963" y="1159513"/>
          <a:ext cx="3000000" cy="3000000"/>
        </p:xfrm>
        <a:graphic>
          <a:graphicData uri="http://schemas.openxmlformats.org/drawingml/2006/table">
            <a:tbl>
              <a:tblPr>
                <a:noFill/>
                <a:tableStyleId>{34772D84-05CE-41BF-8BE8-032D7881C24A}</a:tableStyleId>
              </a:tblPr>
              <a:tblGrid>
                <a:gridCol w="1025550"/>
                <a:gridCol w="902250"/>
                <a:gridCol w="902250"/>
                <a:gridCol w="902250"/>
                <a:gridCol w="902250"/>
                <a:gridCol w="902250"/>
                <a:gridCol w="902250"/>
                <a:gridCol w="902250"/>
                <a:gridCol w="902250"/>
              </a:tblGrid>
              <a:tr h="7032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 sites</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6</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3</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3</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t>19</a:t>
                      </a:r>
                      <a:r>
                        <a:rPr lang="en-US" sz="1400" u="none" cap="none" strike="noStrike"/>
                        <a:t> sites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3250">
                <a:tc rowSpan="2">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 students</a:t>
                      </a:r>
                      <a:endParaRPr b="1"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6</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7</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8</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9</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10</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t>125 </a:t>
                      </a:r>
                      <a:r>
                        <a:rPr lang="en-US" sz="1400" u="none" cap="none" strike="noStrike"/>
                        <a:t>students</a:t>
                      </a:r>
                      <a:endParaRPr sz="1400" u="none" cap="none" strike="noStrike"/>
                    </a:p>
                  </a:txBody>
                  <a:tcPr marT="91425" marB="91425" marR="91425" marL="91425">
                    <a:lnT cap="flat" cmpd="sng" w="9525">
                      <a:solidFill>
                        <a:srgbClr val="9E9E9E"/>
                      </a:solidFill>
                      <a:prstDash val="solid"/>
                      <a:round/>
                      <a:headEnd len="sm" w="sm" type="none"/>
                      <a:tailEnd len="sm" w="sm" type="none"/>
                    </a:lnT>
                  </a:tcPr>
                </a:tc>
              </a:tr>
              <a:tr h="498125">
                <a:tc vMerge="1"/>
                <a:tc gridSpan="8">
                  <a:txBody>
                    <a:bodyPr/>
                    <a:lstStyle/>
                    <a:p>
                      <a:pPr indent="0" lvl="0" marL="0" marR="0" rtl="0" algn="ctr">
                        <a:lnSpc>
                          <a:spcPct val="100000"/>
                        </a:lnSpc>
                        <a:spcBef>
                          <a:spcPts val="0"/>
                        </a:spcBef>
                        <a:spcAft>
                          <a:spcPts val="0"/>
                        </a:spcAft>
                        <a:buClr>
                          <a:srgbClr val="000000"/>
                        </a:buClr>
                        <a:buSzPts val="2200"/>
                        <a:buFont typeface="Arial"/>
                        <a:buNone/>
                      </a:pPr>
                      <a:r>
                        <a:rPr b="1" lang="en-US" sz="2200" u="none" cap="none" strike="noStrike"/>
                        <a:t>Average class size 6.6</a:t>
                      </a:r>
                      <a:endParaRPr b="1" sz="2200" u="none" cap="none" strike="noStrike"/>
                    </a:p>
                  </a:txBody>
                  <a:tcPr marT="91425" marB="91425" marR="91425" marL="91425"/>
                </a:tc>
                <a:tc hMerge="1"/>
                <a:tc hMerge="1"/>
                <a:tc hMerge="1"/>
                <a:tc hMerge="1"/>
                <a:tc hMerge="1"/>
                <a:tc hMerge="1"/>
                <a:tc hMerge="1"/>
              </a:tr>
              <a:tr h="791175">
                <a:tc rowSpan="2">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Resource</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1 teacher + # skills trainers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 sites with 2, 1  with 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3 sites with 2, 1 with 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630000">
                <a:tc vMerge="1"/>
                <a:tc gridSpan="8">
                  <a:txBody>
                    <a:bodyPr/>
                    <a:lstStyle/>
                    <a:p>
                      <a:pPr indent="0" lvl="0" marL="0" marR="0" rtl="0" algn="ctr">
                        <a:lnSpc>
                          <a:spcPct val="100000"/>
                        </a:lnSpc>
                        <a:spcBef>
                          <a:spcPts val="0"/>
                        </a:spcBef>
                        <a:spcAft>
                          <a:spcPts val="0"/>
                        </a:spcAft>
                        <a:buClr>
                          <a:srgbClr val="000000"/>
                        </a:buClr>
                        <a:buSzPts val="2200"/>
                        <a:buFont typeface="Arial"/>
                        <a:buNone/>
                      </a:pPr>
                      <a:r>
                        <a:rPr b="1" lang="en-US" sz="2200" u="none" cap="none" strike="noStrike"/>
                        <a:t>Optimal ratio 1 resource to 3-4 students</a:t>
                      </a:r>
                      <a:endParaRPr sz="1400" u="none" cap="none" strike="noStrike"/>
                    </a:p>
                  </a:txBody>
                  <a:tcPr marT="91425" marB="91425" marR="91425" marL="91425"/>
                </a:tc>
                <a:tc hMerge="1"/>
                <a:tc hMerge="1"/>
                <a:tc hMerge="1"/>
                <a:tc hMerge="1"/>
                <a:tc hMerge="1"/>
                <a:tc hMerge="1"/>
                <a:tc hMerge="1"/>
              </a:tr>
            </a:tbl>
          </a:graphicData>
        </a:graphic>
      </p:graphicFrame>
      <p:sp>
        <p:nvSpPr>
          <p:cNvPr id="341" name="Google Shape;341;g31e692885ed_0_2"/>
          <p:cNvSpPr txBox="1"/>
          <p:nvPr>
            <p:ph idx="4294967295" type="title"/>
          </p:nvPr>
        </p:nvSpPr>
        <p:spPr>
          <a:xfrm>
            <a:off x="0" y="216425"/>
            <a:ext cx="9144000" cy="751200"/>
          </a:xfrm>
          <a:prstGeom prst="rect">
            <a:avLst/>
          </a:prstGeom>
          <a:solidFill>
            <a:srgbClr val="1662A5"/>
          </a:solidFill>
          <a:ln>
            <a:noFill/>
          </a:ln>
        </p:spPr>
        <p:txBody>
          <a:bodyPr anchorCtr="0" anchor="ctr" bIns="45700" lIns="91425" spcFirstLastPara="1" rIns="91425" wrap="square" tIns="45700">
            <a:normAutofit/>
          </a:bodyPr>
          <a:lstStyle/>
          <a:p>
            <a:pPr indent="0" lvl="0" marL="457200" rtl="0" algn="l">
              <a:lnSpc>
                <a:spcPct val="90000"/>
              </a:lnSpc>
              <a:spcBef>
                <a:spcPts val="0"/>
              </a:spcBef>
              <a:spcAft>
                <a:spcPts val="0"/>
              </a:spcAft>
              <a:buSzPts val="3300"/>
              <a:buNone/>
            </a:pPr>
            <a:r>
              <a:rPr lang="en-US" sz="2500">
                <a:solidFill>
                  <a:schemeClr val="lt1"/>
                </a:solidFill>
              </a:rPr>
              <a:t>Students and resources by site</a:t>
            </a:r>
            <a:endParaRPr sz="2500">
              <a:solidFill>
                <a:schemeClr val="lt1"/>
              </a:solidFill>
            </a:endParaRPr>
          </a:p>
        </p:txBody>
      </p:sp>
      <p:sp>
        <p:nvSpPr>
          <p:cNvPr id="342" name="Google Shape;342;g31e692885ed_0_2"/>
          <p:cNvSpPr txBox="1"/>
          <p:nvPr/>
        </p:nvSpPr>
        <p:spPr>
          <a:xfrm>
            <a:off x="353975" y="4593525"/>
            <a:ext cx="8243700" cy="524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Data as at 2024-11. </a:t>
            </a:r>
            <a:r>
              <a:rPr b="0" i="0" lang="en-US" sz="1400" u="none" cap="none" strike="noStrike">
                <a:solidFill>
                  <a:schemeClr val="dk1"/>
                </a:solidFill>
                <a:highlight>
                  <a:srgbClr val="FFF2CC"/>
                </a:highlight>
                <a:latin typeface="Arial"/>
                <a:ea typeface="Arial"/>
                <a:cs typeface="Arial"/>
                <a:sym typeface="Arial"/>
              </a:rPr>
              <a:t>Note - some school boards struggle to sustain teacher allocation at less than 10 students</a:t>
            </a:r>
            <a:endParaRPr b="0" i="0" sz="1400" u="none" cap="none" strike="noStrike">
              <a:solidFill>
                <a:schemeClr val="dk1"/>
              </a:solidFill>
              <a:highlight>
                <a:srgbClr val="FFF2CC"/>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a324a8eaea_0_24"/>
          <p:cNvSpPr txBox="1"/>
          <p:nvPr>
            <p:ph idx="1" type="body"/>
          </p:nvPr>
        </p:nvSpPr>
        <p:spPr>
          <a:xfrm>
            <a:off x="0" y="1877275"/>
            <a:ext cx="9144000" cy="3132000"/>
          </a:xfrm>
          <a:prstGeom prst="rect">
            <a:avLst/>
          </a:prstGeom>
          <a:solidFill>
            <a:srgbClr val="1662A5"/>
          </a:solidFill>
          <a:ln>
            <a:noFill/>
          </a:ln>
        </p:spPr>
        <p:txBody>
          <a:bodyPr anchorCtr="0" anchor="t" bIns="45700" lIns="91425" spcFirstLastPara="1" rIns="91425" wrap="square" tIns="45700">
            <a:noAutofit/>
          </a:bodyPr>
          <a:lstStyle/>
          <a:p>
            <a:pPr indent="0" lvl="0" marL="171450" rtl="0" algn="l">
              <a:lnSpc>
                <a:spcPct val="100000"/>
              </a:lnSpc>
              <a:spcBef>
                <a:spcPts val="0"/>
              </a:spcBef>
              <a:spcAft>
                <a:spcPts val="0"/>
              </a:spcAft>
              <a:buClr>
                <a:srgbClr val="000000"/>
              </a:buClr>
              <a:buSzPts val="2100"/>
              <a:buFont typeface="Arial"/>
              <a:buNone/>
            </a:pPr>
            <a:r>
              <a:rPr b="1" lang="en-US" sz="3600">
                <a:solidFill>
                  <a:schemeClr val="lt1"/>
                </a:solidFill>
              </a:rPr>
              <a:t>Remove system barriers to expand access &amp; impact: </a:t>
            </a:r>
            <a:endParaRPr sz="2400">
              <a:solidFill>
                <a:schemeClr val="lt1"/>
              </a:solidFill>
            </a:endParaRPr>
          </a:p>
          <a:p>
            <a:pPr indent="0" lvl="0" marL="171450" rtl="0" algn="l">
              <a:lnSpc>
                <a:spcPct val="100000"/>
              </a:lnSpc>
              <a:spcBef>
                <a:spcPts val="0"/>
              </a:spcBef>
              <a:spcAft>
                <a:spcPts val="0"/>
              </a:spcAft>
              <a:buClr>
                <a:srgbClr val="000000"/>
              </a:buClr>
              <a:buSzPts val="2100"/>
              <a:buFont typeface="Arial"/>
              <a:buNone/>
            </a:pPr>
            <a:r>
              <a:rPr lang="en-US" sz="2400">
                <a:solidFill>
                  <a:schemeClr val="lt1"/>
                </a:solidFill>
              </a:rPr>
              <a:t>Project SEARCH transition to work model for Ontario youth with disabilities</a:t>
            </a:r>
            <a:endParaRPr sz="2400">
              <a:solidFill>
                <a:srgbClr val="EEEEEE"/>
              </a:solidFill>
            </a:endParaRPr>
          </a:p>
          <a:p>
            <a:pPr indent="0" lvl="0" marL="171450" rtl="0" algn="l">
              <a:lnSpc>
                <a:spcPct val="100000"/>
              </a:lnSpc>
              <a:spcBef>
                <a:spcPts val="750"/>
              </a:spcBef>
              <a:spcAft>
                <a:spcPts val="0"/>
              </a:spcAft>
              <a:buSzPts val="2100"/>
              <a:buNone/>
            </a:pPr>
            <a:r>
              <a:rPr lang="en-US">
                <a:solidFill>
                  <a:srgbClr val="EEEEEE"/>
                </a:solidFill>
              </a:rPr>
              <a:t>2025-January</a:t>
            </a:r>
            <a:endParaRPr sz="3400">
              <a:solidFill>
                <a:srgbClr val="EEEEEE"/>
              </a:solidFill>
            </a:endParaRPr>
          </a:p>
        </p:txBody>
      </p:sp>
      <p:pic>
        <p:nvPicPr>
          <p:cNvPr descr="Logo Project SEARCH Canada" id="137" name="Google Shape;137;g2a324a8eaea_0_24"/>
          <p:cNvPicPr preferRelativeResize="0"/>
          <p:nvPr/>
        </p:nvPicPr>
        <p:blipFill rotWithShape="1">
          <a:blip r:embed="rId3">
            <a:alphaModFix/>
          </a:blip>
          <a:srcRect b="0" l="21719" r="15125" t="0"/>
          <a:stretch/>
        </p:blipFill>
        <p:spPr>
          <a:xfrm>
            <a:off x="174150" y="388950"/>
            <a:ext cx="2679901" cy="1001725"/>
          </a:xfrm>
          <a:prstGeom prst="rect">
            <a:avLst/>
          </a:prstGeom>
          <a:noFill/>
          <a:ln>
            <a:noFill/>
          </a:ln>
        </p:spPr>
      </p:pic>
      <p:grpSp>
        <p:nvGrpSpPr>
          <p:cNvPr id="138" name="Google Shape;138;g2a324a8eaea_0_24"/>
          <p:cNvGrpSpPr/>
          <p:nvPr/>
        </p:nvGrpSpPr>
        <p:grpSpPr>
          <a:xfrm>
            <a:off x="6265467" y="524300"/>
            <a:ext cx="2607283" cy="731025"/>
            <a:chOff x="405542" y="118625"/>
            <a:chExt cx="2607283" cy="731025"/>
          </a:xfrm>
        </p:grpSpPr>
        <p:pic>
          <p:nvPicPr>
            <p:cNvPr id="139" name="Google Shape;139;g2a324a8eaea_0_24"/>
            <p:cNvPicPr preferRelativeResize="0"/>
            <p:nvPr/>
          </p:nvPicPr>
          <p:blipFill rotWithShape="1">
            <a:blip r:embed="rId4">
              <a:alphaModFix/>
            </a:blip>
            <a:srcRect b="0" l="0" r="0" t="0"/>
            <a:stretch/>
          </p:blipFill>
          <p:spPr>
            <a:xfrm>
              <a:off x="1692125" y="481650"/>
              <a:ext cx="1320700" cy="367992"/>
            </a:xfrm>
            <a:prstGeom prst="rect">
              <a:avLst/>
            </a:prstGeom>
            <a:noFill/>
            <a:ln>
              <a:noFill/>
            </a:ln>
          </p:spPr>
        </p:pic>
        <p:pic>
          <p:nvPicPr>
            <p:cNvPr id="140" name="Google Shape;140;g2a324a8eaea_0_24"/>
            <p:cNvPicPr preferRelativeResize="0"/>
            <p:nvPr/>
          </p:nvPicPr>
          <p:blipFill rotWithShape="1">
            <a:blip r:embed="rId5">
              <a:alphaModFix/>
            </a:blip>
            <a:srcRect b="0" l="0" r="0" t="0"/>
            <a:stretch/>
          </p:blipFill>
          <p:spPr>
            <a:xfrm>
              <a:off x="410725" y="481650"/>
              <a:ext cx="1214436" cy="368000"/>
            </a:xfrm>
            <a:prstGeom prst="rect">
              <a:avLst/>
            </a:prstGeom>
            <a:noFill/>
            <a:ln>
              <a:noFill/>
            </a:ln>
          </p:spPr>
        </p:pic>
        <p:sp>
          <p:nvSpPr>
            <p:cNvPr id="141" name="Google Shape;141;g2a324a8eaea_0_24"/>
            <p:cNvSpPr txBox="1"/>
            <p:nvPr/>
          </p:nvSpPr>
          <p:spPr>
            <a:xfrm>
              <a:off x="405542" y="118625"/>
              <a:ext cx="214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rPr>
                <a:t>Deck developed by:</a:t>
              </a:r>
              <a:endParaRPr>
                <a:solidFill>
                  <a:schemeClr val="dk1"/>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g2a46a9f532a_0_10"/>
          <p:cNvPicPr preferRelativeResize="0"/>
          <p:nvPr/>
        </p:nvPicPr>
        <p:blipFill rotWithShape="1">
          <a:blip r:embed="rId3">
            <a:alphaModFix/>
          </a:blip>
          <a:srcRect b="0" l="0" r="0" t="3614"/>
          <a:stretch/>
        </p:blipFill>
        <p:spPr>
          <a:xfrm>
            <a:off x="152400" y="327250"/>
            <a:ext cx="8785550" cy="4663851"/>
          </a:xfrm>
          <a:prstGeom prst="rect">
            <a:avLst/>
          </a:prstGeom>
          <a:noFill/>
          <a:ln>
            <a:noFill/>
          </a:ln>
        </p:spPr>
      </p:pic>
      <p:sp>
        <p:nvSpPr>
          <p:cNvPr id="349" name="Google Shape;349;g2a46a9f532a_0_10"/>
          <p:cNvSpPr txBox="1"/>
          <p:nvPr>
            <p:ph idx="4294967295" type="title"/>
          </p:nvPr>
        </p:nvSpPr>
        <p:spPr>
          <a:xfrm>
            <a:off x="0" y="76450"/>
            <a:ext cx="3426900" cy="649800"/>
          </a:xfrm>
          <a:prstGeom prst="rect">
            <a:avLst/>
          </a:prstGeom>
          <a:solidFill>
            <a:srgbClr val="1662A5"/>
          </a:solidFill>
          <a:ln>
            <a:noFill/>
          </a:ln>
        </p:spPr>
        <p:txBody>
          <a:bodyPr anchorCtr="0" anchor="ctr" bIns="45700" lIns="91425" spcFirstLastPara="1" rIns="91425" wrap="square" tIns="45700">
            <a:normAutofit/>
          </a:bodyPr>
          <a:lstStyle/>
          <a:p>
            <a:pPr indent="0" lvl="0" marL="457200" rtl="0" algn="l">
              <a:lnSpc>
                <a:spcPct val="90000"/>
              </a:lnSpc>
              <a:spcBef>
                <a:spcPts val="0"/>
              </a:spcBef>
              <a:spcAft>
                <a:spcPts val="0"/>
              </a:spcAft>
              <a:buSzPts val="3300"/>
              <a:buNone/>
            </a:pPr>
            <a:r>
              <a:rPr lang="en-US" sz="2500">
                <a:solidFill>
                  <a:schemeClr val="lt1"/>
                </a:solidFill>
              </a:rPr>
              <a:t>Sample site budget </a:t>
            </a:r>
            <a:endParaRPr sz="25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g31e692885ed_0_143"/>
          <p:cNvPicPr preferRelativeResize="0"/>
          <p:nvPr/>
        </p:nvPicPr>
        <p:blipFill rotWithShape="1">
          <a:blip r:embed="rId3">
            <a:alphaModFix/>
          </a:blip>
          <a:srcRect b="0" l="0" r="0" t="0"/>
          <a:stretch/>
        </p:blipFill>
        <p:spPr>
          <a:xfrm>
            <a:off x="472949" y="1064275"/>
            <a:ext cx="8198100" cy="3562322"/>
          </a:xfrm>
          <a:prstGeom prst="rect">
            <a:avLst/>
          </a:prstGeom>
          <a:noFill/>
          <a:ln>
            <a:noFill/>
          </a:ln>
        </p:spPr>
      </p:pic>
      <p:sp>
        <p:nvSpPr>
          <p:cNvPr id="355" name="Google Shape;355;g31e692885ed_0_143"/>
          <p:cNvSpPr txBox="1"/>
          <p:nvPr/>
        </p:nvSpPr>
        <p:spPr>
          <a:xfrm>
            <a:off x="0" y="4834800"/>
            <a:ext cx="40251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 Holland Bloorview Employment Pathways 2024</a:t>
            </a:r>
            <a:endParaRPr b="0" i="0" sz="1100" u="none" cap="none" strike="noStrike">
              <a:solidFill>
                <a:schemeClr val="dk1"/>
              </a:solidFill>
              <a:latin typeface="Arial"/>
              <a:ea typeface="Arial"/>
              <a:cs typeface="Arial"/>
              <a:sym typeface="Arial"/>
            </a:endParaRPr>
          </a:p>
        </p:txBody>
      </p:sp>
      <p:sp>
        <p:nvSpPr>
          <p:cNvPr id="356" name="Google Shape;356;g31e692885ed_0_143"/>
          <p:cNvSpPr txBox="1"/>
          <p:nvPr>
            <p:ph idx="4294967295" type="title"/>
          </p:nvPr>
        </p:nvSpPr>
        <p:spPr>
          <a:xfrm>
            <a:off x="0" y="313075"/>
            <a:ext cx="9144000" cy="751200"/>
          </a:xfrm>
          <a:prstGeom prst="rect">
            <a:avLst/>
          </a:prstGeom>
          <a:solidFill>
            <a:srgbClr val="1662A5"/>
          </a:solidFill>
          <a:ln>
            <a:noFill/>
          </a:ln>
        </p:spPr>
        <p:txBody>
          <a:bodyPr anchorCtr="0" anchor="ctr" bIns="45700" lIns="91425" spcFirstLastPara="1" rIns="91425" wrap="square" tIns="45700">
            <a:normAutofit/>
          </a:bodyPr>
          <a:lstStyle/>
          <a:p>
            <a:pPr indent="0" lvl="0" marL="457200" rtl="0" algn="l">
              <a:lnSpc>
                <a:spcPct val="90000"/>
              </a:lnSpc>
              <a:spcBef>
                <a:spcPts val="0"/>
              </a:spcBef>
              <a:spcAft>
                <a:spcPts val="0"/>
              </a:spcAft>
              <a:buSzPts val="3300"/>
              <a:buNone/>
            </a:pPr>
            <a:r>
              <a:rPr lang="en-US" sz="2500">
                <a:solidFill>
                  <a:schemeClr val="lt1"/>
                </a:solidFill>
              </a:rPr>
              <a:t>Societal impact</a:t>
            </a:r>
            <a:endParaRPr sz="2500">
              <a:solidFill>
                <a:schemeClr val="lt1"/>
              </a:solidFill>
            </a:endParaRPr>
          </a:p>
        </p:txBody>
      </p:sp>
      <p:pic>
        <p:nvPicPr>
          <p:cNvPr id="357" name="Google Shape;357;g31e692885ed_0_143"/>
          <p:cNvPicPr preferRelativeResize="0"/>
          <p:nvPr/>
        </p:nvPicPr>
        <p:blipFill rotWithShape="1">
          <a:blip r:embed="rId4">
            <a:alphaModFix/>
          </a:blip>
          <a:srcRect b="0" l="0" r="0" t="0"/>
          <a:stretch/>
        </p:blipFill>
        <p:spPr>
          <a:xfrm>
            <a:off x="7018850" y="-12"/>
            <a:ext cx="1866900" cy="1209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31e692885ed_0_203"/>
          <p:cNvSpPr txBox="1"/>
          <p:nvPr>
            <p:ph idx="1" type="body"/>
          </p:nvPr>
        </p:nvSpPr>
        <p:spPr>
          <a:xfrm>
            <a:off x="3417800" y="3773350"/>
            <a:ext cx="4941600" cy="7680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1200"/>
              </a:spcAft>
              <a:buSzPts val="1800"/>
              <a:buNone/>
            </a:pPr>
            <a:r>
              <a:rPr lang="en-US" sz="2100">
                <a:solidFill>
                  <a:schemeClr val="dk1"/>
                </a:solidFill>
              </a:rPr>
              <a:t>More than 2x as likely to be in low quality employment</a:t>
            </a:r>
            <a:endParaRPr sz="2100">
              <a:solidFill>
                <a:schemeClr val="dk1"/>
              </a:solidFill>
            </a:endParaRPr>
          </a:p>
        </p:txBody>
      </p:sp>
      <p:pic>
        <p:nvPicPr>
          <p:cNvPr id="363" name="Google Shape;363;g31e692885ed_0_203">
            <a:hlinkClick r:id="rId3"/>
          </p:cNvPr>
          <p:cNvPicPr preferRelativeResize="0"/>
          <p:nvPr/>
        </p:nvPicPr>
        <p:blipFill rotWithShape="1">
          <a:blip r:embed="rId4">
            <a:alphaModFix/>
          </a:blip>
          <a:srcRect b="32890" l="0" r="0" t="0"/>
          <a:stretch/>
        </p:blipFill>
        <p:spPr>
          <a:xfrm>
            <a:off x="1335675" y="1055000"/>
            <a:ext cx="1795674" cy="1173425"/>
          </a:xfrm>
          <a:prstGeom prst="rect">
            <a:avLst/>
          </a:prstGeom>
          <a:noFill/>
          <a:ln>
            <a:noFill/>
          </a:ln>
        </p:spPr>
      </p:pic>
      <p:pic>
        <p:nvPicPr>
          <p:cNvPr id="364" name="Google Shape;364;g31e692885ed_0_203">
            <a:hlinkClick r:id="rId5"/>
          </p:cNvPr>
          <p:cNvPicPr preferRelativeResize="0"/>
          <p:nvPr/>
        </p:nvPicPr>
        <p:blipFill rotWithShape="1">
          <a:blip r:embed="rId6">
            <a:alphaModFix/>
          </a:blip>
          <a:srcRect b="0" l="0" r="0" t="0"/>
          <a:stretch/>
        </p:blipFill>
        <p:spPr>
          <a:xfrm>
            <a:off x="576157" y="3621025"/>
            <a:ext cx="2536594" cy="1451400"/>
          </a:xfrm>
          <a:prstGeom prst="rect">
            <a:avLst/>
          </a:prstGeom>
          <a:noFill/>
          <a:ln>
            <a:noFill/>
          </a:ln>
        </p:spPr>
      </p:pic>
      <p:sp>
        <p:nvSpPr>
          <p:cNvPr id="365" name="Google Shape;365;g31e692885ed_0_203"/>
          <p:cNvSpPr txBox="1"/>
          <p:nvPr/>
        </p:nvSpPr>
        <p:spPr>
          <a:xfrm>
            <a:off x="3417800" y="1517175"/>
            <a:ext cx="5870400" cy="726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800"/>
              </a:spcBef>
              <a:spcAft>
                <a:spcPts val="0"/>
              </a:spcAft>
              <a:buClr>
                <a:srgbClr val="000000"/>
              </a:buClr>
              <a:buSzPts val="2100"/>
              <a:buFont typeface="Arial"/>
              <a:buNone/>
            </a:pPr>
            <a:r>
              <a:rPr b="0" i="0" lang="en-US" sz="2100" u="none" cap="none" strike="noStrike">
                <a:solidFill>
                  <a:schemeClr val="dk1"/>
                </a:solidFill>
                <a:latin typeface="Arial"/>
                <a:ea typeface="Arial"/>
                <a:cs typeface="Arial"/>
                <a:sym typeface="Arial"/>
              </a:rPr>
              <a:t>Just 40% ages 15-19 are employed</a:t>
            </a:r>
            <a:endParaRPr b="0" i="0" sz="2100" u="none" cap="none" strike="noStrike">
              <a:solidFill>
                <a:schemeClr val="dk1"/>
              </a:solidFill>
              <a:latin typeface="Arial"/>
              <a:ea typeface="Arial"/>
              <a:cs typeface="Arial"/>
              <a:sym typeface="Arial"/>
            </a:endParaRPr>
          </a:p>
        </p:txBody>
      </p:sp>
      <p:pic>
        <p:nvPicPr>
          <p:cNvPr id="366" name="Google Shape;366;g31e692885ed_0_203">
            <a:hlinkClick r:id="rId7"/>
          </p:cNvPr>
          <p:cNvPicPr preferRelativeResize="0"/>
          <p:nvPr/>
        </p:nvPicPr>
        <p:blipFill rotWithShape="1">
          <a:blip r:embed="rId8">
            <a:alphaModFix/>
          </a:blip>
          <a:srcRect b="0" l="3855" r="0" t="0"/>
          <a:stretch/>
        </p:blipFill>
        <p:spPr>
          <a:xfrm>
            <a:off x="330558" y="2380825"/>
            <a:ext cx="2782200" cy="1087800"/>
          </a:xfrm>
          <a:prstGeom prst="rect">
            <a:avLst/>
          </a:prstGeom>
          <a:noFill/>
          <a:ln cap="flat" cmpd="sng" w="9525">
            <a:solidFill>
              <a:schemeClr val="accent1"/>
            </a:solidFill>
            <a:prstDash val="solid"/>
            <a:round/>
            <a:headEnd len="sm" w="sm" type="none"/>
            <a:tailEnd len="sm" w="sm" type="none"/>
          </a:ln>
        </p:spPr>
      </p:pic>
      <p:sp>
        <p:nvSpPr>
          <p:cNvPr id="367" name="Google Shape;367;g31e692885ed_0_203"/>
          <p:cNvSpPr txBox="1"/>
          <p:nvPr/>
        </p:nvSpPr>
        <p:spPr>
          <a:xfrm>
            <a:off x="3417800" y="2199025"/>
            <a:ext cx="5060100" cy="14514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90000"/>
              </a:lnSpc>
              <a:spcBef>
                <a:spcPts val="80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Persons with disability: employment rate 61.8% compared to 77.8% </a:t>
            </a:r>
            <a:endParaRPr b="0" i="0" sz="2100" u="none" cap="none" strike="noStrike">
              <a:solidFill>
                <a:schemeClr val="dk1"/>
              </a:solidFill>
              <a:latin typeface="Arial"/>
              <a:ea typeface="Arial"/>
              <a:cs typeface="Arial"/>
              <a:sym typeface="Arial"/>
            </a:endParaRPr>
          </a:p>
          <a:p>
            <a:pPr indent="-171450" lvl="0" marL="171450" marR="0" rtl="0" algn="l">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Rate drops to ~30% - more significant disability </a:t>
            </a:r>
            <a:endParaRPr b="0" i="0" sz="2100" u="none" cap="none" strike="noStrike">
              <a:solidFill>
                <a:schemeClr val="dk1"/>
              </a:solidFill>
              <a:latin typeface="Arial"/>
              <a:ea typeface="Arial"/>
              <a:cs typeface="Arial"/>
              <a:sym typeface="Arial"/>
            </a:endParaRPr>
          </a:p>
        </p:txBody>
      </p:sp>
      <p:sp>
        <p:nvSpPr>
          <p:cNvPr id="368" name="Google Shape;368;g31e692885ed_0_203"/>
          <p:cNvSpPr txBox="1"/>
          <p:nvPr>
            <p:ph idx="4294967295" type="title"/>
          </p:nvPr>
        </p:nvSpPr>
        <p:spPr>
          <a:xfrm>
            <a:off x="0" y="216425"/>
            <a:ext cx="9144000" cy="751200"/>
          </a:xfrm>
          <a:prstGeom prst="rect">
            <a:avLst/>
          </a:prstGeom>
          <a:solidFill>
            <a:srgbClr val="1662A5"/>
          </a:solidFill>
          <a:ln>
            <a:noFill/>
          </a:ln>
        </p:spPr>
        <p:txBody>
          <a:bodyPr anchorCtr="0" anchor="ctr" bIns="45700" lIns="91425" spcFirstLastPara="1" rIns="91425" wrap="square" tIns="45700">
            <a:normAutofit/>
          </a:bodyPr>
          <a:lstStyle/>
          <a:p>
            <a:pPr indent="0" lvl="0" marL="457200" rtl="0" algn="l">
              <a:lnSpc>
                <a:spcPct val="90000"/>
              </a:lnSpc>
              <a:spcBef>
                <a:spcPts val="0"/>
              </a:spcBef>
              <a:spcAft>
                <a:spcPts val="0"/>
              </a:spcAft>
              <a:buSzPts val="3300"/>
              <a:buNone/>
            </a:pPr>
            <a:r>
              <a:rPr lang="en-US" sz="2500">
                <a:solidFill>
                  <a:schemeClr val="lt1"/>
                </a:solidFill>
              </a:rPr>
              <a:t>Stats - gaps in employment rate &amp; quality</a:t>
            </a:r>
            <a:endParaRPr sz="25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31e692885ed_0_28"/>
          <p:cNvSpPr txBox="1"/>
          <p:nvPr/>
        </p:nvSpPr>
        <p:spPr>
          <a:xfrm>
            <a:off x="4107450" y="4817850"/>
            <a:ext cx="49692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rgbClr val="000000"/>
              </a:buClr>
              <a:buSzPts val="1000"/>
              <a:buFont typeface="Arial"/>
              <a:buNone/>
            </a:pPr>
            <a:r>
              <a:rPr b="0" i="0" lang="en-US" sz="1000" u="none" cap="none" strike="noStrike">
                <a:solidFill>
                  <a:schemeClr val="dk1"/>
                </a:solidFill>
                <a:latin typeface="Arial"/>
                <a:ea typeface="Arial"/>
                <a:cs typeface="Arial"/>
                <a:sym typeface="Arial"/>
              </a:rPr>
              <a:t>[1] Hebert, et al. (2024); [2] Berrigan,et al. (2020); [3] Accessibility in Canada (2024).</a:t>
            </a:r>
            <a:endParaRPr b="0" i="0" sz="1400" u="none" cap="none" strike="noStrike">
              <a:solidFill>
                <a:schemeClr val="dk1"/>
              </a:solidFill>
              <a:latin typeface="Arial"/>
              <a:ea typeface="Arial"/>
              <a:cs typeface="Arial"/>
              <a:sym typeface="Arial"/>
            </a:endParaRPr>
          </a:p>
        </p:txBody>
      </p:sp>
      <p:graphicFrame>
        <p:nvGraphicFramePr>
          <p:cNvPr id="374" name="Google Shape;374;g31e692885ed_0_28"/>
          <p:cNvGraphicFramePr/>
          <p:nvPr/>
        </p:nvGraphicFramePr>
        <p:xfrm>
          <a:off x="724275" y="1150025"/>
          <a:ext cx="3000000" cy="3000000"/>
        </p:xfrm>
        <a:graphic>
          <a:graphicData uri="http://schemas.openxmlformats.org/drawingml/2006/table">
            <a:tbl>
              <a:tblPr>
                <a:noFill/>
                <a:tableStyleId>{34772D84-05CE-41BF-8BE8-032D7881C24A}</a:tableStyleId>
              </a:tblPr>
              <a:tblGrid>
                <a:gridCol w="4727475"/>
                <a:gridCol w="1491425"/>
                <a:gridCol w="1705750"/>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t>This population</a:t>
                      </a:r>
                      <a:endParaRPr b="1"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b="1" lang="en-US" sz="1300" u="none" cap="none" strike="noStrike"/>
                        <a:t>General population</a:t>
                      </a:r>
                      <a:endParaRPr b="1" sz="13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Employment rate:</a:t>
                      </a:r>
                      <a:endParaRPr b="1" sz="1400" u="none" cap="none" strike="noStrike"/>
                    </a:p>
                    <a:p>
                      <a:pPr indent="0" lvl="0" marL="0" marR="0" rtl="0" algn="l">
                        <a:lnSpc>
                          <a:spcPct val="100000"/>
                        </a:lnSpc>
                        <a:spcBef>
                          <a:spcPts val="600"/>
                        </a:spcBef>
                        <a:spcAft>
                          <a:spcPts val="0"/>
                        </a:spcAft>
                        <a:buClr>
                          <a:srgbClr val="000000"/>
                        </a:buClr>
                        <a:buSzPts val="1400"/>
                        <a:buFont typeface="Arial"/>
                        <a:buNone/>
                      </a:pPr>
                      <a:r>
                        <a:rPr lang="en-US" sz="1400" u="none" cap="none" strike="noStrike"/>
                        <a:t>Canadians with disabilities </a:t>
                      </a:r>
                      <a:r>
                        <a:rPr baseline="30000" lang="en-US" sz="1400" u="none" cap="none" strike="noStrike"/>
                        <a:t>[1]</a:t>
                      </a:r>
                      <a:endParaRPr baseline="30000" sz="1400" u="none" cap="none" strike="noStrike"/>
                    </a:p>
                    <a:p>
                      <a:pPr indent="0" lvl="0" marL="0" marR="0" rtl="0" algn="l">
                        <a:lnSpc>
                          <a:spcPct val="100000"/>
                        </a:lnSpc>
                        <a:spcBef>
                          <a:spcPts val="600"/>
                        </a:spcBef>
                        <a:spcAft>
                          <a:spcPts val="0"/>
                        </a:spcAft>
                        <a:buClr>
                          <a:srgbClr val="000000"/>
                        </a:buClr>
                        <a:buSzPts val="1400"/>
                        <a:buFont typeface="Arial"/>
                        <a:buNone/>
                      </a:pPr>
                      <a:r>
                        <a:rPr lang="en-US" sz="1400" u="none" cap="none" strike="noStrike"/>
                        <a:t>Canadians with severe disabilities </a:t>
                      </a:r>
                      <a:r>
                        <a:rPr baseline="30000" lang="en-US" sz="1400" u="none" cap="none" strike="noStrike"/>
                        <a:t>[1,2]</a:t>
                      </a:r>
                      <a:endParaRPr baseline="30000" sz="1400" u="none" cap="none" strike="noStrike"/>
                    </a:p>
                    <a:p>
                      <a:pPr indent="0" lvl="0" marL="0" marR="0" rtl="0" algn="l">
                        <a:lnSpc>
                          <a:spcPct val="100000"/>
                        </a:lnSpc>
                        <a:spcBef>
                          <a:spcPts val="600"/>
                        </a:spcBef>
                        <a:spcAft>
                          <a:spcPts val="0"/>
                        </a:spcAft>
                        <a:buClr>
                          <a:srgbClr val="000000"/>
                        </a:buClr>
                        <a:buSzPts val="1400"/>
                        <a:buFont typeface="Arial"/>
                        <a:buNone/>
                      </a:pPr>
                      <a:r>
                        <a:rPr lang="en-US" sz="1400" u="none" cap="none" strike="noStrike"/>
                        <a:t>Canadians with very severe disabilities </a:t>
                      </a:r>
                      <a:r>
                        <a:rPr baseline="30000" lang="en-US" sz="1400" u="none" cap="none" strike="noStrike"/>
                        <a:t>[1,2]</a:t>
                      </a:r>
                      <a:endParaRPr baseline="30000"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600"/>
                        </a:spcBef>
                        <a:spcAft>
                          <a:spcPts val="0"/>
                        </a:spcAft>
                        <a:buClr>
                          <a:srgbClr val="000000"/>
                        </a:buClr>
                        <a:buSzPts val="1400"/>
                        <a:buFont typeface="Arial"/>
                        <a:buNone/>
                      </a:pPr>
                      <a:r>
                        <a:rPr lang="en-US" sz="1400" u="none" cap="none" strike="noStrike"/>
                        <a:t>61.8%</a:t>
                      </a:r>
                      <a:endParaRPr sz="1400" u="none" cap="none" strike="noStrike"/>
                    </a:p>
                    <a:p>
                      <a:pPr indent="0" lvl="0" marL="0" marR="0" rtl="0" algn="l">
                        <a:lnSpc>
                          <a:spcPct val="100000"/>
                        </a:lnSpc>
                        <a:spcBef>
                          <a:spcPts val="600"/>
                        </a:spcBef>
                        <a:spcAft>
                          <a:spcPts val="0"/>
                        </a:spcAft>
                        <a:buClr>
                          <a:srgbClr val="000000"/>
                        </a:buClr>
                        <a:buSzPts val="1400"/>
                        <a:buFont typeface="Arial"/>
                        <a:buNone/>
                      </a:pPr>
                      <a:r>
                        <a:rPr lang="en-US" sz="1400" u="none" cap="none" strike="noStrike"/>
                        <a:t>54.5%</a:t>
                      </a:r>
                      <a:endParaRPr sz="1400" u="none" cap="none" strike="noStrike"/>
                    </a:p>
                    <a:p>
                      <a:pPr indent="0" lvl="0" marL="0" marR="0" rtl="0" algn="l">
                        <a:lnSpc>
                          <a:spcPct val="100000"/>
                        </a:lnSpc>
                        <a:spcBef>
                          <a:spcPts val="600"/>
                        </a:spcBef>
                        <a:spcAft>
                          <a:spcPts val="0"/>
                        </a:spcAft>
                        <a:buClr>
                          <a:srgbClr val="000000"/>
                        </a:buClr>
                        <a:buSzPts val="1400"/>
                        <a:buFont typeface="Arial"/>
                        <a:buNone/>
                      </a:pPr>
                      <a:r>
                        <a:rPr lang="en-US" sz="1400" u="none" cap="none" strike="noStrike"/>
                        <a:t>29.9% (26.1%)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600"/>
                        </a:spcBef>
                        <a:spcAft>
                          <a:spcPts val="0"/>
                        </a:spcAft>
                        <a:buClr>
                          <a:srgbClr val="000000"/>
                        </a:buClr>
                        <a:buSzPts val="1400"/>
                        <a:buFont typeface="Arial"/>
                        <a:buNone/>
                      </a:pPr>
                      <a:r>
                        <a:t/>
                      </a:r>
                      <a:endParaRPr sz="1400" u="none" cap="none" strike="noStrike"/>
                    </a:p>
                    <a:p>
                      <a:pPr indent="0" lvl="0" marL="0" marR="0" rtl="0" algn="l">
                        <a:lnSpc>
                          <a:spcPct val="100000"/>
                        </a:lnSpc>
                        <a:spcBef>
                          <a:spcPts val="600"/>
                        </a:spcBef>
                        <a:spcAft>
                          <a:spcPts val="0"/>
                        </a:spcAft>
                        <a:buClr>
                          <a:srgbClr val="000000"/>
                        </a:buClr>
                        <a:buSzPts val="1400"/>
                        <a:buFont typeface="Arial"/>
                        <a:buNone/>
                      </a:pPr>
                      <a:r>
                        <a:rPr lang="en-US" sz="1400" u="none" cap="none" strike="noStrike"/>
                        <a:t>77.8%</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Employment rate: </a:t>
                      </a:r>
                      <a:endParaRPr b="1" sz="1400" u="none" cap="none" strike="noStrike"/>
                    </a:p>
                    <a:p>
                      <a:pPr indent="0" lvl="0" marL="0" marR="0" rtl="0" algn="l">
                        <a:lnSpc>
                          <a:spcPct val="100000"/>
                        </a:lnSpc>
                        <a:spcBef>
                          <a:spcPts val="600"/>
                        </a:spcBef>
                        <a:spcAft>
                          <a:spcPts val="0"/>
                        </a:spcAft>
                        <a:buClr>
                          <a:srgbClr val="000000"/>
                        </a:buClr>
                        <a:buSzPts val="1400"/>
                        <a:buFont typeface="Arial"/>
                        <a:buNone/>
                      </a:pPr>
                      <a:r>
                        <a:rPr lang="en-US" sz="1400" u="none" cap="none" strike="noStrike"/>
                        <a:t>Canadians with disabilities who have attained a high school diploma/certificate or less </a:t>
                      </a:r>
                      <a:r>
                        <a:rPr baseline="30000" lang="en-US" sz="1400" u="none" cap="none" strike="noStrike"/>
                        <a:t>[1]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600"/>
                        </a:spcBef>
                        <a:spcAft>
                          <a:spcPts val="0"/>
                        </a:spcAft>
                        <a:buClr>
                          <a:srgbClr val="000000"/>
                        </a:buClr>
                        <a:buSzPts val="1400"/>
                        <a:buFont typeface="Arial"/>
                        <a:buNone/>
                      </a:pPr>
                      <a:r>
                        <a:rPr lang="en-US" sz="1400" u="none" cap="none" strike="noStrike"/>
                        <a:t>45%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600"/>
                        </a:spcBef>
                        <a:spcAft>
                          <a:spcPts val="0"/>
                        </a:spcAft>
                        <a:buClr>
                          <a:srgbClr val="000000"/>
                        </a:buClr>
                        <a:buSzPts val="1400"/>
                        <a:buFont typeface="Arial"/>
                        <a:buNone/>
                      </a:pPr>
                      <a:r>
                        <a:rPr lang="en-US" sz="1400" u="none" cap="none" strike="noStrike"/>
                        <a:t>68.1%</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Youth ages 14-24 who are NEET</a:t>
                      </a:r>
                      <a:endParaRPr b="1" sz="1400" u="none" cap="none" strike="noStrike"/>
                    </a:p>
                    <a:p>
                      <a:pPr indent="0" lvl="0" marL="0" marR="0" rtl="0" algn="l">
                        <a:lnSpc>
                          <a:spcPct val="100000"/>
                        </a:lnSpc>
                        <a:spcBef>
                          <a:spcPts val="600"/>
                        </a:spcBef>
                        <a:spcAft>
                          <a:spcPts val="0"/>
                        </a:spcAft>
                        <a:buClr>
                          <a:srgbClr val="000000"/>
                        </a:buClr>
                        <a:buSzPts val="1400"/>
                        <a:buFont typeface="Arial"/>
                        <a:buNone/>
                      </a:pPr>
                      <a:r>
                        <a:rPr lang="en-US" sz="1400" u="none" cap="none" strike="noStrike"/>
                        <a:t>Canadians with disabilities </a:t>
                      </a:r>
                      <a:r>
                        <a:rPr baseline="30000" lang="en-US" sz="1400" u="none" cap="none" strike="noStrike"/>
                        <a:t>[3]</a:t>
                      </a:r>
                      <a:endParaRPr baseline="30000" sz="1400" u="none" cap="none" strike="noStrike"/>
                    </a:p>
                    <a:p>
                      <a:pPr indent="0" lvl="0" marL="0" marR="0" rtl="0" algn="l">
                        <a:lnSpc>
                          <a:spcPct val="100000"/>
                        </a:lnSpc>
                        <a:spcBef>
                          <a:spcPts val="600"/>
                        </a:spcBef>
                        <a:spcAft>
                          <a:spcPts val="0"/>
                        </a:spcAft>
                        <a:buClr>
                          <a:srgbClr val="000000"/>
                        </a:buClr>
                        <a:buSzPts val="1400"/>
                        <a:buFont typeface="Arial"/>
                        <a:buNone/>
                      </a:pPr>
                      <a:r>
                        <a:rPr lang="en-US" sz="1400" u="none" cap="none" strike="noStrike"/>
                        <a:t>Canadians with severe disabilities </a:t>
                      </a:r>
                      <a:r>
                        <a:rPr baseline="30000" lang="en-US" sz="1400" u="none" cap="none" strike="noStrike"/>
                        <a:t>[3]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600"/>
                        </a:spcBef>
                        <a:spcAft>
                          <a:spcPts val="0"/>
                        </a:spcAft>
                        <a:buClr>
                          <a:srgbClr val="000000"/>
                        </a:buClr>
                        <a:buSzPts val="1400"/>
                        <a:buFont typeface="Arial"/>
                        <a:buNone/>
                      </a:pPr>
                      <a:r>
                        <a:rPr lang="en-US" sz="1400" u="none" cap="none" strike="noStrike"/>
                        <a:t>17%</a:t>
                      </a:r>
                      <a:endParaRPr sz="1400" u="none" cap="none" strike="noStrike"/>
                    </a:p>
                    <a:p>
                      <a:pPr indent="0" lvl="0" marL="0" marR="0" rtl="0" algn="l">
                        <a:lnSpc>
                          <a:spcPct val="100000"/>
                        </a:lnSpc>
                        <a:spcBef>
                          <a:spcPts val="600"/>
                        </a:spcBef>
                        <a:spcAft>
                          <a:spcPts val="0"/>
                        </a:spcAft>
                        <a:buClr>
                          <a:srgbClr val="000000"/>
                        </a:buClr>
                        <a:buSzPts val="1400"/>
                        <a:buFont typeface="Arial"/>
                        <a:buNone/>
                      </a:pPr>
                      <a:r>
                        <a:rPr lang="en-US" sz="1400" u="none" cap="none" strike="noStrike"/>
                        <a:t>28%</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600"/>
                        </a:spcBef>
                        <a:spcAft>
                          <a:spcPts val="0"/>
                        </a:spcAft>
                        <a:buClr>
                          <a:srgbClr val="000000"/>
                        </a:buClr>
                        <a:buSzPts val="1400"/>
                        <a:buFont typeface="Arial"/>
                        <a:buNone/>
                      </a:pPr>
                      <a:r>
                        <a:rPr lang="en-US" sz="1400" u="none" cap="none" strike="noStrike"/>
                        <a:t>11%</a:t>
                      </a:r>
                      <a:endParaRPr sz="1400" u="none" cap="none" strike="noStrike"/>
                    </a:p>
                  </a:txBody>
                  <a:tcPr marT="91425" marB="91425" marR="91425" marL="91425"/>
                </a:tc>
              </a:tr>
            </a:tbl>
          </a:graphicData>
        </a:graphic>
      </p:graphicFrame>
      <p:sp>
        <p:nvSpPr>
          <p:cNvPr id="375" name="Google Shape;375;g31e692885ed_0_28"/>
          <p:cNvSpPr txBox="1"/>
          <p:nvPr/>
        </p:nvSpPr>
        <p:spPr>
          <a:xfrm>
            <a:off x="0" y="4834800"/>
            <a:ext cx="40251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 Holland Bloorview Employment Pathways 2024</a:t>
            </a:r>
            <a:endParaRPr b="0" i="0" sz="1100" u="none" cap="none" strike="noStrike">
              <a:solidFill>
                <a:schemeClr val="dk1"/>
              </a:solidFill>
              <a:latin typeface="Arial"/>
              <a:ea typeface="Arial"/>
              <a:cs typeface="Arial"/>
              <a:sym typeface="Arial"/>
            </a:endParaRPr>
          </a:p>
        </p:txBody>
      </p:sp>
      <p:sp>
        <p:nvSpPr>
          <p:cNvPr id="376" name="Google Shape;376;g31e692885ed_0_28"/>
          <p:cNvSpPr txBox="1"/>
          <p:nvPr>
            <p:ph idx="4294967295" type="title"/>
          </p:nvPr>
        </p:nvSpPr>
        <p:spPr>
          <a:xfrm>
            <a:off x="0" y="216425"/>
            <a:ext cx="9144000" cy="751200"/>
          </a:xfrm>
          <a:prstGeom prst="rect">
            <a:avLst/>
          </a:prstGeom>
          <a:solidFill>
            <a:srgbClr val="1662A5"/>
          </a:solidFill>
          <a:ln>
            <a:noFill/>
          </a:ln>
        </p:spPr>
        <p:txBody>
          <a:bodyPr anchorCtr="0" anchor="ctr" bIns="45700" lIns="91425" spcFirstLastPara="1" rIns="91425" wrap="square" tIns="45700">
            <a:normAutofit/>
          </a:bodyPr>
          <a:lstStyle/>
          <a:p>
            <a:pPr indent="0" lvl="0" marL="457200" rtl="0" algn="l">
              <a:lnSpc>
                <a:spcPct val="90000"/>
              </a:lnSpc>
              <a:spcBef>
                <a:spcPts val="0"/>
              </a:spcBef>
              <a:spcAft>
                <a:spcPts val="0"/>
              </a:spcAft>
              <a:buSzPts val="3300"/>
              <a:buNone/>
            </a:pPr>
            <a:r>
              <a:rPr lang="en-US" sz="2500">
                <a:solidFill>
                  <a:schemeClr val="lt1"/>
                </a:solidFill>
              </a:rPr>
              <a:t>Stats - employment participation rates</a:t>
            </a:r>
            <a:endParaRPr sz="25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33ad4c4868f_0_0"/>
          <p:cNvSpPr txBox="1"/>
          <p:nvPr>
            <p:ph idx="4294967295" type="body"/>
          </p:nvPr>
        </p:nvSpPr>
        <p:spPr>
          <a:xfrm>
            <a:off x="0" y="1877275"/>
            <a:ext cx="9144000" cy="3132000"/>
          </a:xfrm>
          <a:prstGeom prst="rect">
            <a:avLst/>
          </a:prstGeom>
          <a:solidFill>
            <a:srgbClr val="1662A5"/>
          </a:solidFill>
          <a:ln>
            <a:noFill/>
          </a:ln>
        </p:spPr>
        <p:txBody>
          <a:bodyPr anchorCtr="0" anchor="t" bIns="45700" lIns="91425" spcFirstLastPara="1" rIns="91425" wrap="square" tIns="45700">
            <a:noAutofit/>
          </a:bodyPr>
          <a:lstStyle/>
          <a:p>
            <a:pPr indent="0" lvl="0" marL="171450" rtl="0" algn="l">
              <a:lnSpc>
                <a:spcPct val="100000"/>
              </a:lnSpc>
              <a:spcBef>
                <a:spcPts val="0"/>
              </a:spcBef>
              <a:spcAft>
                <a:spcPts val="0"/>
              </a:spcAft>
              <a:buClr>
                <a:srgbClr val="000000"/>
              </a:buClr>
              <a:buSzPts val="2100"/>
              <a:buFont typeface="Arial"/>
              <a:buNone/>
            </a:pPr>
            <a:r>
              <a:t/>
            </a:r>
            <a:endParaRPr sz="2400">
              <a:solidFill>
                <a:schemeClr val="lt1"/>
              </a:solidFill>
            </a:endParaRPr>
          </a:p>
          <a:p>
            <a:pPr indent="0" lvl="0" marL="171450" rtl="0" algn="l">
              <a:lnSpc>
                <a:spcPct val="100000"/>
              </a:lnSpc>
              <a:spcBef>
                <a:spcPts val="750"/>
              </a:spcBef>
              <a:spcAft>
                <a:spcPts val="0"/>
              </a:spcAft>
              <a:buSzPts val="2100"/>
              <a:buNone/>
            </a:pPr>
            <a:r>
              <a:rPr lang="en-US" sz="5200">
                <a:solidFill>
                  <a:schemeClr val="lt1"/>
                </a:solidFill>
              </a:rPr>
              <a:t>References</a:t>
            </a:r>
            <a:endParaRPr sz="5200">
              <a:solidFill>
                <a:srgbClr val="EEEEE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31e692885ed_0_286"/>
          <p:cNvSpPr txBox="1"/>
          <p:nvPr/>
        </p:nvSpPr>
        <p:spPr>
          <a:xfrm>
            <a:off x="100800" y="361575"/>
            <a:ext cx="8942400" cy="4658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400"/>
              </a:spcBef>
              <a:spcAft>
                <a:spcPts val="0"/>
              </a:spcAft>
              <a:buNone/>
            </a:pPr>
            <a:r>
              <a:rPr lang="en-US" sz="1200">
                <a:solidFill>
                  <a:srgbClr val="333333"/>
                </a:solidFill>
                <a:highlight>
                  <a:srgbClr val="FFFFFF"/>
                </a:highlight>
              </a:rPr>
              <a:t>At Work, Issue 112, Spring 2023: Institute for Work &amp; Health, Toronto. Available from </a:t>
            </a:r>
            <a:r>
              <a:rPr lang="en-US" sz="1200" u="sng">
                <a:solidFill>
                  <a:schemeClr val="hlink"/>
                </a:solidFill>
                <a:highlight>
                  <a:srgbClr val="FFFFFF"/>
                </a:highlight>
                <a:hlinkClick r:id="rId3"/>
              </a:rPr>
              <a:t>https://www.iwh.on.ca/plain-language-summaries/canadians-with-disabilities-twice-as-likely-to-report-low-quality-employment-than-those-without-disabilities</a:t>
            </a:r>
            <a:r>
              <a:rPr lang="en-US" sz="1200">
                <a:solidFill>
                  <a:srgbClr val="333333"/>
                </a:solidFill>
                <a:highlight>
                  <a:srgbClr val="FFFFFF"/>
                </a:highlight>
              </a:rPr>
              <a:t> </a:t>
            </a:r>
            <a:endParaRPr sz="1200">
              <a:solidFill>
                <a:schemeClr val="dk1"/>
              </a:solidFill>
            </a:endParaRPr>
          </a:p>
          <a:p>
            <a:pPr indent="0" lvl="0" marL="0" marR="0" rtl="0" algn="l">
              <a:lnSpc>
                <a:spcPct val="100000"/>
              </a:lnSpc>
              <a:spcBef>
                <a:spcPts val="400"/>
              </a:spcBef>
              <a:spcAft>
                <a:spcPts val="0"/>
              </a:spcAft>
              <a:buClr>
                <a:srgbClr val="000000"/>
              </a:buClr>
              <a:buSzPts val="1100"/>
              <a:buFont typeface="Arial"/>
              <a:buNone/>
            </a:pPr>
            <a:r>
              <a:rPr i="0" lang="en-US" sz="1200" u="none" cap="none" strike="noStrike">
                <a:solidFill>
                  <a:schemeClr val="dk1"/>
                </a:solidFill>
              </a:rPr>
              <a:t>Accessibility in Canada: Results from the 2022 Canadian Survey on Disability (2024-05-28). Retrieved from </a:t>
            </a:r>
            <a:r>
              <a:rPr i="0" lang="en-US" sz="1200" u="none" cap="none" strike="noStrike">
                <a:solidFill>
                  <a:schemeClr val="dk1"/>
                </a:solidFill>
                <a:uFill>
                  <a:noFill/>
                </a:uFill>
                <a:hlinkClick r:id="rId4">
                  <a:extLst>
                    <a:ext uri="{A12FA001-AC4F-418D-AE19-62706E023703}">
                      <ahyp:hlinkClr val="tx"/>
                    </a:ext>
                  </a:extLst>
                </a:hlinkClick>
              </a:rPr>
              <a:t> </a:t>
            </a:r>
            <a:r>
              <a:rPr i="0" lang="en-US" sz="1200" u="sng" cap="none" strike="noStrike">
                <a:solidFill>
                  <a:schemeClr val="dk1"/>
                </a:solidFill>
                <a:hlinkClick r:id="rId5">
                  <a:extLst>
                    <a:ext uri="{A12FA001-AC4F-418D-AE19-62706E023703}">
                      <ahyp:hlinkClr val="tx"/>
                    </a:ext>
                  </a:extLst>
                </a:hlinkClick>
              </a:rPr>
              <a:t>https://www150.statcan.gc.ca/n1/daily-quotidien/240528/dq240528b-eng.htm</a:t>
            </a:r>
            <a:endParaRPr i="0" sz="1200" u="none" cap="none" strike="noStrike">
              <a:solidFill>
                <a:schemeClr val="dk1"/>
              </a:solidFill>
            </a:endParaRPr>
          </a:p>
          <a:p>
            <a:pPr indent="0" lvl="0" marL="0" marR="0" rtl="0" algn="l">
              <a:lnSpc>
                <a:spcPct val="100000"/>
              </a:lnSpc>
              <a:spcBef>
                <a:spcPts val="400"/>
              </a:spcBef>
              <a:spcAft>
                <a:spcPts val="0"/>
              </a:spcAft>
              <a:buClr>
                <a:srgbClr val="000000"/>
              </a:buClr>
              <a:buSzPts val="1100"/>
              <a:buFont typeface="Arial"/>
              <a:buNone/>
            </a:pPr>
            <a:r>
              <a:rPr i="0" lang="en-US" sz="1200" u="none" cap="none" strike="noStrike">
                <a:solidFill>
                  <a:schemeClr val="dk1"/>
                </a:solidFill>
              </a:rPr>
              <a:t>Berrigan, P., Scott, C. W., &amp; Zwicker, J. D. (2020). Employment, education, and income for Canadians with developmental disability: analysis from the 2017 Canadian survey on disability. Journal of Autism and Developmental Disorders, 53, 580-592.</a:t>
            </a:r>
            <a:r>
              <a:rPr i="0" lang="en-US" sz="1200" u="none" cap="none" strike="noStrike">
                <a:solidFill>
                  <a:schemeClr val="dk1"/>
                </a:solidFill>
                <a:uFill>
                  <a:noFill/>
                </a:uFill>
                <a:hlinkClick r:id="rId6">
                  <a:extLst>
                    <a:ext uri="{A12FA001-AC4F-418D-AE19-62706E023703}">
                      <ahyp:hlinkClr val="tx"/>
                    </a:ext>
                  </a:extLst>
                </a:hlinkClick>
              </a:rPr>
              <a:t> </a:t>
            </a:r>
            <a:r>
              <a:rPr i="0" lang="en-US" sz="1200" u="sng" cap="none" strike="noStrike">
                <a:solidFill>
                  <a:schemeClr val="dk1"/>
                </a:solidFill>
                <a:hlinkClick r:id="rId7">
                  <a:extLst>
                    <a:ext uri="{A12FA001-AC4F-418D-AE19-62706E023703}">
                      <ahyp:hlinkClr val="tx"/>
                    </a:ext>
                  </a:extLst>
                </a:hlinkClick>
              </a:rPr>
              <a:t>https://doi.org/10.1007/s10803-020-04603-3</a:t>
            </a:r>
            <a:r>
              <a:rPr i="0" lang="en-US" sz="1200" u="none" cap="none" strike="noStrike">
                <a:solidFill>
                  <a:schemeClr val="dk1"/>
                </a:solidFill>
              </a:rPr>
              <a:t> </a:t>
            </a:r>
            <a:endParaRPr i="0" sz="1200" u="none" cap="none" strike="noStrike">
              <a:solidFill>
                <a:schemeClr val="dk1"/>
              </a:solidFill>
            </a:endParaRPr>
          </a:p>
          <a:p>
            <a:pPr indent="0" lvl="0" marL="0" marR="0" rtl="0" algn="l">
              <a:lnSpc>
                <a:spcPct val="100000"/>
              </a:lnSpc>
              <a:spcBef>
                <a:spcPts val="400"/>
              </a:spcBef>
              <a:spcAft>
                <a:spcPts val="0"/>
              </a:spcAft>
              <a:buClr>
                <a:srgbClr val="000000"/>
              </a:buClr>
              <a:buSzPts val="1100"/>
              <a:buFont typeface="Arial"/>
              <a:buNone/>
            </a:pPr>
            <a:r>
              <a:rPr i="0" lang="en-US" sz="1200" u="none" cap="none" strike="noStrike">
                <a:solidFill>
                  <a:schemeClr val="dk1"/>
                </a:solidFill>
              </a:rPr>
              <a:t>Bowman, L. R., McDougall, C., D’Alessandro, D., Campbell, J., &amp; Curran, C. J. (2023). The creation and implementation of an employment participation pathway model for youth with disabilities. </a:t>
            </a:r>
            <a:r>
              <a:rPr i="1" lang="en-US" sz="1200" u="none" cap="none" strike="noStrike">
                <a:solidFill>
                  <a:schemeClr val="dk1"/>
                </a:solidFill>
              </a:rPr>
              <a:t>Disability and Rehabilitation</a:t>
            </a:r>
            <a:r>
              <a:rPr i="0" lang="en-US" sz="1200" u="none" cap="none" strike="noStrike">
                <a:solidFill>
                  <a:schemeClr val="dk1"/>
                </a:solidFill>
              </a:rPr>
              <a:t>, </a:t>
            </a:r>
            <a:r>
              <a:rPr i="1" lang="en-US" sz="1200" u="none" cap="none" strike="noStrike">
                <a:solidFill>
                  <a:schemeClr val="dk1"/>
                </a:solidFill>
              </a:rPr>
              <a:t>45</a:t>
            </a:r>
            <a:r>
              <a:rPr i="0" lang="en-US" sz="1200" u="none" cap="none" strike="noStrike">
                <a:solidFill>
                  <a:schemeClr val="dk1"/>
                </a:solidFill>
              </a:rPr>
              <a:t>(24), 4156-4164.</a:t>
            </a:r>
            <a:endParaRPr i="0" sz="1200" u="none" cap="none" strike="noStrike">
              <a:solidFill>
                <a:schemeClr val="dk1"/>
              </a:solidFill>
            </a:endParaRPr>
          </a:p>
          <a:p>
            <a:pPr indent="0" lvl="0" marL="0" marR="0" rtl="0" algn="l">
              <a:lnSpc>
                <a:spcPct val="100000"/>
              </a:lnSpc>
              <a:spcBef>
                <a:spcPts val="400"/>
              </a:spcBef>
              <a:spcAft>
                <a:spcPts val="0"/>
              </a:spcAft>
              <a:buClr>
                <a:srgbClr val="000000"/>
              </a:buClr>
              <a:buSzPts val="1100"/>
              <a:buFont typeface="Arial"/>
              <a:buNone/>
            </a:pPr>
            <a:r>
              <a:rPr i="0" lang="en-US" sz="1200" u="none" cap="none" strike="noStrike">
                <a:solidFill>
                  <a:schemeClr val="dk1"/>
                </a:solidFill>
              </a:rPr>
              <a:t>Bowman, L. R., McDougall, C., Doucet, R., Pooran, B., Xu, Y., &amp; Campbell, J. (2024). Funding employment inclusion for Ontario youth with disabilities: a theoretical cost-benefit model. </a:t>
            </a:r>
            <a:r>
              <a:rPr i="1" lang="en-US" sz="1200" u="none" cap="none" strike="noStrike">
                <a:solidFill>
                  <a:schemeClr val="dk1"/>
                </a:solidFill>
              </a:rPr>
              <a:t>Frontiers in Sociology, 9</a:t>
            </a:r>
            <a:r>
              <a:rPr i="0" lang="en-US" sz="1200" u="none" cap="none" strike="noStrike">
                <a:solidFill>
                  <a:schemeClr val="dk1"/>
                </a:solidFill>
              </a:rPr>
              <a:t>, 1281088.</a:t>
            </a:r>
            <a:endParaRPr i="0" sz="1200" u="none" cap="none" strike="noStrike">
              <a:solidFill>
                <a:schemeClr val="dk1"/>
              </a:solidFill>
            </a:endParaRPr>
          </a:p>
          <a:p>
            <a:pPr indent="0" lvl="0" marL="0" marR="0" rtl="0" algn="l">
              <a:lnSpc>
                <a:spcPct val="100000"/>
              </a:lnSpc>
              <a:spcBef>
                <a:spcPts val="400"/>
              </a:spcBef>
              <a:spcAft>
                <a:spcPts val="0"/>
              </a:spcAft>
              <a:buClr>
                <a:srgbClr val="000000"/>
              </a:buClr>
              <a:buSzPts val="1100"/>
              <a:buFont typeface="Arial"/>
              <a:buNone/>
            </a:pPr>
            <a:r>
              <a:rPr i="0" lang="en-US" sz="1200" u="none" cap="none" strike="noStrike">
                <a:solidFill>
                  <a:schemeClr val="dk1"/>
                </a:solidFill>
              </a:rPr>
              <a:t>Bowman, L. R., McDougall, C., &amp; Menna-Dack, D. (2024). A Justice Perspective on Ecologically-Based Employment Pathways for Individuals with Disabilities. In </a:t>
            </a:r>
            <a:r>
              <a:rPr i="1" lang="en-US" sz="1200" u="none" cap="none" strike="noStrike">
                <a:solidFill>
                  <a:schemeClr val="dk1"/>
                </a:solidFill>
              </a:rPr>
              <a:t>Intellectual Disabilities and Autism: Ethics and Practice</a:t>
            </a:r>
            <a:r>
              <a:rPr i="0" lang="en-US" sz="1200" u="none" cap="none" strike="noStrike">
                <a:solidFill>
                  <a:schemeClr val="dk1"/>
                </a:solidFill>
              </a:rPr>
              <a:t> (pp. 221-235). Cham: Springer International Publishing.</a:t>
            </a:r>
            <a:endParaRPr sz="1200">
              <a:solidFill>
                <a:schemeClr val="dk1"/>
              </a:solidFill>
            </a:endParaRPr>
          </a:p>
          <a:p>
            <a:pPr indent="0" lvl="0" marL="0" rtl="0" algn="l">
              <a:lnSpc>
                <a:spcPct val="100000"/>
              </a:lnSpc>
              <a:spcBef>
                <a:spcPts val="400"/>
              </a:spcBef>
              <a:spcAft>
                <a:spcPts val="0"/>
              </a:spcAft>
              <a:buNone/>
            </a:pPr>
            <a:r>
              <a:rPr lang="en-US" sz="1200">
                <a:solidFill>
                  <a:schemeClr val="dk1"/>
                </a:solidFill>
              </a:rPr>
              <a:t>Dowler, D. L., &amp; Walls, R. T. (2014). A Review of Supported Employment Services for People with Disabilities: Competitive Employment, Earnings, and Service Costs. The Journal of Rehabilitation, 80(1), 7.</a:t>
            </a:r>
            <a:endParaRPr sz="1200">
              <a:solidFill>
                <a:schemeClr val="dk1"/>
              </a:solidFill>
            </a:endParaRPr>
          </a:p>
          <a:p>
            <a:pPr indent="0" lvl="0" marL="0" rtl="0" algn="l">
              <a:lnSpc>
                <a:spcPct val="100000"/>
              </a:lnSpc>
              <a:spcBef>
                <a:spcPts val="400"/>
              </a:spcBef>
              <a:spcAft>
                <a:spcPts val="0"/>
              </a:spcAft>
              <a:buNone/>
            </a:pPr>
            <a:r>
              <a:rPr lang="en-US" sz="1200">
                <a:solidFill>
                  <a:schemeClr val="dk1"/>
                </a:solidFill>
              </a:rPr>
              <a:t>Eisen, B. &amp; Palacios, M. (2024, June). Recent trends in youth employment. Fraser Research Bulletin. Available from </a:t>
            </a:r>
            <a:r>
              <a:rPr lang="en-US" sz="1200" u="sng">
                <a:solidFill>
                  <a:schemeClr val="hlink"/>
                </a:solidFill>
                <a:hlinkClick r:id="rId8"/>
              </a:rPr>
              <a:t>https://www.fraserinstitute.org/sites/default/files/recent-trends-in-youth-employment.pdf</a:t>
            </a:r>
            <a:r>
              <a:rPr lang="en-US" sz="1200">
                <a:solidFill>
                  <a:schemeClr val="dk1"/>
                </a:solidFill>
              </a:rPr>
              <a:t> </a:t>
            </a:r>
            <a:endParaRPr sz="1200">
              <a:solidFill>
                <a:schemeClr val="dk1"/>
              </a:solidFill>
            </a:endParaRPr>
          </a:p>
          <a:p>
            <a:pPr indent="0" lvl="0" marL="0" rtl="0" algn="l">
              <a:lnSpc>
                <a:spcPct val="100000"/>
              </a:lnSpc>
              <a:spcBef>
                <a:spcPts val="400"/>
              </a:spcBef>
              <a:spcAft>
                <a:spcPts val="0"/>
              </a:spcAft>
              <a:buNone/>
            </a:pPr>
            <a:r>
              <a:rPr lang="en-US" sz="1200">
                <a:solidFill>
                  <a:schemeClr val="dk1"/>
                </a:solidFill>
              </a:rPr>
              <a:t>Hebert, B-P., Kevins, C., Mofidi, A., Morris, S., Simionescu, D., &amp; Thicke, M. (2024). Reports on Disability and Accessibility in Canada. A demographic, employment and income profile of persons with disabilities aged 15 years and over in Canada, 2022. Retrieved from</a:t>
            </a:r>
            <a:r>
              <a:rPr lang="en-US" sz="1200">
                <a:solidFill>
                  <a:schemeClr val="dk1"/>
                </a:solidFill>
                <a:uFill>
                  <a:noFill/>
                </a:uFill>
                <a:hlinkClick r:id="rId9">
                  <a:extLst>
                    <a:ext uri="{A12FA001-AC4F-418D-AE19-62706E023703}">
                      <ahyp:hlinkClr val="tx"/>
                    </a:ext>
                  </a:extLst>
                </a:hlinkClick>
              </a:rPr>
              <a:t> </a:t>
            </a:r>
            <a:r>
              <a:rPr lang="en-US" sz="1200" u="sng">
                <a:solidFill>
                  <a:schemeClr val="dk1"/>
                </a:solidFill>
                <a:hlinkClick r:id="rId10">
                  <a:extLst>
                    <a:ext uri="{A12FA001-AC4F-418D-AE19-62706E023703}">
                      <ahyp:hlinkClr val="tx"/>
                    </a:ext>
                  </a:extLst>
                </a:hlinkClick>
              </a:rPr>
              <a:t>https://www150.statcan.gc.ca/n1/pub/89-654-x/89-654-x2024001-eng.htm</a:t>
            </a:r>
            <a:r>
              <a:rPr lang="en-US" sz="1200">
                <a:solidFill>
                  <a:schemeClr val="dk1"/>
                </a:solidFill>
              </a:rPr>
              <a:t> </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33ad4c4868f_0_15"/>
          <p:cNvSpPr txBox="1"/>
          <p:nvPr>
            <p:ph idx="1" type="body"/>
          </p:nvPr>
        </p:nvSpPr>
        <p:spPr>
          <a:xfrm>
            <a:off x="311700" y="396750"/>
            <a:ext cx="8520600" cy="3416400"/>
          </a:xfrm>
          <a:prstGeom prst="rect">
            <a:avLst/>
          </a:prstGeom>
        </p:spPr>
        <p:txBody>
          <a:bodyPr anchorCtr="0" anchor="t" bIns="45700" lIns="91425" spcFirstLastPara="1" rIns="91425" wrap="square" tIns="45700">
            <a:normAutofit/>
          </a:bodyPr>
          <a:lstStyle/>
          <a:p>
            <a:pPr indent="0" lvl="0" marL="0" rtl="0" algn="l">
              <a:lnSpc>
                <a:spcPct val="100000"/>
              </a:lnSpc>
              <a:spcBef>
                <a:spcPts val="400"/>
              </a:spcBef>
              <a:spcAft>
                <a:spcPts val="0"/>
              </a:spcAft>
              <a:buNone/>
            </a:pPr>
            <a:r>
              <a:rPr lang="en-US" sz="1200"/>
              <a:t>Jetha, A., Shaw, R., Sinder, A.R., Mahood, Q., Gignac, MAM, McColl, MA, Martin Ginis, K.A., (2019). Work-focused interventions that promote the labour market transition of young adults with chronic disabling health conditions: a systematic review. Occupational and Environmental Medicine, 76(3), 189-198.</a:t>
            </a:r>
            <a:endParaRPr sz="1200"/>
          </a:p>
          <a:p>
            <a:pPr indent="0" lvl="0" marL="0" rtl="0" algn="l">
              <a:lnSpc>
                <a:spcPct val="100000"/>
              </a:lnSpc>
              <a:spcBef>
                <a:spcPts val="400"/>
              </a:spcBef>
              <a:spcAft>
                <a:spcPts val="0"/>
              </a:spcAft>
              <a:buNone/>
            </a:pPr>
            <a:r>
              <a:rPr lang="en-US" sz="1200"/>
              <a:t>Mazzotti, V.L. et al. (2021) Secondary transition predictors of postschool success: An update to the research base. </a:t>
            </a:r>
            <a:r>
              <a:rPr i="1" lang="en-US" sz="1200"/>
              <a:t>Career Development and Transition for Exceptional Individuals, 44(1), </a:t>
            </a:r>
            <a:r>
              <a:rPr lang="en-US" sz="1200">
                <a:uFill>
                  <a:noFill/>
                </a:uFill>
                <a:hlinkClick r:id="rId3"/>
              </a:rPr>
              <a:t>https://doi.org/10.1177/2165143420959793</a:t>
            </a:r>
            <a:r>
              <a:rPr lang="en-US" sz="1200"/>
              <a:t>  </a:t>
            </a:r>
            <a:endParaRPr sz="1200"/>
          </a:p>
          <a:p>
            <a:pPr indent="0" lvl="0" marL="0" rtl="0" algn="l">
              <a:lnSpc>
                <a:spcPct val="100000"/>
              </a:lnSpc>
              <a:spcBef>
                <a:spcPts val="400"/>
              </a:spcBef>
              <a:spcAft>
                <a:spcPts val="0"/>
              </a:spcAft>
              <a:buNone/>
            </a:pPr>
            <a:r>
              <a:rPr lang="en-US" sz="1200"/>
              <a:t>Tomlinson, M. &amp; Tholen, G. (2023) Scarring effects for young people in challenging economic times: a conceptual synthesis and future policy and research agenda, Labour and Industry, 33:3, 308-325, DOI: 10.1080/10301763.2023.2251216</a:t>
            </a:r>
            <a:endParaRPr sz="1200"/>
          </a:p>
          <a:p>
            <a:pPr indent="0" lvl="0" marL="0" rtl="0" algn="l">
              <a:lnSpc>
                <a:spcPct val="100000"/>
              </a:lnSpc>
              <a:spcBef>
                <a:spcPts val="400"/>
              </a:spcBef>
              <a:spcAft>
                <a:spcPts val="0"/>
              </a:spcAft>
              <a:buNone/>
            </a:pPr>
            <a:r>
              <a:rPr lang="en-US" sz="1200"/>
              <a:t>Wehman, P., Schall, C., McDonough, J., Sima, A., Brooke, A., Ham, W., ... &amp; Riehle, E. (2020). Competitive employment for transition-aged youth with significant impact from autism: A multi-site randomized clinical trial. </a:t>
            </a:r>
            <a:r>
              <a:rPr i="1" lang="en-US" sz="1200"/>
              <a:t>Journal of autism and developmental disorders</a:t>
            </a:r>
            <a:r>
              <a:rPr lang="en-US" sz="1200"/>
              <a:t>, </a:t>
            </a:r>
            <a:r>
              <a:rPr i="1" lang="en-US" sz="1200"/>
              <a:t>50</a:t>
            </a:r>
            <a:r>
              <a:rPr lang="en-US" sz="1200"/>
              <a:t>, 1882-1897.</a:t>
            </a:r>
            <a:endParaRPr sz="1200"/>
          </a:p>
          <a:p>
            <a:pPr indent="0" lvl="0" marL="0" rtl="0" algn="l">
              <a:lnSpc>
                <a:spcPct val="100000"/>
              </a:lnSpc>
              <a:spcBef>
                <a:spcPts val="400"/>
              </a:spcBef>
              <a:spcAft>
                <a:spcPts val="0"/>
              </a:spcAft>
              <a:buNone/>
            </a:pPr>
            <a:r>
              <a:rPr lang="en-US" sz="1200"/>
              <a:t>Wehman, P., Sima, A.P., Ketchum, J., West, M.D., Chan, F. &amp; Luecking, R. (2014). Predictors of successful transition from school to employment for youth with disabilities. </a:t>
            </a:r>
            <a:r>
              <a:rPr i="1" lang="en-US" sz="1200"/>
              <a:t>Journal of Occupational Rehabilitation</a:t>
            </a:r>
            <a:r>
              <a:rPr lang="en-US" sz="1200"/>
              <a:t>, 25(2), 323-334. DOI 10.1007/s10926-014-9541-6</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1e692885ed_0_276"/>
          <p:cNvSpPr txBox="1"/>
          <p:nvPr>
            <p:ph idx="4294967295" type="title"/>
          </p:nvPr>
        </p:nvSpPr>
        <p:spPr>
          <a:xfrm>
            <a:off x="0" y="184125"/>
            <a:ext cx="9144000" cy="671700"/>
          </a:xfrm>
          <a:prstGeom prst="rect">
            <a:avLst/>
          </a:prstGeom>
          <a:solidFill>
            <a:srgbClr val="1662A5"/>
          </a:solidFill>
          <a:ln>
            <a:noFill/>
          </a:ln>
        </p:spPr>
        <p:txBody>
          <a:bodyPr anchorCtr="0" anchor="t" bIns="91425" lIns="91425" spcFirstLastPara="1" rIns="91425" wrap="square" tIns="91425">
            <a:normAutofit/>
          </a:bodyPr>
          <a:lstStyle/>
          <a:p>
            <a:pPr indent="0" lvl="0" marL="295275" rtl="0" algn="l">
              <a:lnSpc>
                <a:spcPct val="100000"/>
              </a:lnSpc>
              <a:spcBef>
                <a:spcPts val="0"/>
              </a:spcBef>
              <a:spcAft>
                <a:spcPts val="0"/>
              </a:spcAft>
              <a:buSzPts val="2800"/>
              <a:buNone/>
            </a:pPr>
            <a:r>
              <a:rPr lang="en-US" sz="2500">
                <a:solidFill>
                  <a:schemeClr val="lt1"/>
                </a:solidFill>
              </a:rPr>
              <a:t>Agenda</a:t>
            </a:r>
            <a:endParaRPr sz="2500">
              <a:solidFill>
                <a:schemeClr val="lt1"/>
              </a:solidFill>
            </a:endParaRPr>
          </a:p>
        </p:txBody>
      </p:sp>
      <p:pic>
        <p:nvPicPr>
          <p:cNvPr id="148" name="Google Shape;148;g31e692885ed_0_276" title="Mesfin.jpg"/>
          <p:cNvPicPr preferRelativeResize="0"/>
          <p:nvPr/>
        </p:nvPicPr>
        <p:blipFill rotWithShape="1">
          <a:blip r:embed="rId3">
            <a:alphaModFix/>
          </a:blip>
          <a:srcRect b="7139" l="21207" r="19271" t="0"/>
          <a:stretch/>
        </p:blipFill>
        <p:spPr>
          <a:xfrm>
            <a:off x="7095650" y="1034475"/>
            <a:ext cx="1834226" cy="38155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c6eeb36707_0_247"/>
          <p:cNvSpPr txBox="1"/>
          <p:nvPr>
            <p:ph idx="4294967295" type="title"/>
          </p:nvPr>
        </p:nvSpPr>
        <p:spPr>
          <a:xfrm>
            <a:off x="0" y="184125"/>
            <a:ext cx="9144000" cy="671700"/>
          </a:xfrm>
          <a:prstGeom prst="rect">
            <a:avLst/>
          </a:prstGeom>
          <a:solidFill>
            <a:srgbClr val="1662A5"/>
          </a:solidFill>
          <a:ln>
            <a:noFill/>
          </a:ln>
        </p:spPr>
        <p:txBody>
          <a:bodyPr anchorCtr="0" anchor="t" bIns="91425" lIns="91425" spcFirstLastPara="1" rIns="91425" wrap="square" tIns="91425">
            <a:normAutofit/>
          </a:bodyPr>
          <a:lstStyle/>
          <a:p>
            <a:pPr indent="0" lvl="0" marL="295275" rtl="0" algn="l">
              <a:lnSpc>
                <a:spcPct val="100000"/>
              </a:lnSpc>
              <a:spcBef>
                <a:spcPts val="0"/>
              </a:spcBef>
              <a:spcAft>
                <a:spcPts val="0"/>
              </a:spcAft>
              <a:buSzPts val="2800"/>
              <a:buNone/>
            </a:pPr>
            <a:r>
              <a:rPr lang="en-US" sz="2500">
                <a:solidFill>
                  <a:schemeClr val="lt1"/>
                </a:solidFill>
              </a:rPr>
              <a:t>Evidence-based, effective model</a:t>
            </a:r>
            <a:endParaRPr sz="2500">
              <a:solidFill>
                <a:schemeClr val="lt1"/>
              </a:solidFill>
            </a:endParaRPr>
          </a:p>
        </p:txBody>
      </p:sp>
      <p:pic>
        <p:nvPicPr>
          <p:cNvPr id="154" name="Google Shape;154;g2c6eeb36707_0_247"/>
          <p:cNvPicPr preferRelativeResize="0"/>
          <p:nvPr/>
        </p:nvPicPr>
        <p:blipFill rotWithShape="1">
          <a:blip r:embed="rId3">
            <a:alphaModFix/>
          </a:blip>
          <a:srcRect b="0" l="0" r="0" t="0"/>
          <a:stretch/>
        </p:blipFill>
        <p:spPr>
          <a:xfrm>
            <a:off x="521825" y="874675"/>
            <a:ext cx="7040851" cy="3960476"/>
          </a:xfrm>
          <a:prstGeom prst="rect">
            <a:avLst/>
          </a:prstGeom>
          <a:noFill/>
          <a:ln>
            <a:noFill/>
          </a:ln>
        </p:spPr>
      </p:pic>
      <p:sp>
        <p:nvSpPr>
          <p:cNvPr id="155" name="Google Shape;155;g2c6eeb36707_0_247"/>
          <p:cNvSpPr txBox="1"/>
          <p:nvPr/>
        </p:nvSpPr>
        <p:spPr>
          <a:xfrm>
            <a:off x="3086100" y="3914400"/>
            <a:ext cx="5273400" cy="1229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chemeClr val="dk1"/>
              </a:buClr>
              <a:buSzPts val="1100"/>
              <a:buFont typeface="Arial"/>
              <a:buNone/>
            </a:pPr>
            <a:r>
              <a:rPr b="1" i="0" lang="en-US" sz="1300" u="none" cap="none" strike="noStrike">
                <a:solidFill>
                  <a:srgbClr val="FF0000"/>
                </a:solidFill>
                <a:latin typeface="Arial"/>
                <a:ea typeface="Arial"/>
                <a:cs typeface="Arial"/>
                <a:sym typeface="Arial"/>
              </a:rPr>
              <a:t>Systemic barrier &amp; missing piece:</a:t>
            </a:r>
            <a:r>
              <a:rPr b="0" i="0" lang="en-US" sz="1300" u="none" cap="none" strike="noStrike">
                <a:solidFill>
                  <a:srgbClr val="FF0000"/>
                </a:solidFill>
                <a:latin typeface="Arial"/>
                <a:ea typeface="Arial"/>
                <a:cs typeface="Arial"/>
                <a:sym typeface="Arial"/>
              </a:rPr>
              <a:t> </a:t>
            </a:r>
            <a:r>
              <a:rPr b="0" i="0" lang="en-US" sz="1300" u="none" cap="none" strike="noStrike">
                <a:solidFill>
                  <a:schemeClr val="dk1"/>
                </a:solidFill>
                <a:latin typeface="Arial"/>
                <a:ea typeface="Arial"/>
                <a:cs typeface="Arial"/>
                <a:sym typeface="Arial"/>
              </a:rPr>
              <a:t>Funding for the skills trainer position as a </a:t>
            </a:r>
            <a:r>
              <a:rPr b="1" i="0" lang="en-US" sz="1300" u="none" cap="none" strike="noStrike">
                <a:solidFill>
                  <a:schemeClr val="dk1"/>
                </a:solidFill>
                <a:latin typeface="Arial"/>
                <a:ea typeface="Arial"/>
                <a:cs typeface="Arial"/>
                <a:sym typeface="Arial"/>
              </a:rPr>
              <a:t>disability support</a:t>
            </a:r>
            <a:r>
              <a:rPr b="0" i="0" lang="en-US" sz="1300" u="none" cap="none" strike="noStrike">
                <a:solidFill>
                  <a:schemeClr val="dk1"/>
                </a:solidFill>
                <a:latin typeface="Arial"/>
                <a:ea typeface="Arial"/>
                <a:cs typeface="Arial"/>
                <a:sym typeface="Arial"/>
              </a:rPr>
              <a:t> during the training year</a:t>
            </a:r>
            <a:endParaRPr b="0" i="0" sz="13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300"/>
              <a:buFont typeface="Arial"/>
              <a:buNone/>
            </a:pPr>
            <a:r>
              <a:rPr b="0" i="0" lang="en-US" sz="1300" u="none" cap="none" strike="noStrike">
                <a:solidFill>
                  <a:schemeClr val="dk1"/>
                </a:solidFill>
                <a:latin typeface="Arial"/>
                <a:ea typeface="Arial"/>
                <a:cs typeface="Arial"/>
                <a:sym typeface="Arial"/>
              </a:rPr>
              <a:t>Local programs currently scramble to fund this critical resource through a combination of short-term grants and donations</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c6eeb36707_0_179"/>
          <p:cNvSpPr txBox="1"/>
          <p:nvPr>
            <p:ph idx="1" type="body"/>
          </p:nvPr>
        </p:nvSpPr>
        <p:spPr>
          <a:xfrm>
            <a:off x="263125" y="1134225"/>
            <a:ext cx="4472400" cy="3848100"/>
          </a:xfrm>
          <a:prstGeom prst="rect">
            <a:avLst/>
          </a:prstGeom>
          <a:noFill/>
          <a:ln>
            <a:noFill/>
          </a:ln>
        </p:spPr>
        <p:txBody>
          <a:bodyPr anchorCtr="0" anchor="t" bIns="34275" lIns="34275" spcFirstLastPara="1" rIns="34275" wrap="square" tIns="34275">
            <a:normAutofit/>
          </a:bodyPr>
          <a:lstStyle/>
          <a:p>
            <a:pPr indent="-342900" lvl="0" marL="457200" rtl="0" algn="l">
              <a:lnSpc>
                <a:spcPct val="100000"/>
              </a:lnSpc>
              <a:spcBef>
                <a:spcPts val="800"/>
              </a:spcBef>
              <a:spcAft>
                <a:spcPts val="0"/>
              </a:spcAft>
              <a:buSzPts val="1800"/>
              <a:buChar char="•"/>
            </a:pPr>
            <a:r>
              <a:rPr lang="en-US" sz="1800"/>
              <a:t>In </a:t>
            </a:r>
            <a:r>
              <a:rPr b="1" lang="en-US" sz="1800"/>
              <a:t>high school</a:t>
            </a:r>
            <a:endParaRPr b="1" sz="1800"/>
          </a:p>
          <a:p>
            <a:pPr indent="-342900" lvl="0" marL="457200" rtl="0" algn="l">
              <a:lnSpc>
                <a:spcPct val="100000"/>
              </a:lnSpc>
              <a:spcBef>
                <a:spcPts val="800"/>
              </a:spcBef>
              <a:spcAft>
                <a:spcPts val="0"/>
              </a:spcAft>
              <a:buSzPts val="1800"/>
              <a:buChar char="•"/>
            </a:pPr>
            <a:r>
              <a:rPr lang="en-US" sz="1800"/>
              <a:t>Typically in </a:t>
            </a:r>
            <a:r>
              <a:rPr b="1" lang="en-US" sz="1800"/>
              <a:t>workplace pathway/special education stream</a:t>
            </a:r>
            <a:r>
              <a:rPr lang="en-US" sz="1800"/>
              <a:t> (not going to college or university)</a:t>
            </a:r>
            <a:endParaRPr sz="1800"/>
          </a:p>
          <a:p>
            <a:pPr indent="-342900" lvl="0" marL="457200" rtl="0" algn="l">
              <a:lnSpc>
                <a:spcPct val="100000"/>
              </a:lnSpc>
              <a:spcBef>
                <a:spcPts val="800"/>
              </a:spcBef>
              <a:spcAft>
                <a:spcPts val="0"/>
              </a:spcAft>
              <a:buSzPts val="1800"/>
              <a:buChar char="•"/>
            </a:pPr>
            <a:r>
              <a:rPr b="1" lang="en-US" sz="1800"/>
              <a:t>Not yet “employment ready”</a:t>
            </a:r>
            <a:r>
              <a:rPr lang="en-US" sz="1800"/>
              <a:t>; not yet able to be connected with MLITSD employment supports - </a:t>
            </a:r>
            <a:r>
              <a:rPr b="1" lang="en-US" sz="1800"/>
              <a:t>need intensive pre-employment program</a:t>
            </a:r>
            <a:r>
              <a:rPr lang="en-US" sz="1800"/>
              <a:t> that integrates employability curriculum, skills training/coaching, work experience and employment planning </a:t>
            </a:r>
            <a:endParaRPr sz="1800"/>
          </a:p>
        </p:txBody>
      </p:sp>
      <p:sp>
        <p:nvSpPr>
          <p:cNvPr id="162" name="Google Shape;162;g2c6eeb36707_0_179"/>
          <p:cNvSpPr txBox="1"/>
          <p:nvPr>
            <p:ph type="title"/>
          </p:nvPr>
        </p:nvSpPr>
        <p:spPr>
          <a:xfrm>
            <a:off x="0" y="184125"/>
            <a:ext cx="9144000" cy="671700"/>
          </a:xfrm>
          <a:prstGeom prst="rect">
            <a:avLst/>
          </a:prstGeom>
          <a:solidFill>
            <a:srgbClr val="1662A5"/>
          </a:solidFill>
          <a:ln>
            <a:noFill/>
          </a:ln>
        </p:spPr>
        <p:txBody>
          <a:bodyPr anchorCtr="0" anchor="ctr" bIns="34275" lIns="34275" spcFirstLastPara="1" rIns="34275" wrap="square" tIns="34275">
            <a:normAutofit/>
          </a:bodyPr>
          <a:lstStyle/>
          <a:p>
            <a:pPr indent="0" lvl="0" marL="457200" rtl="0" algn="l">
              <a:lnSpc>
                <a:spcPct val="90000"/>
              </a:lnSpc>
              <a:spcBef>
                <a:spcPts val="0"/>
              </a:spcBef>
              <a:spcAft>
                <a:spcPts val="0"/>
              </a:spcAft>
              <a:buSzPts val="3300"/>
              <a:buNone/>
            </a:pPr>
            <a:r>
              <a:rPr lang="en-US" sz="2500">
                <a:solidFill>
                  <a:schemeClr val="lt1"/>
                </a:solidFill>
                <a:latin typeface="Arial"/>
                <a:ea typeface="Arial"/>
                <a:cs typeface="Arial"/>
                <a:sym typeface="Arial"/>
              </a:rPr>
              <a:t>Model serves students with significant disabilities</a:t>
            </a:r>
            <a:endParaRPr sz="2500">
              <a:solidFill>
                <a:schemeClr val="lt1"/>
              </a:solidFill>
              <a:latin typeface="Arial"/>
              <a:ea typeface="Arial"/>
              <a:cs typeface="Arial"/>
              <a:sym typeface="Arial"/>
            </a:endParaRPr>
          </a:p>
        </p:txBody>
      </p:sp>
      <p:pic>
        <p:nvPicPr>
          <p:cNvPr id="163" name="Google Shape;163;g2c6eeb36707_0_179"/>
          <p:cNvPicPr preferRelativeResize="0"/>
          <p:nvPr/>
        </p:nvPicPr>
        <p:blipFill rotWithShape="1">
          <a:blip r:embed="rId3">
            <a:alphaModFix/>
          </a:blip>
          <a:srcRect b="0" l="0" r="0" t="0"/>
          <a:stretch/>
        </p:blipFill>
        <p:spPr>
          <a:xfrm>
            <a:off x="4893975" y="1134224"/>
            <a:ext cx="4109326" cy="2563976"/>
          </a:xfrm>
          <a:prstGeom prst="rect">
            <a:avLst/>
          </a:prstGeom>
          <a:noFill/>
          <a:ln>
            <a:noFill/>
          </a:ln>
        </p:spPr>
      </p:pic>
      <p:sp>
        <p:nvSpPr>
          <p:cNvPr id="164" name="Google Shape;164;g2c6eeb36707_0_179"/>
          <p:cNvSpPr txBox="1"/>
          <p:nvPr/>
        </p:nvSpPr>
        <p:spPr>
          <a:xfrm>
            <a:off x="5762200" y="4026975"/>
            <a:ext cx="3209100" cy="809700"/>
          </a:xfrm>
          <a:prstGeom prst="rect">
            <a:avLst/>
          </a:prstGeom>
          <a:solidFill>
            <a:srgbClr val="F4CCC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Arial"/>
                <a:ea typeface="Arial"/>
                <a:cs typeface="Arial"/>
                <a:sym typeface="Arial"/>
              </a:rPr>
              <a:t>Part of the “26-30%” without Project SEARCH</a:t>
            </a:r>
            <a:endParaRPr b="0" i="0" sz="21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32be6f8b879_0_19"/>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300"/>
              <a:t>Individual impact story		</a:t>
            </a:r>
            <a:endParaRPr sz="3300"/>
          </a:p>
        </p:txBody>
      </p:sp>
      <p:sp>
        <p:nvSpPr>
          <p:cNvPr id="170" name="Google Shape;170;g32be6f8b879_0_19"/>
          <p:cNvSpPr txBox="1"/>
          <p:nvPr>
            <p:ph idx="1" type="body"/>
          </p:nvPr>
        </p:nvSpPr>
        <p:spPr>
          <a:xfrm>
            <a:off x="476950" y="1400350"/>
            <a:ext cx="8520600" cy="3416400"/>
          </a:xfrm>
          <a:prstGeom prst="rect">
            <a:avLst/>
          </a:prstGeom>
        </p:spPr>
        <p:txBody>
          <a:bodyPr anchorCtr="0" anchor="t" bIns="45700" lIns="91425" spcFirstLastPara="1" rIns="91425" wrap="square" tIns="45700">
            <a:normAutofit/>
          </a:bodyPr>
          <a:lstStyle/>
          <a:p>
            <a:pPr indent="-361950" lvl="0" marL="457200" rtl="0" algn="l">
              <a:spcBef>
                <a:spcPts val="750"/>
              </a:spcBef>
              <a:spcAft>
                <a:spcPts val="0"/>
              </a:spcAft>
              <a:buSzPts val="2100"/>
              <a:buAutoNum type="arabicPeriod"/>
            </a:pPr>
            <a:r>
              <a:rPr lang="en-US"/>
              <a:t>Individual’s support needs at start (barriers to employment)</a:t>
            </a:r>
            <a:endParaRPr/>
          </a:p>
          <a:p>
            <a:pPr indent="-361950" lvl="0" marL="457200" rtl="0" algn="l">
              <a:spcBef>
                <a:spcPts val="1200"/>
              </a:spcBef>
              <a:spcAft>
                <a:spcPts val="0"/>
              </a:spcAft>
              <a:buSzPts val="2100"/>
              <a:buAutoNum type="arabicPeriod"/>
            </a:pPr>
            <a:r>
              <a:rPr lang="en-US"/>
              <a:t>Highlights of support/intervention provided (actions taken) </a:t>
            </a:r>
            <a:endParaRPr/>
          </a:p>
          <a:p>
            <a:pPr indent="0" lvl="0" marL="457200" rtl="0" algn="l">
              <a:spcBef>
                <a:spcPts val="750"/>
              </a:spcBef>
              <a:spcAft>
                <a:spcPts val="0"/>
              </a:spcAft>
              <a:buNone/>
            </a:pPr>
            <a:r>
              <a:rPr lang="en-US"/>
              <a:t>(what, when, why, where, how, how much)</a:t>
            </a:r>
            <a:endParaRPr/>
          </a:p>
          <a:p>
            <a:pPr indent="-361950" lvl="0" marL="457200" rtl="0" algn="l">
              <a:spcBef>
                <a:spcPts val="750"/>
              </a:spcBef>
              <a:spcAft>
                <a:spcPts val="0"/>
              </a:spcAft>
              <a:buSzPts val="2100"/>
              <a:buAutoNum type="arabicPeriod"/>
            </a:pPr>
            <a:r>
              <a:rPr lang="en-US"/>
              <a:t>Impact-individual/family </a:t>
            </a:r>
            <a:endParaRPr/>
          </a:p>
          <a:p>
            <a:pPr indent="0" lvl="0" marL="457200" rtl="0" algn="l">
              <a:spcBef>
                <a:spcPts val="750"/>
              </a:spcBef>
              <a:spcAft>
                <a:spcPts val="0"/>
              </a:spcAft>
              <a:buNone/>
            </a:pPr>
            <a:r>
              <a:rPr lang="en-US"/>
              <a:t>(including employment quality indicators, health/wellbeing indicators, family impacts)</a:t>
            </a:r>
            <a:endParaRPr/>
          </a:p>
          <a:p>
            <a:pPr indent="-361950" lvl="0" marL="457200" rtl="0" algn="l">
              <a:spcBef>
                <a:spcPts val="750"/>
              </a:spcBef>
              <a:spcAft>
                <a:spcPts val="0"/>
              </a:spcAft>
              <a:buSzPts val="2100"/>
              <a:buAutoNum type="arabicPeriod"/>
            </a:pPr>
            <a:r>
              <a:rPr lang="en-US"/>
              <a:t>Impact-employer/community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cab18c98f5_0_213"/>
          <p:cNvSpPr txBox="1"/>
          <p:nvPr/>
        </p:nvSpPr>
        <p:spPr>
          <a:xfrm>
            <a:off x="0" y="41000"/>
            <a:ext cx="9144000" cy="511200"/>
          </a:xfrm>
          <a:prstGeom prst="rect">
            <a:avLst/>
          </a:prstGeom>
          <a:solidFill>
            <a:srgbClr val="1662A5"/>
          </a:solid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500"/>
              <a:buFont typeface="Arial"/>
              <a:buNone/>
            </a:pPr>
            <a:r>
              <a:rPr b="0" i="0" lang="en-US" sz="2500" u="none" cap="none" strike="noStrike">
                <a:solidFill>
                  <a:schemeClr val="lt1"/>
                </a:solidFill>
                <a:latin typeface="Arial"/>
                <a:ea typeface="Arial"/>
                <a:cs typeface="Arial"/>
                <a:sym typeface="Arial"/>
              </a:rPr>
              <a:t>Mackenzie’s training &amp; results</a:t>
            </a:r>
            <a:endParaRPr b="0" i="0" sz="2500" u="none" cap="none" strike="noStrike">
              <a:solidFill>
                <a:schemeClr val="lt1"/>
              </a:solidFill>
              <a:latin typeface="Arial"/>
              <a:ea typeface="Arial"/>
              <a:cs typeface="Arial"/>
              <a:sym typeface="Arial"/>
            </a:endParaRPr>
          </a:p>
        </p:txBody>
      </p:sp>
      <p:pic>
        <p:nvPicPr>
          <p:cNvPr id="177" name="Google Shape;177;g2cab18c98f5_0_213"/>
          <p:cNvPicPr preferRelativeResize="0"/>
          <p:nvPr/>
        </p:nvPicPr>
        <p:blipFill rotWithShape="1">
          <a:blip r:embed="rId3">
            <a:alphaModFix/>
          </a:blip>
          <a:srcRect b="0" l="0" r="0" t="0"/>
          <a:stretch/>
        </p:blipFill>
        <p:spPr>
          <a:xfrm>
            <a:off x="5277325" y="107850"/>
            <a:ext cx="2554200" cy="1825200"/>
          </a:xfrm>
          <a:prstGeom prst="ellipse">
            <a:avLst/>
          </a:prstGeom>
          <a:noFill/>
          <a:ln>
            <a:noFill/>
          </a:ln>
        </p:spPr>
      </p:pic>
      <p:sp>
        <p:nvSpPr>
          <p:cNvPr id="178" name="Google Shape;178;g2cab18c98f5_0_213"/>
          <p:cNvSpPr txBox="1"/>
          <p:nvPr/>
        </p:nvSpPr>
        <p:spPr>
          <a:xfrm>
            <a:off x="550675" y="783150"/>
            <a:ext cx="4049100" cy="99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Likes helping people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Barriers:</a:t>
            </a:r>
            <a:r>
              <a:rPr b="0" i="0" lang="en-US" sz="1600" u="none" cap="none" strike="noStrike">
                <a:solidFill>
                  <a:srgbClr val="000000"/>
                </a:solidFill>
                <a:latin typeface="Arial"/>
                <a:ea typeface="Arial"/>
                <a:cs typeface="Arial"/>
                <a:sym typeface="Arial"/>
              </a:rPr>
              <a:t> Reading, writing, focus, managing anxious feelings, independence</a:t>
            </a:r>
            <a:endParaRPr b="0" i="0" sz="1400" u="none" cap="none" strike="noStrike">
              <a:solidFill>
                <a:srgbClr val="000000"/>
              </a:solidFill>
              <a:latin typeface="Arial"/>
              <a:ea typeface="Arial"/>
              <a:cs typeface="Arial"/>
              <a:sym typeface="Arial"/>
            </a:endParaRPr>
          </a:p>
        </p:txBody>
      </p:sp>
      <p:graphicFrame>
        <p:nvGraphicFramePr>
          <p:cNvPr id="179" name="Google Shape;179;g2cab18c98f5_0_213"/>
          <p:cNvGraphicFramePr/>
          <p:nvPr/>
        </p:nvGraphicFramePr>
        <p:xfrm>
          <a:off x="416450" y="2170225"/>
          <a:ext cx="3000000" cy="3000000"/>
        </p:xfrm>
        <a:graphic>
          <a:graphicData uri="http://schemas.openxmlformats.org/drawingml/2006/table">
            <a:tbl>
              <a:tblPr>
                <a:noFill/>
                <a:tableStyleId>{34772D84-05CE-41BF-8BE8-032D7881C24A}</a:tableStyleId>
              </a:tblPr>
              <a:tblGrid>
                <a:gridCol w="610550"/>
                <a:gridCol w="2515775"/>
                <a:gridCol w="2565500"/>
                <a:gridCol w="2533550"/>
              </a:tblGrid>
              <a:tr h="664500">
                <a:tc>
                  <a:txBody>
                    <a:bodyPr/>
                    <a:lstStyle/>
                    <a:p>
                      <a:pPr indent="0" lvl="0" marL="0" marR="0" rtl="0" algn="l">
                        <a:lnSpc>
                          <a:spcPct val="100000"/>
                        </a:lnSpc>
                        <a:spcBef>
                          <a:spcPts val="0"/>
                        </a:spcBef>
                        <a:spcAft>
                          <a:spcPts val="0"/>
                        </a:spcAft>
                        <a:buClr>
                          <a:srgbClr val="000000"/>
                        </a:buClr>
                        <a:buSzPts val="600"/>
                        <a:buFont typeface="Arial"/>
                        <a:buNone/>
                      </a:pPr>
                      <a:r>
                        <a:rPr lang="en-US" sz="600" u="none" cap="none" strike="noStrike"/>
                        <a:t>Internship &amp; tasks</a:t>
                      </a:r>
                      <a:endParaRPr sz="6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Hospital’s daycare </a:t>
                      </a:r>
                      <a:r>
                        <a:rPr lang="en-US" sz="1200" u="none" cap="none" strike="noStrike"/>
                        <a:t>- serving lunch, cleaning linens &amp; equipment</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Hospital’s school - </a:t>
                      </a:r>
                      <a:r>
                        <a:rPr lang="en-US" sz="1200" u="none" cap="none" strike="noStrike"/>
                        <a:t>sanitizing equipment, pushing patients to activities, preparing activities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Hospital’s patient transport department</a:t>
                      </a:r>
                      <a:endParaRPr b="1" sz="12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600"/>
                        <a:buFont typeface="Arial"/>
                        <a:buNone/>
                      </a:pPr>
                      <a:r>
                        <a:rPr lang="en-US" sz="600" u="none" cap="none" strike="noStrike"/>
                        <a:t>Technical skills</a:t>
                      </a:r>
                      <a:endParaRPr sz="6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Following detailed safety procedures, portioning and serving food, setting and cleaning tables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Sanitizing medical equipment</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Patient portering (small environment)</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Wayfinding</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Safe patient transfer/transportation including with oxygen</a:t>
                      </a:r>
                      <a:endParaRPr sz="12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600"/>
                        <a:buFont typeface="Arial"/>
                        <a:buNone/>
                      </a:pPr>
                      <a:r>
                        <a:rPr lang="en-US" sz="600" u="none" cap="none" strike="noStrike"/>
                        <a:t>Work life  skills</a:t>
                      </a:r>
                      <a:endParaRPr sz="6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Handling anxious feelings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Maintaining focus on own work/routines despite environmental distraction</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Following independent daily schedule</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Communicating with team members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Customer service and managing challenging interactions</a:t>
                      </a:r>
                      <a:endParaRPr sz="1200" u="none" cap="none" strike="noStrike"/>
                    </a:p>
                  </a:txBody>
                  <a:tcPr marT="91425" marB="91425" marR="91425" marL="91425"/>
                </a:tc>
              </a:tr>
            </a:tbl>
          </a:graphicData>
        </a:graphic>
      </p:graphicFrame>
      <p:sp>
        <p:nvSpPr>
          <p:cNvPr id="180" name="Google Shape;180;g2cab18c98f5_0_213"/>
          <p:cNvSpPr/>
          <p:nvPr/>
        </p:nvSpPr>
        <p:spPr>
          <a:xfrm>
            <a:off x="7175100" y="321950"/>
            <a:ext cx="1968900" cy="1928700"/>
          </a:xfrm>
          <a:prstGeom prst="ellipse">
            <a:avLst/>
          </a:prstGeom>
          <a:solidFill>
            <a:srgbClr val="1662A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Hired - UHN patient porter</a:t>
            </a:r>
            <a:endParaRPr b="0" i="0" sz="1400" u="none" cap="none" strike="noStrike">
              <a:solidFill>
                <a:schemeClr val="lt1"/>
              </a:solidFill>
              <a:latin typeface="Arial"/>
              <a:ea typeface="Arial"/>
              <a:cs typeface="Arial"/>
              <a:sym typeface="Arial"/>
            </a:endParaRPr>
          </a:p>
          <a:p>
            <a:pPr indent="-114300" lvl="0" marL="114300" marR="0" rtl="0" algn="ctr">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Part of union</a:t>
            </a:r>
            <a:endParaRPr b="0" i="0" sz="1400" u="none" cap="none" strike="noStrike">
              <a:solidFill>
                <a:schemeClr val="lt1"/>
              </a:solidFill>
              <a:latin typeface="Arial"/>
              <a:ea typeface="Arial"/>
              <a:cs typeface="Arial"/>
              <a:sym typeface="Arial"/>
            </a:endParaRPr>
          </a:p>
          <a:p>
            <a:pPr indent="-114300" lvl="0" marL="114300" marR="0" rtl="0" algn="ctr">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Living wage</a:t>
            </a:r>
            <a:endParaRPr b="0" i="0" sz="1400" u="none" cap="none" strike="noStrike">
              <a:solidFill>
                <a:schemeClr val="lt1"/>
              </a:solidFill>
              <a:latin typeface="Arial"/>
              <a:ea typeface="Arial"/>
              <a:cs typeface="Arial"/>
              <a:sym typeface="Arial"/>
            </a:endParaRPr>
          </a:p>
          <a:p>
            <a:pPr indent="-114300" lvl="0" marL="114300" marR="0" rtl="0" algn="ctr">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Pension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31b69b355ad_0_1"/>
          <p:cNvSpPr txBox="1"/>
          <p:nvPr>
            <p:ph idx="4294967295" type="title"/>
          </p:nvPr>
        </p:nvSpPr>
        <p:spPr>
          <a:xfrm>
            <a:off x="0" y="216425"/>
            <a:ext cx="9144000" cy="695700"/>
          </a:xfrm>
          <a:prstGeom prst="rect">
            <a:avLst/>
          </a:prstGeom>
          <a:solidFill>
            <a:srgbClr val="1662A5"/>
          </a:solidFill>
          <a:ln>
            <a:noFill/>
          </a:ln>
        </p:spPr>
        <p:txBody>
          <a:bodyPr anchorCtr="0" anchor="ctr" bIns="45700" lIns="91425" spcFirstLastPara="1" rIns="91425" wrap="square" tIns="45700">
            <a:normAutofit/>
          </a:bodyPr>
          <a:lstStyle/>
          <a:p>
            <a:pPr indent="0" lvl="0" marL="457200" rtl="0" algn="l">
              <a:lnSpc>
                <a:spcPct val="90000"/>
              </a:lnSpc>
              <a:spcBef>
                <a:spcPts val="0"/>
              </a:spcBef>
              <a:spcAft>
                <a:spcPts val="0"/>
              </a:spcAft>
              <a:buSzPts val="3300"/>
              <a:buNone/>
            </a:pPr>
            <a:r>
              <a:rPr lang="en-US" sz="2500">
                <a:solidFill>
                  <a:schemeClr val="lt1"/>
                </a:solidFill>
              </a:rPr>
              <a:t>Outcome evidence - rates, hours and wages</a:t>
            </a:r>
            <a:endParaRPr sz="2500">
              <a:solidFill>
                <a:schemeClr val="lt1"/>
              </a:solidFill>
            </a:endParaRPr>
          </a:p>
        </p:txBody>
      </p:sp>
      <p:pic>
        <p:nvPicPr>
          <p:cNvPr id="187" name="Google Shape;187;g31b69b355ad_0_1"/>
          <p:cNvPicPr preferRelativeResize="0"/>
          <p:nvPr/>
        </p:nvPicPr>
        <p:blipFill rotWithShape="1">
          <a:blip r:embed="rId3">
            <a:alphaModFix/>
          </a:blip>
          <a:srcRect b="0" l="0" r="0" t="0"/>
          <a:stretch/>
        </p:blipFill>
        <p:spPr>
          <a:xfrm>
            <a:off x="152400" y="1064525"/>
            <a:ext cx="8258175" cy="3533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g2cab18c98f5_0_226"/>
          <p:cNvPicPr preferRelativeResize="0"/>
          <p:nvPr/>
        </p:nvPicPr>
        <p:blipFill rotWithShape="1">
          <a:blip r:embed="rId3">
            <a:alphaModFix/>
          </a:blip>
          <a:srcRect b="0" l="0" r="0" t="0"/>
          <a:stretch/>
        </p:blipFill>
        <p:spPr>
          <a:xfrm>
            <a:off x="321850" y="1026950"/>
            <a:ext cx="1536150" cy="1536150"/>
          </a:xfrm>
          <a:prstGeom prst="rect">
            <a:avLst/>
          </a:prstGeom>
          <a:noFill/>
          <a:ln>
            <a:noFill/>
          </a:ln>
        </p:spPr>
      </p:pic>
      <p:sp>
        <p:nvSpPr>
          <p:cNvPr id="194" name="Google Shape;194;g2cab18c98f5_0_226"/>
          <p:cNvSpPr txBox="1"/>
          <p:nvPr/>
        </p:nvSpPr>
        <p:spPr>
          <a:xfrm>
            <a:off x="321850" y="2478850"/>
            <a:ext cx="2705700" cy="213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US" sz="2000" u="none" cap="none" strike="noStrike">
                <a:solidFill>
                  <a:srgbClr val="0000FF"/>
                </a:solidFill>
                <a:latin typeface="Arial"/>
                <a:ea typeface="Arial"/>
                <a:cs typeface="Arial"/>
                <a:sym typeface="Arial"/>
              </a:rPr>
              <a:t>Transforming lives</a:t>
            </a:r>
            <a:endParaRPr b="1" i="0" sz="20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1400" u="none" cap="none" strike="noStrike">
                <a:solidFill>
                  <a:srgbClr val="000000"/>
                </a:solidFill>
                <a:latin typeface="Arial"/>
                <a:ea typeface="Arial"/>
                <a:cs typeface="Arial"/>
                <a:sym typeface="Arial"/>
              </a:rPr>
              <a:t>Boost employment outcomes by </a:t>
            </a:r>
            <a:r>
              <a:rPr b="1" i="0" lang="en-US" sz="1400" u="none" cap="none" strike="noStrike">
                <a:solidFill>
                  <a:schemeClr val="dk2"/>
                </a:solidFill>
                <a:latin typeface="Arial"/>
                <a:ea typeface="Arial"/>
                <a:cs typeface="Arial"/>
                <a:sym typeface="Arial"/>
              </a:rPr>
              <a:t>2.5x</a:t>
            </a:r>
            <a:r>
              <a:rPr b="0" i="0" lang="en-US" sz="1400" u="none" cap="none" strike="noStrike">
                <a:solidFill>
                  <a:srgbClr val="000000"/>
                </a:solidFill>
                <a:latin typeface="Arial"/>
                <a:ea typeface="Arial"/>
                <a:cs typeface="Arial"/>
                <a:sym typeface="Arial"/>
              </a:rPr>
              <a:t> or </a:t>
            </a:r>
            <a:r>
              <a:rPr b="1" i="0" lang="en-US" sz="1400" u="none" cap="none" strike="noStrike">
                <a:solidFill>
                  <a:schemeClr val="dk2"/>
                </a:solidFill>
                <a:latin typeface="Arial"/>
                <a:ea typeface="Arial"/>
                <a:cs typeface="Arial"/>
                <a:sym typeface="Arial"/>
              </a:rPr>
              <a:t>169%</a:t>
            </a:r>
            <a:endParaRPr b="1" baseline="3000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1400" u="none" cap="none" strike="noStrike">
                <a:solidFill>
                  <a:srgbClr val="000000"/>
                </a:solidFill>
                <a:latin typeface="Arial"/>
                <a:ea typeface="Arial"/>
                <a:cs typeface="Arial"/>
                <a:sym typeface="Arial"/>
              </a:rPr>
              <a:t>&amp;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1400" u="none" cap="none" strike="noStrike">
                <a:solidFill>
                  <a:srgbClr val="000000"/>
                </a:solidFill>
                <a:latin typeface="Arial"/>
                <a:ea typeface="Arial"/>
                <a:cs typeface="Arial"/>
                <a:sym typeface="Arial"/>
              </a:rPr>
              <a:t>Income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1400" u="none" cap="none" strike="noStrike">
                <a:solidFill>
                  <a:srgbClr val="000000"/>
                </a:solidFill>
                <a:latin typeface="Arial"/>
                <a:ea typeface="Arial"/>
                <a:cs typeface="Arial"/>
                <a:sym typeface="Arial"/>
              </a:rPr>
              <a:t>Social inclusion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1400" u="none" cap="none" strike="noStrike">
                <a:solidFill>
                  <a:srgbClr val="000000"/>
                </a:solidFill>
                <a:latin typeface="Arial"/>
                <a:ea typeface="Arial"/>
                <a:cs typeface="Arial"/>
                <a:sym typeface="Arial"/>
              </a:rPr>
              <a:t>Health &amp; wellbeing</a:t>
            </a:r>
            <a:endParaRPr b="0" i="0" sz="1400" u="none" cap="none" strike="noStrike">
              <a:solidFill>
                <a:srgbClr val="000000"/>
              </a:solidFill>
              <a:latin typeface="Arial"/>
              <a:ea typeface="Arial"/>
              <a:cs typeface="Arial"/>
              <a:sym typeface="Arial"/>
            </a:endParaRPr>
          </a:p>
        </p:txBody>
      </p:sp>
      <p:pic>
        <p:nvPicPr>
          <p:cNvPr id="195" name="Google Shape;195;g2cab18c98f5_0_226"/>
          <p:cNvPicPr preferRelativeResize="0"/>
          <p:nvPr/>
        </p:nvPicPr>
        <p:blipFill rotWithShape="1">
          <a:blip r:embed="rId4">
            <a:alphaModFix/>
          </a:blip>
          <a:srcRect b="19535" l="0" r="14059" t="0"/>
          <a:stretch/>
        </p:blipFill>
        <p:spPr>
          <a:xfrm>
            <a:off x="3260425" y="1069025"/>
            <a:ext cx="1793175" cy="1351875"/>
          </a:xfrm>
          <a:prstGeom prst="rect">
            <a:avLst/>
          </a:prstGeom>
          <a:noFill/>
          <a:ln>
            <a:noFill/>
          </a:ln>
        </p:spPr>
      </p:pic>
      <p:sp>
        <p:nvSpPr>
          <p:cNvPr id="196" name="Google Shape;196;g2cab18c98f5_0_226"/>
          <p:cNvSpPr txBox="1"/>
          <p:nvPr/>
        </p:nvSpPr>
        <p:spPr>
          <a:xfrm>
            <a:off x="3369850" y="2478850"/>
            <a:ext cx="2407800" cy="166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US" sz="2000" u="none" cap="none" strike="noStrike">
                <a:solidFill>
                  <a:srgbClr val="9900FF"/>
                </a:solidFill>
                <a:latin typeface="Arial"/>
                <a:ea typeface="Arial"/>
                <a:cs typeface="Arial"/>
                <a:sym typeface="Arial"/>
              </a:rPr>
              <a:t>Building disability confidence &amp; inclusive workplaces</a:t>
            </a:r>
            <a:endParaRPr b="1" i="0" sz="20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197" name="Google Shape;197;g2cab18c98f5_0_226"/>
          <p:cNvPicPr preferRelativeResize="0"/>
          <p:nvPr/>
        </p:nvPicPr>
        <p:blipFill rotWithShape="1">
          <a:blip r:embed="rId5">
            <a:alphaModFix/>
          </a:blip>
          <a:srcRect b="0" l="0" r="0" t="0"/>
          <a:stretch/>
        </p:blipFill>
        <p:spPr>
          <a:xfrm>
            <a:off x="5884625" y="1181450"/>
            <a:ext cx="1239450" cy="1239450"/>
          </a:xfrm>
          <a:prstGeom prst="rect">
            <a:avLst/>
          </a:prstGeom>
          <a:noFill/>
          <a:ln>
            <a:noFill/>
          </a:ln>
        </p:spPr>
      </p:pic>
      <p:sp>
        <p:nvSpPr>
          <p:cNvPr id="198" name="Google Shape;198;g2cab18c98f5_0_226"/>
          <p:cNvSpPr txBox="1"/>
          <p:nvPr/>
        </p:nvSpPr>
        <p:spPr>
          <a:xfrm>
            <a:off x="5852525" y="2478850"/>
            <a:ext cx="2861100" cy="213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2000"/>
              <a:buFont typeface="Arial"/>
              <a:buNone/>
            </a:pPr>
            <a:r>
              <a:rPr b="1" i="0" lang="en-US" sz="2000" u="none" cap="none" strike="noStrike">
                <a:solidFill>
                  <a:schemeClr val="accent3"/>
                </a:solidFill>
                <a:latin typeface="Arial"/>
                <a:ea typeface="Arial"/>
                <a:cs typeface="Arial"/>
                <a:sym typeface="Arial"/>
              </a:rPr>
              <a:t>Societal cost benefit</a:t>
            </a:r>
            <a:endParaRPr b="1" i="0" sz="2000" u="none" cap="none" strike="noStrike">
              <a:solidFill>
                <a:schemeClr val="accent3"/>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Decrease individual lifetime social assistance costs by </a:t>
            </a:r>
            <a:r>
              <a:rPr b="0" i="0" lang="en-US" sz="1400" u="none" cap="none" strike="noStrike">
                <a:solidFill>
                  <a:srgbClr val="00B050"/>
                </a:solidFill>
                <a:latin typeface="Arial"/>
                <a:ea typeface="Arial"/>
                <a:cs typeface="Arial"/>
                <a:sym typeface="Arial"/>
              </a:rPr>
              <a:t>$125-$295K</a:t>
            </a:r>
            <a:r>
              <a:rPr b="0" i="0" lang="en-US" sz="1400" u="none" cap="none" strike="noStrike">
                <a:solidFill>
                  <a:schemeClr val="dk1"/>
                </a:solidFill>
                <a:latin typeface="Arial"/>
                <a:ea typeface="Arial"/>
                <a:cs typeface="Arial"/>
                <a:sym typeface="Arial"/>
              </a:rPr>
              <a:t> per person or &gt; $1.5M per cohort</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Diverse labour force</a:t>
            </a:r>
            <a:endParaRPr b="0" i="0" sz="1400" u="none" cap="none" strike="noStrike">
              <a:solidFill>
                <a:schemeClr val="dk1"/>
              </a:solidFill>
              <a:latin typeface="Arial"/>
              <a:ea typeface="Arial"/>
              <a:cs typeface="Arial"/>
              <a:sym typeface="Arial"/>
            </a:endParaRPr>
          </a:p>
        </p:txBody>
      </p:sp>
      <p:sp>
        <p:nvSpPr>
          <p:cNvPr id="199" name="Google Shape;199;g2cab18c98f5_0_226"/>
          <p:cNvSpPr txBox="1"/>
          <p:nvPr>
            <p:ph idx="4294967295" type="title"/>
          </p:nvPr>
        </p:nvSpPr>
        <p:spPr>
          <a:xfrm>
            <a:off x="0" y="216425"/>
            <a:ext cx="9144000" cy="695700"/>
          </a:xfrm>
          <a:prstGeom prst="rect">
            <a:avLst/>
          </a:prstGeom>
          <a:solidFill>
            <a:srgbClr val="1662A5"/>
          </a:solidFill>
          <a:ln>
            <a:noFill/>
          </a:ln>
        </p:spPr>
        <p:txBody>
          <a:bodyPr anchorCtr="0" anchor="ctr" bIns="45700" lIns="91425" spcFirstLastPara="1" rIns="91425" wrap="square" tIns="45700">
            <a:normAutofit/>
          </a:bodyPr>
          <a:lstStyle/>
          <a:p>
            <a:pPr indent="0" lvl="0" marL="457200" rtl="0" algn="l">
              <a:lnSpc>
                <a:spcPct val="90000"/>
              </a:lnSpc>
              <a:spcBef>
                <a:spcPts val="0"/>
              </a:spcBef>
              <a:spcAft>
                <a:spcPts val="0"/>
              </a:spcAft>
              <a:buSzPts val="3300"/>
              <a:buNone/>
            </a:pPr>
            <a:r>
              <a:rPr lang="en-US" sz="2500">
                <a:solidFill>
                  <a:schemeClr val="lt1"/>
                </a:solidFill>
              </a:rPr>
              <a:t>Impact</a:t>
            </a:r>
            <a:endParaRPr sz="25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olland Bloorview">
  <a:themeElements>
    <a:clrScheme name="HB Colours 2022">
      <a:dk1>
        <a:srgbClr val="4C4C4E"/>
      </a:dk1>
      <a:lt1>
        <a:srgbClr val="FFFFFF"/>
      </a:lt1>
      <a:dk2>
        <a:srgbClr val="53BB50"/>
      </a:dk2>
      <a:lt2>
        <a:srgbClr val="F7F7F7"/>
      </a:lt2>
      <a:accent1>
        <a:srgbClr val="1979BE"/>
      </a:accent1>
      <a:accent2>
        <a:srgbClr val="90158C"/>
      </a:accent2>
      <a:accent3>
        <a:srgbClr val="F16122"/>
      </a:accent3>
      <a:accent4>
        <a:srgbClr val="469E44"/>
      </a:accent4>
      <a:accent5>
        <a:srgbClr val="34C3E0"/>
      </a:accent5>
      <a:accent6>
        <a:srgbClr val="FCAF17"/>
      </a:accent6>
      <a:hlink>
        <a:srgbClr val="1979BE"/>
      </a:hlink>
      <a:folHlink>
        <a:srgbClr val="1979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2023-12-01T12:58:07Z</dcterms:created>
  <dc:creator>Laura Bowman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0x010100AE45B37CB0903F428CC59E654BC27352</vt:lpwstr>
  </property>
  <property fmtid="{D5CDD505-2E9C-101B-9397-08002B2CF9AE}" pid="3" name="_dlc_DocIdItemGuid">
    <vt:lpwstr>dedd682a-1711-4ea6-9bf1-b2546d3f7f97</vt:lpwstr>
  </property>
</Properties>
</file>