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Comfortaa"/>
      <p:regular r:id="rId23"/>
      <p:bold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24" Type="http://schemas.openxmlformats.org/officeDocument/2006/relationships/font" Target="fonts/Comfortaa-bold.fntdata"/><Relationship Id="rId12" Type="http://schemas.openxmlformats.org/officeDocument/2006/relationships/slide" Target="slides/slide7.xml"/><Relationship Id="rId23" Type="http://schemas.openxmlformats.org/officeDocument/2006/relationships/font" Target="fonts/Comfortaa-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ontario.ca/page/access-talent-ontarios-employment-strategy-people-disabilities#:~:text=Access%20Talent%20will%20help%20broaden,%2C%20employers%2C%20educators%20and%20governments"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3199247ab07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3199247ab07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We need to call for -and work together to identify - sustainable, public funding mechanisms for pre-employment and employment support services for youth who are still in school.</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3199fe17fc5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3199fe17fc5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solidFill>
                  <a:schemeClr val="dk1"/>
                </a:solidFill>
              </a:rPr>
              <a:t>To explain this a bit further - we are talking about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When? Age during high school and/or post-secondary education - while people are students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What? Access to employment training programs (pre-employment) and employment support services to move into paid work</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How? Program and service elements that allow for self-discovery through experiences, explicit skills training, counselling &amp; supported reflection, job search supports</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3199247ab07_0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3199247ab07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In this section we’ll give some examples of illustrating impact through stories and data for individuals, employers and society.</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3199247ab07_0_1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3199247ab07_0_14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1000"/>
              </a:spcBef>
              <a:spcAft>
                <a:spcPts val="0"/>
              </a:spcAft>
              <a:buNone/>
            </a:pPr>
            <a:r>
              <a:t/>
            </a:r>
            <a:endParaRPr>
              <a:latin typeface="Arial"/>
              <a:ea typeface="Arial"/>
              <a:cs typeface="Arial"/>
              <a:sym typeface="Arial"/>
            </a:endParaRPr>
          </a:p>
        </p:txBody>
      </p:sp>
      <p:sp>
        <p:nvSpPr>
          <p:cNvPr id="181" name="Google Shape;181;g3199247ab07_0_145: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319122eaed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319122eaed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highlight>
                  <a:schemeClr val="accent4"/>
                </a:highlight>
              </a:rPr>
              <a:t>INSERT an impact story - a youth in your community</a:t>
            </a:r>
            <a:endParaRPr sz="1600">
              <a:highlight>
                <a:schemeClr val="accent4"/>
              </a:highlight>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2d5d6a4e232_0_5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2d5d6a4e232_0_5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There is a strong business case for disability-inclusive hiring in Ontario. As shared by Accessibility Canada, the benefits include: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Increasing your potential labour market pool. 1 in 5 Ontarians have a disability. This group represents a huge market of employees and of consumers. Understanding the needs, skills, and variability in this group can expand our Canadian human resource pool and our ability to best serve a large segment of our population.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We also know that individuals with disabilities score average or above average for attendance, safety, and job performance when given proper training, accommodation, and support.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Beyond the direct hiring and performance of any individual employee, companies that invested in their disability inclusive employment practices reported increases in major KPIs, such as client satisfaction, safety, and job retention/attendance/performance.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3199247ab07_0_2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3199247ab07_0_2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2d5d6a4e232_0_12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2d5d6a4e232_0_12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319135b4a7a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319135b4a7a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3199247ab07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3199247ab07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We’re starting with a look at some of the gaps and barriers affecting youth with disabilities.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319389f3df8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319389f3df8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rPr>
              <a:t>Here are some recent stats.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According to a Fraser Institute June 2024 study - young people are finding it very hard to get jobs. Just 40% of youth ages 15-19 were employed in May 2024 - the lowest rate any recent year other than during the COVID-19 pandemic.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The recent employment summary report from the 2022 Canadian Survey on Disability showed that there is a 16% gap in the employment rate of persons with disabilities compared to the general population and close to 50% for those with disabilities classified as very severe. Other reports illustrate that for people with intellectual disabilities, autism and physical disabilities with intellectual disabilities the rate of 25-30% employment is accurate.</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A study by a researcher at the Institute for Work and Health found that people with disabilities are more than twice as likely to be in low quality employment - precarious or unrewarding.</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These stats illustrate that youth with disabilities need focused attention and services to start to reverse these trends.</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3199247ab07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3199247ab07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All best practice research evidence shows us that getting work experience during high school results in greater likelihood of employment in adulthood with stronger attachment to the workforce. This is important because employment is a social determinant of health linked with income and social inclusion. All these factors impact overall health and wellbeing.</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3199247ab07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3199247ab07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We also know that the supported employment model is effective. In this model an expert employment organization works with employers to understand their talent needs and with job seekers with disabilities to develop their career goals, job search plans. When a match is made the expert organization provides support initially as needed, then fades and ideally can reengage if required (such as a job change, manager change, etc.) A research student by another Institute for Work and Health researcher, Arif Jetha, illustrates the effectiveness of supported employment for youth populations specifically.</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3199fe17fc5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3199fe17fc5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The reality is that it is very hard for youth with disabilities to get work experience while they are in high school. There may be personal and family challenges but system barriers include limitations in availability of support personnel which can make it impossible to participate in meaningful high school co-op experiences and/or volunteering - both typical ways of building skills and experiences during high school. When youth are in school they are not eligible for provincial employment support services from organizations with expertise supporting individuals with disabilities and employers.</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319389f3df8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319389f3df8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1200"/>
              </a:spcAft>
              <a:buClr>
                <a:schemeClr val="dk1"/>
              </a:buClr>
              <a:buSzPts val="1100"/>
              <a:buFont typeface="Arial"/>
              <a:buNone/>
            </a:pPr>
            <a:r>
              <a:rPr lang="en">
                <a:solidFill>
                  <a:schemeClr val="dk1"/>
                </a:solidFill>
              </a:rPr>
              <a:t>While in school youth can access only typical youth employment services such as resume/interview consultations and job posting boards but these “light touch” job search supports usually do not go far enough. Youth with disabilities often need employment counseling, supporting work experiences and workplace life skills training and personalized job development support as well as job coaching to be successful in finding work.</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3199fe17fc5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3199fe17fc5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rPr>
              <a:t>Ontario policy documents recognize importance of employment experiences during high school but we do not have required policy/funding alignment to make this a reality.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MCCSS’ Journey to Belonging calls for enhanced collaboration to break down service barriers and recognizes the need to improve transitions from school to work, boost employment outcomes and improve overall health and wellbeing across the lifespan.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The education standards recommendations under the Accessibility for Ontarians with Disabilities Act (AODA) target barriers and highlight the importance of transitions navigation support (recommendations 78/79) and access to experiential learning programming (recommendations 89/90) for youth with disabilities </a:t>
            </a:r>
            <a:r>
              <a:rPr baseline="30000" lang="en">
                <a:solidFill>
                  <a:schemeClr val="dk1"/>
                </a:solidFill>
              </a:rPr>
              <a:t>[12]</a:t>
            </a:r>
            <a:r>
              <a:rPr lang="en">
                <a:solidFill>
                  <a:schemeClr val="dk1"/>
                </a:solidFill>
              </a:rPr>
              <a:t>. The Education Technical Sub-Committee that focused on transitions specifically called for expanded access to existing and new experiential learning programming for all students who are transitioning directly from high school to work (recommendations 65,69,71) </a:t>
            </a:r>
            <a:r>
              <a:rPr baseline="30000" lang="en">
                <a:solidFill>
                  <a:schemeClr val="dk1"/>
                </a:solidFill>
              </a:rPr>
              <a:t>[13].</a:t>
            </a:r>
            <a:endParaRPr baseline="300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Ontario’s former employment strategy for persons with disabilities - Access Talent - recognized “start early” as one of 4 key pillars.</a:t>
            </a:r>
            <a:endParaRPr baseline="300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u="sng">
                <a:solidFill>
                  <a:schemeClr val="hlink"/>
                </a:solidFill>
                <a:hlinkClick r:id="rId2"/>
              </a:rPr>
              <a:t>https://www.ontario.ca/page/access-talent-ontarios-employment-strategy-people-disabilities#:~:text=Access%20Talent%20will%20help%20broaden,%2C%20employers%2C%20educators%20and%20governments</a:t>
            </a:r>
            <a:r>
              <a:rPr lang="en">
                <a:solidFill>
                  <a:schemeClr val="dk1"/>
                </a:solidFill>
              </a:rPr>
              <a:t>. – no longer current but reflects policy/business perspective that start early is vital</a:t>
            </a:r>
            <a:endParaRPr baseline="30000"/>
          </a:p>
          <a:p>
            <a:pPr indent="0" lvl="0" marL="0" rtl="0" algn="l">
              <a:spcBef>
                <a:spcPts val="120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ext with photo ">
  <p:cSld name="1_Text with photo ">
    <p:spTree>
      <p:nvGrpSpPr>
        <p:cNvPr id="50" name="Shape 50"/>
        <p:cNvGrpSpPr/>
        <p:nvPr/>
      </p:nvGrpSpPr>
      <p:grpSpPr>
        <a:xfrm>
          <a:off x="0" y="0"/>
          <a:ext cx="0" cy="0"/>
          <a:chOff x="0" y="0"/>
          <a:chExt cx="0" cy="0"/>
        </a:xfrm>
      </p:grpSpPr>
      <p:pic>
        <p:nvPicPr>
          <p:cNvPr descr="Decorative" id="51" name="Google Shape;51;p13"/>
          <p:cNvPicPr preferRelativeResize="0"/>
          <p:nvPr/>
        </p:nvPicPr>
        <p:blipFill rotWithShape="1">
          <a:blip r:embed="rId2">
            <a:alphaModFix/>
          </a:blip>
          <a:srcRect b="0" l="32759" r="0" t="0"/>
          <a:stretch/>
        </p:blipFill>
        <p:spPr>
          <a:xfrm rot="10800000">
            <a:off x="-1" y="0"/>
            <a:ext cx="6148553" cy="5143500"/>
          </a:xfrm>
          <a:prstGeom prst="rect">
            <a:avLst/>
          </a:prstGeom>
          <a:noFill/>
          <a:ln>
            <a:noFill/>
          </a:ln>
        </p:spPr>
      </p:pic>
      <p:sp>
        <p:nvSpPr>
          <p:cNvPr id="52" name="Google Shape;52;p13"/>
          <p:cNvSpPr/>
          <p:nvPr>
            <p:ph idx="2" type="pic"/>
          </p:nvPr>
        </p:nvSpPr>
        <p:spPr>
          <a:xfrm>
            <a:off x="4894338" y="736600"/>
            <a:ext cx="3670800" cy="3566100"/>
          </a:xfrm>
          <a:prstGeom prst="rect">
            <a:avLst/>
          </a:prstGeom>
          <a:noFill/>
          <a:ln>
            <a:noFill/>
          </a:ln>
        </p:spPr>
      </p:sp>
      <p:sp>
        <p:nvSpPr>
          <p:cNvPr id="53" name="Google Shape;53;p13"/>
          <p:cNvSpPr txBox="1"/>
          <p:nvPr>
            <p:ph idx="1" type="body"/>
          </p:nvPr>
        </p:nvSpPr>
        <p:spPr>
          <a:xfrm>
            <a:off x="630000" y="738000"/>
            <a:ext cx="3954000" cy="3566400"/>
          </a:xfrm>
          <a:prstGeom prst="rect">
            <a:avLst/>
          </a:prstGeom>
          <a:noFill/>
          <a:ln>
            <a:noFill/>
          </a:ln>
        </p:spPr>
        <p:txBody>
          <a:bodyPr anchorCtr="0" anchor="t" bIns="45700" lIns="91425" spcFirstLastPara="1" rIns="91425" wrap="square" tIns="45700">
            <a:noAutofit/>
          </a:bodyPr>
          <a:lstStyle>
            <a:lvl1pPr indent="-228600" lvl="0" marL="457200" algn="l">
              <a:lnSpc>
                <a:spcPct val="110000"/>
              </a:lnSpc>
              <a:spcBef>
                <a:spcPts val="800"/>
              </a:spcBef>
              <a:spcAft>
                <a:spcPts val="0"/>
              </a:spcAft>
              <a:buClr>
                <a:schemeClr val="lt1"/>
              </a:buClr>
              <a:buSzPts val="2800"/>
              <a:buNone/>
              <a:defRPr b="1" sz="2800">
                <a:solidFill>
                  <a:schemeClr val="lt1"/>
                </a:solidFill>
              </a:defRPr>
            </a:lvl1pPr>
            <a:lvl2pPr indent="-228600" lvl="1" marL="914400" algn="l">
              <a:lnSpc>
                <a:spcPct val="90000"/>
              </a:lnSpc>
              <a:spcBef>
                <a:spcPts val="400"/>
              </a:spcBef>
              <a:spcAft>
                <a:spcPts val="0"/>
              </a:spcAft>
              <a:buClr>
                <a:schemeClr val="lt1"/>
              </a:buClr>
              <a:buSzPts val="1800"/>
              <a:buNone/>
              <a:defRPr>
                <a:solidFill>
                  <a:schemeClr val="lt1"/>
                </a:solidFill>
              </a:defRPr>
            </a:lvl2pPr>
            <a:lvl3pPr indent="-228600" lvl="2" marL="1371600" algn="l">
              <a:lnSpc>
                <a:spcPct val="90000"/>
              </a:lnSpc>
              <a:spcBef>
                <a:spcPts val="400"/>
              </a:spcBef>
              <a:spcAft>
                <a:spcPts val="0"/>
              </a:spcAft>
              <a:buClr>
                <a:schemeClr val="lt1"/>
              </a:buClr>
              <a:buSzPts val="1500"/>
              <a:buNone/>
              <a:defRPr>
                <a:solidFill>
                  <a:schemeClr val="lt1"/>
                </a:solidFill>
              </a:defRPr>
            </a:lvl3pPr>
            <a:lvl4pPr indent="-228600" lvl="3" marL="1828800" algn="l">
              <a:lnSpc>
                <a:spcPct val="90000"/>
              </a:lnSpc>
              <a:spcBef>
                <a:spcPts val="400"/>
              </a:spcBef>
              <a:spcAft>
                <a:spcPts val="0"/>
              </a:spcAft>
              <a:buClr>
                <a:schemeClr val="lt1"/>
              </a:buClr>
              <a:buSzPts val="1400"/>
              <a:buNone/>
              <a:defRPr>
                <a:solidFill>
                  <a:schemeClr val="lt1"/>
                </a:solidFill>
              </a:defRPr>
            </a:lvl4pPr>
            <a:lvl5pPr indent="-228600" lvl="4" marL="2286000" algn="l">
              <a:lnSpc>
                <a:spcPct val="90000"/>
              </a:lnSpc>
              <a:spcBef>
                <a:spcPts val="400"/>
              </a:spcBef>
              <a:spcAft>
                <a:spcPts val="0"/>
              </a:spcAft>
              <a:buClr>
                <a:schemeClr val="lt1"/>
              </a:buClr>
              <a:buSzPts val="1400"/>
              <a:buNone/>
              <a:defRPr>
                <a:solidFill>
                  <a:schemeClr val="lt1"/>
                </a:solidFill>
              </a:defRPr>
            </a:lvl5pPr>
            <a:lvl6pPr indent="-342900" lvl="5" marL="2743200" algn="l">
              <a:lnSpc>
                <a:spcPct val="90000"/>
              </a:lnSpc>
              <a:spcBef>
                <a:spcPts val="400"/>
              </a:spcBef>
              <a:spcAft>
                <a:spcPts val="0"/>
              </a:spcAft>
              <a:buClr>
                <a:schemeClr val="dk1"/>
              </a:buClr>
              <a:buSzPts val="1800"/>
              <a:buChar char="•"/>
              <a:defRPr/>
            </a:lvl6pPr>
            <a:lvl7pPr indent="-342900" lvl="6" marL="3200400" algn="l">
              <a:lnSpc>
                <a:spcPct val="90000"/>
              </a:lnSpc>
              <a:spcBef>
                <a:spcPts val="400"/>
              </a:spcBef>
              <a:spcAft>
                <a:spcPts val="0"/>
              </a:spcAft>
              <a:buClr>
                <a:schemeClr val="dk1"/>
              </a:buClr>
              <a:buSzPts val="1800"/>
              <a:buChar char="•"/>
              <a:defRPr/>
            </a:lvl7pPr>
            <a:lvl8pPr indent="-342900" lvl="7" marL="3657600" algn="l">
              <a:lnSpc>
                <a:spcPct val="90000"/>
              </a:lnSpc>
              <a:spcBef>
                <a:spcPts val="400"/>
              </a:spcBef>
              <a:spcAft>
                <a:spcPts val="0"/>
              </a:spcAft>
              <a:buClr>
                <a:schemeClr val="dk1"/>
              </a:buClr>
              <a:buSzPts val="1800"/>
              <a:buChar char="•"/>
              <a:defRPr/>
            </a:lvl8pPr>
            <a:lvl9pPr indent="-342900" lvl="8" marL="4114800" algn="l">
              <a:lnSpc>
                <a:spcPct val="90000"/>
              </a:lnSpc>
              <a:spcBef>
                <a:spcPts val="400"/>
              </a:spcBef>
              <a:spcAft>
                <a:spcPts val="0"/>
              </a:spcAft>
              <a:buClr>
                <a:schemeClr val="dk1"/>
              </a:buClr>
              <a:buSzPts val="18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4" name="Shape 54"/>
        <p:cNvGrpSpPr/>
        <p:nvPr/>
      </p:nvGrpSpPr>
      <p:grpSpPr>
        <a:xfrm>
          <a:off x="0" y="0"/>
          <a:ext cx="0" cy="0"/>
          <a:chOff x="0" y="0"/>
          <a:chExt cx="0" cy="0"/>
        </a:xfrm>
      </p:grpSpPr>
      <p:sp>
        <p:nvSpPr>
          <p:cNvPr id="55" name="Google Shape;55;p14"/>
          <p:cNvSpPr txBox="1"/>
          <p:nvPr>
            <p:ph type="title"/>
          </p:nvPr>
        </p:nvSpPr>
        <p:spPr>
          <a:xfrm>
            <a:off x="628650" y="273844"/>
            <a:ext cx="7886700" cy="9945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4"/>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lank">
    <p:spTree>
      <p:nvGrpSpPr>
        <p:cNvPr id="57" name="Shape 57"/>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1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accessibilitycanada.ca/get-help/resources/business-benefits-of-accessibility-infographic/" TargetMode="External"/><Relationship Id="rId4" Type="http://schemas.openxmlformats.org/officeDocument/2006/relationships/image" Target="../media/image2.png"/><Relationship Id="rId5" Type="http://schemas.openxmlformats.org/officeDocument/2006/relationships/image" Target="../media/image10.png"/><Relationship Id="rId6"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7.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s://accessibilitycanada.ca/get-help/resources/business-benefits-of-accessibility-infographic/" TargetMode="External"/><Relationship Id="rId4" Type="http://schemas.openxmlformats.org/officeDocument/2006/relationships/hyperlink" Target="https://doi.org/10.1007/s10803-020-04603-3" TargetMode="External"/><Relationship Id="rId5" Type="http://schemas.openxmlformats.org/officeDocument/2006/relationships/hyperlink" Target="https://doi.org/10.1007/s10803-020-04603-3" TargetMode="External"/><Relationship Id="rId6" Type="http://schemas.openxmlformats.org/officeDocument/2006/relationships/hyperlink" Target="https://www150.statcan.gc.ca/n1/daily-quotidien/240528/dq240528b-eng.htm" TargetMode="External"/><Relationship Id="rId7" Type="http://schemas.openxmlformats.org/officeDocument/2006/relationships/hyperlink" Target="https://www150.statcan.gc.ca/n1/daily-quotidien/240528/dq240528b-eng.ht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1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www.fraserinstitute.org/studies/recent-trends-in-youth-employment#:~:text=From%20January%202023%20to%20May,from%2059.4%20to%2055.6%20percent." TargetMode="External"/><Relationship Id="rId4" Type="http://schemas.openxmlformats.org/officeDocument/2006/relationships/image" Target="../media/image5.png"/><Relationship Id="rId5" Type="http://schemas.openxmlformats.org/officeDocument/2006/relationships/hyperlink" Target="https://www.iwh.on.ca/plain-language-summaries/canadians-with-disabilities-twice-as-likely-to-report-low-quality-employment-than-those-without-disabilities" TargetMode="External"/><Relationship Id="rId6" Type="http://schemas.openxmlformats.org/officeDocument/2006/relationships/image" Target="../media/image12.png"/><Relationship Id="rId7" Type="http://schemas.openxmlformats.org/officeDocument/2006/relationships/hyperlink" Target="https://www150.statcan.gc.ca/n1/pub/89-654-x/89-654-x2024001-eng.htm" TargetMode="External"/><Relationship Id="rId8"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hyperlink" Target="https://www.google.com/url?sa=i&amp;url=https%3A%2F%2Fwww.jamesgmartin.center%2F2022%2F08%2Fthe-truth-about-student-mismatch%2F&amp;psig=AOvVaw3wD8InjEOkA0kn5oDkDDhI&amp;ust=1732649731414000&amp;source=images&amp;cd=vfe&amp;opi=89978449&amp;ved=0CBcQjhxqFwoTCKiCg7Cd-IkDFQAAAAAdAAAAABAE" TargetMode="Externa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6"/>
          <p:cNvSpPr txBox="1"/>
          <p:nvPr>
            <p:ph type="ctrTitle"/>
          </p:nvPr>
        </p:nvSpPr>
        <p:spPr>
          <a:xfrm>
            <a:off x="311708" y="973175"/>
            <a:ext cx="8520600" cy="20526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Funding employment programs for youth with disabilities</a:t>
            </a:r>
            <a:endParaRPr/>
          </a:p>
        </p:txBody>
      </p:sp>
      <p:sp>
        <p:nvSpPr>
          <p:cNvPr id="63" name="Google Shape;63;p16"/>
          <p:cNvSpPr txBox="1"/>
          <p:nvPr>
            <p:ph idx="1" type="subTitle"/>
          </p:nvPr>
        </p:nvSpPr>
        <p:spPr>
          <a:xfrm>
            <a:off x="311700" y="30627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Funding now for the labour shortage of the future</a:t>
            </a:r>
            <a:endParaRPr/>
          </a:p>
        </p:txBody>
      </p:sp>
      <p:sp>
        <p:nvSpPr>
          <p:cNvPr id="64" name="Google Shape;64;p16"/>
          <p:cNvSpPr txBox="1"/>
          <p:nvPr/>
        </p:nvSpPr>
        <p:spPr>
          <a:xfrm>
            <a:off x="2271600" y="3892275"/>
            <a:ext cx="4600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rPr>
              <a:t>Presented by: </a:t>
            </a:r>
            <a:endParaRPr sz="1800">
              <a:solidFill>
                <a:schemeClr val="dk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5"/>
          <p:cNvSpPr/>
          <p:nvPr/>
        </p:nvSpPr>
        <p:spPr>
          <a:xfrm>
            <a:off x="6102150" y="4476750"/>
            <a:ext cx="3134100" cy="583800"/>
          </a:xfrm>
          <a:prstGeom prst="roundRect">
            <a:avLst>
              <a:gd fmla="val 16667"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9" name="Google Shape;149;p25"/>
          <p:cNvSpPr txBox="1"/>
          <p:nvPr>
            <p:ph idx="1" type="body"/>
          </p:nvPr>
        </p:nvSpPr>
        <p:spPr>
          <a:xfrm>
            <a:off x="630000" y="738000"/>
            <a:ext cx="3954000" cy="3566400"/>
          </a:xfrm>
          <a:prstGeom prst="rect">
            <a:avLst/>
          </a:prstGeom>
        </p:spPr>
        <p:txBody>
          <a:bodyPr anchorCtr="0" anchor="ctr" bIns="45700" lIns="91425" spcFirstLastPara="1" rIns="91425" wrap="square" tIns="45700">
            <a:noAutofit/>
          </a:bodyPr>
          <a:lstStyle/>
          <a:p>
            <a:pPr indent="0" lvl="0" marL="0" rtl="0" algn="l">
              <a:spcBef>
                <a:spcPts val="800"/>
              </a:spcBef>
              <a:spcAft>
                <a:spcPts val="0"/>
              </a:spcAft>
              <a:buNone/>
            </a:pPr>
            <a:r>
              <a:rPr lang="en" sz="3300"/>
              <a:t>Solution</a:t>
            </a:r>
            <a:endParaRPr b="0" sz="3300"/>
          </a:p>
          <a:p>
            <a:pPr indent="0" lvl="0" marL="0" rtl="0" algn="l">
              <a:spcBef>
                <a:spcPts val="800"/>
              </a:spcBef>
              <a:spcAft>
                <a:spcPts val="0"/>
              </a:spcAft>
              <a:buNone/>
            </a:pPr>
            <a:r>
              <a:rPr b="0" lang="en"/>
              <a:t>Sustainable, public funding of pre-employment or employment support for students</a:t>
            </a:r>
            <a:endParaRPr b="0"/>
          </a:p>
        </p:txBody>
      </p:sp>
      <p:pic>
        <p:nvPicPr>
          <p:cNvPr id="150" name="Google Shape;150;p25"/>
          <p:cNvPicPr preferRelativeResize="0"/>
          <p:nvPr/>
        </p:nvPicPr>
        <p:blipFill rotWithShape="1">
          <a:blip r:embed="rId3">
            <a:alphaModFix/>
          </a:blip>
          <a:srcRect b="0" l="19245" r="3336" t="0"/>
          <a:stretch/>
        </p:blipFill>
        <p:spPr>
          <a:xfrm>
            <a:off x="5205650" y="909050"/>
            <a:ext cx="3608627" cy="310895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6"/>
          <p:cNvSpPr txBox="1"/>
          <p:nvPr>
            <p:ph type="title"/>
          </p:nvPr>
        </p:nvSpPr>
        <p:spPr>
          <a:xfrm>
            <a:off x="311700" y="486325"/>
            <a:ext cx="8520600" cy="572700"/>
          </a:xfrm>
          <a:prstGeom prst="rect">
            <a:avLst/>
          </a:prstGeom>
        </p:spPr>
        <p:txBody>
          <a:bodyPr anchorCtr="0" anchor="t" bIns="91425" lIns="91425" spcFirstLastPara="1" rIns="91425" wrap="square" tIns="91425">
            <a:noAutofit/>
          </a:bodyPr>
          <a:lstStyle/>
          <a:p>
            <a:pPr indent="0" lvl="0" marL="0" marR="0" rtl="0" algn="l">
              <a:lnSpc>
                <a:spcPct val="90000"/>
              </a:lnSpc>
              <a:spcBef>
                <a:spcPts val="0"/>
              </a:spcBef>
              <a:spcAft>
                <a:spcPts val="0"/>
              </a:spcAft>
              <a:buNone/>
            </a:pPr>
            <a:r>
              <a:rPr lang="en" sz="3300">
                <a:solidFill>
                  <a:schemeClr val="dk2"/>
                </a:solidFill>
              </a:rPr>
              <a:t>Best practice: What is ‘start-early’?</a:t>
            </a:r>
            <a:endParaRPr sz="3300">
              <a:solidFill>
                <a:schemeClr val="dk2"/>
              </a:solidFill>
            </a:endParaRPr>
          </a:p>
        </p:txBody>
      </p:sp>
      <p:sp>
        <p:nvSpPr>
          <p:cNvPr id="156" name="Google Shape;156;p26"/>
          <p:cNvSpPr txBox="1"/>
          <p:nvPr/>
        </p:nvSpPr>
        <p:spPr>
          <a:xfrm>
            <a:off x="0" y="4834800"/>
            <a:ext cx="40251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dk1"/>
                </a:solidFill>
              </a:rPr>
              <a:t>© Holland Bloorview Employment Pathways 2024</a:t>
            </a:r>
            <a:endParaRPr sz="1100">
              <a:solidFill>
                <a:schemeClr val="dk1"/>
              </a:solidFill>
            </a:endParaRPr>
          </a:p>
        </p:txBody>
      </p:sp>
      <p:sp>
        <p:nvSpPr>
          <p:cNvPr id="157" name="Google Shape;157;p26"/>
          <p:cNvSpPr txBox="1"/>
          <p:nvPr/>
        </p:nvSpPr>
        <p:spPr>
          <a:xfrm>
            <a:off x="1092038" y="1281275"/>
            <a:ext cx="384000" cy="1200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6600">
                <a:solidFill>
                  <a:srgbClr val="B4A7D6"/>
                </a:solidFill>
                <a:latin typeface="Comfortaa"/>
                <a:ea typeface="Comfortaa"/>
                <a:cs typeface="Comfortaa"/>
                <a:sym typeface="Comfortaa"/>
              </a:rPr>
              <a:t>?</a:t>
            </a:r>
            <a:endParaRPr b="1" sz="6600">
              <a:solidFill>
                <a:srgbClr val="B4A7D6"/>
              </a:solidFill>
              <a:latin typeface="Comfortaa"/>
              <a:ea typeface="Comfortaa"/>
              <a:cs typeface="Comfortaa"/>
              <a:sym typeface="Comfortaa"/>
            </a:endParaRPr>
          </a:p>
        </p:txBody>
      </p:sp>
      <p:sp>
        <p:nvSpPr>
          <p:cNvPr id="158" name="Google Shape;158;p26"/>
          <p:cNvSpPr txBox="1"/>
          <p:nvPr/>
        </p:nvSpPr>
        <p:spPr>
          <a:xfrm>
            <a:off x="617163" y="1440725"/>
            <a:ext cx="1628400" cy="631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900">
                <a:solidFill>
                  <a:schemeClr val="accent2"/>
                </a:solidFill>
              </a:rPr>
              <a:t>When</a:t>
            </a:r>
            <a:endParaRPr b="1" sz="2900">
              <a:solidFill>
                <a:schemeClr val="accent2"/>
              </a:solidFill>
            </a:endParaRPr>
          </a:p>
        </p:txBody>
      </p:sp>
      <p:sp>
        <p:nvSpPr>
          <p:cNvPr id="159" name="Google Shape;159;p26"/>
          <p:cNvSpPr txBox="1"/>
          <p:nvPr/>
        </p:nvSpPr>
        <p:spPr>
          <a:xfrm>
            <a:off x="501963" y="2071925"/>
            <a:ext cx="1858800" cy="708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700">
                <a:solidFill>
                  <a:schemeClr val="dk1"/>
                </a:solidFill>
              </a:rPr>
              <a:t>High school &amp; post-secondary</a:t>
            </a:r>
            <a:endParaRPr sz="1700">
              <a:solidFill>
                <a:schemeClr val="dk1"/>
              </a:solidFill>
            </a:endParaRPr>
          </a:p>
        </p:txBody>
      </p:sp>
      <p:sp>
        <p:nvSpPr>
          <p:cNvPr id="160" name="Google Shape;160;p26"/>
          <p:cNvSpPr txBox="1"/>
          <p:nvPr/>
        </p:nvSpPr>
        <p:spPr>
          <a:xfrm>
            <a:off x="4232675" y="1281275"/>
            <a:ext cx="384000" cy="1200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6600">
                <a:solidFill>
                  <a:srgbClr val="A4C2F4"/>
                </a:solidFill>
                <a:latin typeface="Comfortaa"/>
                <a:ea typeface="Comfortaa"/>
                <a:cs typeface="Comfortaa"/>
                <a:sym typeface="Comfortaa"/>
              </a:rPr>
              <a:t>?</a:t>
            </a:r>
            <a:endParaRPr b="1" sz="6600">
              <a:solidFill>
                <a:srgbClr val="A4C2F4"/>
              </a:solidFill>
              <a:latin typeface="Comfortaa"/>
              <a:ea typeface="Comfortaa"/>
              <a:cs typeface="Comfortaa"/>
              <a:sym typeface="Comfortaa"/>
            </a:endParaRPr>
          </a:p>
        </p:txBody>
      </p:sp>
      <p:sp>
        <p:nvSpPr>
          <p:cNvPr id="161" name="Google Shape;161;p26"/>
          <p:cNvSpPr txBox="1"/>
          <p:nvPr/>
        </p:nvSpPr>
        <p:spPr>
          <a:xfrm>
            <a:off x="3757800" y="1440725"/>
            <a:ext cx="1628400" cy="631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900">
                <a:solidFill>
                  <a:schemeClr val="accent1"/>
                </a:solidFill>
              </a:rPr>
              <a:t>What</a:t>
            </a:r>
            <a:endParaRPr b="1" sz="2900">
              <a:solidFill>
                <a:schemeClr val="accent1"/>
              </a:solidFill>
            </a:endParaRPr>
          </a:p>
        </p:txBody>
      </p:sp>
      <p:sp>
        <p:nvSpPr>
          <p:cNvPr id="162" name="Google Shape;162;p26"/>
          <p:cNvSpPr txBox="1"/>
          <p:nvPr/>
        </p:nvSpPr>
        <p:spPr>
          <a:xfrm>
            <a:off x="3442050" y="2071925"/>
            <a:ext cx="2259900" cy="2277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700">
                <a:solidFill>
                  <a:schemeClr val="dk1"/>
                </a:solidFill>
              </a:rPr>
              <a:t>Self discovery Experience </a:t>
            </a:r>
            <a:endParaRPr sz="1700">
              <a:solidFill>
                <a:schemeClr val="dk1"/>
              </a:solidFill>
            </a:endParaRPr>
          </a:p>
          <a:p>
            <a:pPr indent="0" lvl="0" marL="0" rtl="0" algn="ctr">
              <a:spcBef>
                <a:spcPts val="0"/>
              </a:spcBef>
              <a:spcAft>
                <a:spcPts val="0"/>
              </a:spcAft>
              <a:buNone/>
            </a:pPr>
            <a:r>
              <a:rPr lang="en" sz="1700">
                <a:solidFill>
                  <a:schemeClr val="dk1"/>
                </a:solidFill>
              </a:rPr>
              <a:t>Risk taking</a:t>
            </a:r>
            <a:endParaRPr sz="1700">
              <a:solidFill>
                <a:schemeClr val="dk1"/>
              </a:solidFill>
            </a:endParaRPr>
          </a:p>
          <a:p>
            <a:pPr indent="0" lvl="0" marL="0" rtl="0" algn="ctr">
              <a:spcBef>
                <a:spcPts val="0"/>
              </a:spcBef>
              <a:spcAft>
                <a:spcPts val="0"/>
              </a:spcAft>
              <a:buNone/>
            </a:pPr>
            <a:r>
              <a:rPr lang="en" sz="1700">
                <a:solidFill>
                  <a:schemeClr val="dk1"/>
                </a:solidFill>
              </a:rPr>
              <a:t>Supported reflection</a:t>
            </a:r>
            <a:endParaRPr sz="1700">
              <a:solidFill>
                <a:schemeClr val="dk1"/>
              </a:solidFill>
            </a:endParaRPr>
          </a:p>
          <a:p>
            <a:pPr indent="0" lvl="0" marL="0" rtl="0" algn="ctr">
              <a:spcBef>
                <a:spcPts val="0"/>
              </a:spcBef>
              <a:spcAft>
                <a:spcPts val="0"/>
              </a:spcAft>
              <a:buNone/>
            </a:pPr>
            <a:r>
              <a:rPr lang="en" sz="1700">
                <a:solidFill>
                  <a:schemeClr val="dk1"/>
                </a:solidFill>
              </a:rPr>
              <a:t>Disability context/expertise</a:t>
            </a:r>
            <a:endParaRPr sz="1700">
              <a:solidFill>
                <a:schemeClr val="dk1"/>
              </a:solidFill>
            </a:endParaRPr>
          </a:p>
          <a:p>
            <a:pPr indent="0" lvl="0" marL="0" rtl="0" algn="ctr">
              <a:spcBef>
                <a:spcPts val="0"/>
              </a:spcBef>
              <a:spcAft>
                <a:spcPts val="0"/>
              </a:spcAft>
              <a:buNone/>
            </a:pPr>
            <a:r>
              <a:rPr lang="en" sz="1700">
                <a:solidFill>
                  <a:schemeClr val="dk1"/>
                </a:solidFill>
              </a:rPr>
              <a:t>Generalize to next steps</a:t>
            </a:r>
            <a:endParaRPr sz="1700">
              <a:solidFill>
                <a:schemeClr val="dk1"/>
              </a:solidFill>
            </a:endParaRPr>
          </a:p>
        </p:txBody>
      </p:sp>
      <p:sp>
        <p:nvSpPr>
          <p:cNvPr id="163" name="Google Shape;163;p26"/>
          <p:cNvSpPr txBox="1"/>
          <p:nvPr/>
        </p:nvSpPr>
        <p:spPr>
          <a:xfrm>
            <a:off x="7384125" y="1281275"/>
            <a:ext cx="384000" cy="1200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6600">
                <a:solidFill>
                  <a:srgbClr val="B6D7A8"/>
                </a:solidFill>
                <a:latin typeface="Comfortaa"/>
                <a:ea typeface="Comfortaa"/>
                <a:cs typeface="Comfortaa"/>
                <a:sym typeface="Comfortaa"/>
              </a:rPr>
              <a:t>?</a:t>
            </a:r>
            <a:endParaRPr b="1" sz="6600">
              <a:solidFill>
                <a:srgbClr val="B6D7A8"/>
              </a:solidFill>
              <a:latin typeface="Comfortaa"/>
              <a:ea typeface="Comfortaa"/>
              <a:cs typeface="Comfortaa"/>
              <a:sym typeface="Comfortaa"/>
            </a:endParaRPr>
          </a:p>
        </p:txBody>
      </p:sp>
      <p:sp>
        <p:nvSpPr>
          <p:cNvPr id="164" name="Google Shape;164;p26"/>
          <p:cNvSpPr txBox="1"/>
          <p:nvPr/>
        </p:nvSpPr>
        <p:spPr>
          <a:xfrm>
            <a:off x="6909250" y="1440725"/>
            <a:ext cx="1628400" cy="631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900">
                <a:solidFill>
                  <a:schemeClr val="accent4"/>
                </a:solidFill>
              </a:rPr>
              <a:t>Where</a:t>
            </a:r>
            <a:endParaRPr b="1" sz="2900">
              <a:solidFill>
                <a:schemeClr val="accent4"/>
              </a:solidFill>
            </a:endParaRPr>
          </a:p>
        </p:txBody>
      </p:sp>
      <p:sp>
        <p:nvSpPr>
          <p:cNvPr id="165" name="Google Shape;165;p26"/>
          <p:cNvSpPr txBox="1"/>
          <p:nvPr/>
        </p:nvSpPr>
        <p:spPr>
          <a:xfrm>
            <a:off x="6794050" y="2203025"/>
            <a:ext cx="1858800" cy="708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700">
                <a:solidFill>
                  <a:schemeClr val="dk1"/>
                </a:solidFill>
              </a:rPr>
              <a:t>Real-world experience</a:t>
            </a:r>
            <a:endParaRPr sz="1700">
              <a:solidFill>
                <a:schemeClr val="dk1"/>
              </a:solidFill>
            </a:endParaRPr>
          </a:p>
        </p:txBody>
      </p:sp>
      <p:sp>
        <p:nvSpPr>
          <p:cNvPr id="166" name="Google Shape;166;p26"/>
          <p:cNvSpPr txBox="1"/>
          <p:nvPr/>
        </p:nvSpPr>
        <p:spPr>
          <a:xfrm>
            <a:off x="2066125" y="2695275"/>
            <a:ext cx="384000" cy="1200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6600">
                <a:solidFill>
                  <a:srgbClr val="F9CB9C"/>
                </a:solidFill>
                <a:latin typeface="Comfortaa"/>
                <a:ea typeface="Comfortaa"/>
                <a:cs typeface="Comfortaa"/>
                <a:sym typeface="Comfortaa"/>
              </a:rPr>
              <a:t>?</a:t>
            </a:r>
            <a:endParaRPr b="1" sz="6600">
              <a:solidFill>
                <a:srgbClr val="F9CB9C"/>
              </a:solidFill>
              <a:latin typeface="Comfortaa"/>
              <a:ea typeface="Comfortaa"/>
              <a:cs typeface="Comfortaa"/>
              <a:sym typeface="Comfortaa"/>
            </a:endParaRPr>
          </a:p>
        </p:txBody>
      </p:sp>
      <p:sp>
        <p:nvSpPr>
          <p:cNvPr id="167" name="Google Shape;167;p26"/>
          <p:cNvSpPr txBox="1"/>
          <p:nvPr/>
        </p:nvSpPr>
        <p:spPr>
          <a:xfrm>
            <a:off x="1591250" y="2854725"/>
            <a:ext cx="1628400" cy="631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900">
                <a:solidFill>
                  <a:schemeClr val="accent3"/>
                </a:solidFill>
              </a:rPr>
              <a:t>How</a:t>
            </a:r>
            <a:endParaRPr b="1" sz="2900">
              <a:solidFill>
                <a:schemeClr val="accent3"/>
              </a:solidFill>
            </a:endParaRPr>
          </a:p>
        </p:txBody>
      </p:sp>
      <p:sp>
        <p:nvSpPr>
          <p:cNvPr id="168" name="Google Shape;168;p26"/>
          <p:cNvSpPr txBox="1"/>
          <p:nvPr/>
        </p:nvSpPr>
        <p:spPr>
          <a:xfrm>
            <a:off x="1221650" y="3640500"/>
            <a:ext cx="2367600" cy="969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700">
                <a:solidFill>
                  <a:schemeClr val="dk1"/>
                </a:solidFill>
              </a:rPr>
              <a:t>Pre-employment &amp; employment support programs</a:t>
            </a:r>
            <a:endParaRPr sz="1700">
              <a:solidFill>
                <a:schemeClr val="dk1"/>
              </a:solidFill>
            </a:endParaRPr>
          </a:p>
        </p:txBody>
      </p:sp>
      <p:sp>
        <p:nvSpPr>
          <p:cNvPr id="169" name="Google Shape;169;p26"/>
          <p:cNvSpPr txBox="1"/>
          <p:nvPr/>
        </p:nvSpPr>
        <p:spPr>
          <a:xfrm>
            <a:off x="6351150" y="2737325"/>
            <a:ext cx="384000" cy="1200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6600">
                <a:solidFill>
                  <a:srgbClr val="A2C4C9"/>
                </a:solidFill>
                <a:latin typeface="Comfortaa"/>
                <a:ea typeface="Comfortaa"/>
                <a:cs typeface="Comfortaa"/>
                <a:sym typeface="Comfortaa"/>
              </a:rPr>
              <a:t>?</a:t>
            </a:r>
            <a:endParaRPr b="1" sz="6600">
              <a:solidFill>
                <a:srgbClr val="A2C4C9"/>
              </a:solidFill>
              <a:latin typeface="Comfortaa"/>
              <a:ea typeface="Comfortaa"/>
              <a:cs typeface="Comfortaa"/>
              <a:sym typeface="Comfortaa"/>
            </a:endParaRPr>
          </a:p>
        </p:txBody>
      </p:sp>
      <p:sp>
        <p:nvSpPr>
          <p:cNvPr id="170" name="Google Shape;170;p26"/>
          <p:cNvSpPr txBox="1"/>
          <p:nvPr/>
        </p:nvSpPr>
        <p:spPr>
          <a:xfrm>
            <a:off x="5876275" y="2896775"/>
            <a:ext cx="1628400" cy="631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900">
                <a:solidFill>
                  <a:schemeClr val="accent5"/>
                </a:solidFill>
              </a:rPr>
              <a:t>Who</a:t>
            </a:r>
            <a:endParaRPr b="1" sz="2900">
              <a:solidFill>
                <a:schemeClr val="accent5"/>
              </a:solidFill>
            </a:endParaRPr>
          </a:p>
        </p:txBody>
      </p:sp>
      <p:sp>
        <p:nvSpPr>
          <p:cNvPr id="171" name="Google Shape;171;p26"/>
          <p:cNvSpPr txBox="1"/>
          <p:nvPr/>
        </p:nvSpPr>
        <p:spPr>
          <a:xfrm>
            <a:off x="5506675" y="3682550"/>
            <a:ext cx="2367600" cy="969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700">
                <a:solidFill>
                  <a:schemeClr val="dk1"/>
                </a:solidFill>
              </a:rPr>
              <a:t>Equitable:</a:t>
            </a:r>
            <a:endParaRPr sz="1700">
              <a:solidFill>
                <a:schemeClr val="dk1"/>
              </a:solidFill>
            </a:endParaRPr>
          </a:p>
          <a:p>
            <a:pPr indent="0" lvl="0" marL="0" rtl="0" algn="ctr">
              <a:spcBef>
                <a:spcPts val="0"/>
              </a:spcBef>
              <a:spcAft>
                <a:spcPts val="0"/>
              </a:spcAft>
              <a:buNone/>
            </a:pPr>
            <a:r>
              <a:rPr lang="en" sz="1700">
                <a:solidFill>
                  <a:schemeClr val="dk1"/>
                </a:solidFill>
              </a:rPr>
              <a:t>Youth, employers, society</a:t>
            </a:r>
            <a:endParaRPr sz="170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7"/>
          <p:cNvSpPr txBox="1"/>
          <p:nvPr>
            <p:ph idx="1" type="body"/>
          </p:nvPr>
        </p:nvSpPr>
        <p:spPr>
          <a:xfrm>
            <a:off x="630000" y="738000"/>
            <a:ext cx="3954000" cy="3566400"/>
          </a:xfrm>
          <a:prstGeom prst="rect">
            <a:avLst/>
          </a:prstGeom>
        </p:spPr>
        <p:txBody>
          <a:bodyPr anchorCtr="0" anchor="ctr" bIns="45700" lIns="91425" spcFirstLastPara="1" rIns="91425" wrap="square" tIns="45700">
            <a:noAutofit/>
          </a:bodyPr>
          <a:lstStyle/>
          <a:p>
            <a:pPr indent="0" lvl="0" marL="0" rtl="0" algn="l">
              <a:spcBef>
                <a:spcPts val="800"/>
              </a:spcBef>
              <a:spcAft>
                <a:spcPts val="0"/>
              </a:spcAft>
              <a:buNone/>
            </a:pPr>
            <a:r>
              <a:rPr lang="en" sz="3300"/>
              <a:t>Impact</a:t>
            </a:r>
            <a:endParaRPr b="0" sz="3300"/>
          </a:p>
          <a:p>
            <a:pPr indent="0" lvl="0" marL="0" rtl="0" algn="l">
              <a:spcBef>
                <a:spcPts val="800"/>
              </a:spcBef>
              <a:spcAft>
                <a:spcPts val="0"/>
              </a:spcAft>
              <a:buNone/>
            </a:pPr>
            <a:r>
              <a:rPr b="0" lang="en"/>
              <a:t>Stories + data</a:t>
            </a:r>
            <a:endParaRPr b="0"/>
          </a:p>
          <a:p>
            <a:pPr indent="0" lvl="0" marL="0" rtl="0" algn="l">
              <a:spcBef>
                <a:spcPts val="800"/>
              </a:spcBef>
              <a:spcAft>
                <a:spcPts val="0"/>
              </a:spcAft>
              <a:buNone/>
            </a:pPr>
            <a:r>
              <a:rPr b="0" lang="en"/>
              <a:t>Individual, employers, society</a:t>
            </a:r>
            <a:endParaRPr b="0"/>
          </a:p>
          <a:p>
            <a:pPr indent="0" lvl="0" marL="0" rtl="0" algn="l">
              <a:spcBef>
                <a:spcPts val="800"/>
              </a:spcBef>
              <a:spcAft>
                <a:spcPts val="0"/>
              </a:spcAft>
              <a:buNone/>
            </a:pPr>
            <a:r>
              <a:t/>
            </a:r>
            <a:endParaRPr sz="3300"/>
          </a:p>
          <a:p>
            <a:pPr indent="0" lvl="0" marL="0" rtl="0" algn="l">
              <a:spcBef>
                <a:spcPts val="800"/>
              </a:spcBef>
              <a:spcAft>
                <a:spcPts val="0"/>
              </a:spcAft>
              <a:buNone/>
            </a:pPr>
            <a:r>
              <a:t/>
            </a:r>
            <a:endParaRPr sz="3300"/>
          </a:p>
        </p:txBody>
      </p:sp>
      <p:pic>
        <p:nvPicPr>
          <p:cNvPr id="177" name="Google Shape;177;p27"/>
          <p:cNvPicPr preferRelativeResize="0"/>
          <p:nvPr>
            <p:ph idx="2" type="pic"/>
          </p:nvPr>
        </p:nvPicPr>
        <p:blipFill rotWithShape="1">
          <a:blip r:embed="rId3">
            <a:alphaModFix/>
          </a:blip>
          <a:srcRect b="0" l="18265" r="9049" t="0"/>
          <a:stretch/>
        </p:blipFill>
        <p:spPr>
          <a:xfrm>
            <a:off x="4894338" y="736600"/>
            <a:ext cx="3670799" cy="35661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pic>
        <p:nvPicPr>
          <p:cNvPr id="183" name="Google Shape;183;p28"/>
          <p:cNvPicPr preferRelativeResize="0"/>
          <p:nvPr/>
        </p:nvPicPr>
        <p:blipFill rotWithShape="1">
          <a:blip r:embed="rId3">
            <a:alphaModFix/>
          </a:blip>
          <a:srcRect b="0" l="0" r="0" t="0"/>
          <a:stretch/>
        </p:blipFill>
        <p:spPr>
          <a:xfrm>
            <a:off x="321850" y="1026950"/>
            <a:ext cx="1536150" cy="1536150"/>
          </a:xfrm>
          <a:prstGeom prst="rect">
            <a:avLst/>
          </a:prstGeom>
          <a:noFill/>
          <a:ln>
            <a:noFill/>
          </a:ln>
        </p:spPr>
      </p:pic>
      <p:sp>
        <p:nvSpPr>
          <p:cNvPr id="184" name="Google Shape;184;p28"/>
          <p:cNvSpPr txBox="1"/>
          <p:nvPr/>
        </p:nvSpPr>
        <p:spPr>
          <a:xfrm>
            <a:off x="321850" y="2478850"/>
            <a:ext cx="2705700" cy="213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1" i="0" lang="en" sz="2000" u="none" cap="none" strike="noStrike">
                <a:solidFill>
                  <a:srgbClr val="0000FF"/>
                </a:solidFill>
                <a:latin typeface="Arial"/>
                <a:ea typeface="Arial"/>
                <a:cs typeface="Arial"/>
                <a:sym typeface="Arial"/>
              </a:rPr>
              <a:t>Transforming lives</a:t>
            </a:r>
            <a:endParaRPr b="1" i="0" sz="2000" u="none" cap="none" strike="noStrike">
              <a:solidFill>
                <a:srgbClr val="0000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a:p>
          <a:p>
            <a:pPr indent="0" lvl="0" marL="0" marR="0" rtl="0" algn="l">
              <a:lnSpc>
                <a:spcPct val="100000"/>
              </a:lnSpc>
              <a:spcBef>
                <a:spcPts val="0"/>
              </a:spcBef>
              <a:spcAft>
                <a:spcPts val="0"/>
              </a:spcAft>
              <a:buClr>
                <a:srgbClr val="000000"/>
              </a:buClr>
              <a:buSzPts val="2400"/>
              <a:buFont typeface="Arial"/>
              <a:buNone/>
            </a:pPr>
            <a:r>
              <a:rPr lang="en"/>
              <a:t>Employment</a:t>
            </a:r>
            <a:endParaRPr/>
          </a:p>
          <a:p>
            <a:pPr indent="0" lvl="0" marL="0" marR="0" rtl="0" algn="l">
              <a:lnSpc>
                <a:spcPct val="100000"/>
              </a:lnSpc>
              <a:spcBef>
                <a:spcPts val="0"/>
              </a:spcBef>
              <a:spcAft>
                <a:spcPts val="0"/>
              </a:spcAft>
              <a:buClr>
                <a:srgbClr val="000000"/>
              </a:buClr>
              <a:buSzPts val="2400"/>
              <a:buFont typeface="Arial"/>
              <a:buNone/>
            </a:pPr>
            <a:r>
              <a:rPr b="0" i="0" lang="en" u="none" cap="none" strike="noStrike">
                <a:solidFill>
                  <a:srgbClr val="000000"/>
                </a:solidFill>
                <a:latin typeface="Arial"/>
                <a:ea typeface="Arial"/>
                <a:cs typeface="Arial"/>
                <a:sym typeface="Arial"/>
              </a:rPr>
              <a:t>Income</a:t>
            </a:r>
            <a:endParaRPr b="0" i="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 u="none" cap="none" strike="noStrike">
                <a:solidFill>
                  <a:srgbClr val="000000"/>
                </a:solidFill>
                <a:latin typeface="Arial"/>
                <a:ea typeface="Arial"/>
                <a:cs typeface="Arial"/>
                <a:sym typeface="Arial"/>
              </a:rPr>
              <a:t>Social inclusion</a:t>
            </a:r>
            <a:endParaRPr b="0" i="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 u="none" cap="none" strike="noStrike">
                <a:solidFill>
                  <a:srgbClr val="000000"/>
                </a:solidFill>
                <a:latin typeface="Arial"/>
                <a:ea typeface="Arial"/>
                <a:cs typeface="Arial"/>
                <a:sym typeface="Arial"/>
              </a:rPr>
              <a:t>Health &amp; wellbeing</a:t>
            </a:r>
            <a:endParaRPr b="0" i="0" u="none" cap="none" strike="noStrike">
              <a:solidFill>
                <a:srgbClr val="000000"/>
              </a:solidFill>
              <a:latin typeface="Arial"/>
              <a:ea typeface="Arial"/>
              <a:cs typeface="Arial"/>
              <a:sym typeface="Arial"/>
            </a:endParaRPr>
          </a:p>
        </p:txBody>
      </p:sp>
      <p:pic>
        <p:nvPicPr>
          <p:cNvPr id="185" name="Google Shape;185;p28"/>
          <p:cNvPicPr preferRelativeResize="0"/>
          <p:nvPr/>
        </p:nvPicPr>
        <p:blipFill rotWithShape="1">
          <a:blip r:embed="rId4">
            <a:alphaModFix/>
          </a:blip>
          <a:srcRect b="19536" l="0" r="14059" t="0"/>
          <a:stretch/>
        </p:blipFill>
        <p:spPr>
          <a:xfrm>
            <a:off x="3260425" y="1069025"/>
            <a:ext cx="1793175" cy="1351875"/>
          </a:xfrm>
          <a:prstGeom prst="rect">
            <a:avLst/>
          </a:prstGeom>
          <a:noFill/>
          <a:ln>
            <a:noFill/>
          </a:ln>
        </p:spPr>
      </p:pic>
      <p:pic>
        <p:nvPicPr>
          <p:cNvPr id="186" name="Google Shape;186;p28"/>
          <p:cNvPicPr preferRelativeResize="0"/>
          <p:nvPr/>
        </p:nvPicPr>
        <p:blipFill>
          <a:blip r:embed="rId5">
            <a:alphaModFix/>
          </a:blip>
          <a:stretch>
            <a:fillRect/>
          </a:stretch>
        </p:blipFill>
        <p:spPr>
          <a:xfrm>
            <a:off x="6418025" y="1181450"/>
            <a:ext cx="1239450" cy="1239450"/>
          </a:xfrm>
          <a:prstGeom prst="rect">
            <a:avLst/>
          </a:prstGeom>
          <a:noFill/>
          <a:ln>
            <a:noFill/>
          </a:ln>
        </p:spPr>
      </p:pic>
      <p:sp>
        <p:nvSpPr>
          <p:cNvPr id="187" name="Google Shape;187;p28"/>
          <p:cNvSpPr txBox="1"/>
          <p:nvPr/>
        </p:nvSpPr>
        <p:spPr>
          <a:xfrm>
            <a:off x="6385925" y="2478850"/>
            <a:ext cx="2354100" cy="2332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 sz="2000">
                <a:solidFill>
                  <a:schemeClr val="accent3"/>
                </a:solidFill>
              </a:rPr>
              <a:t>Societal cost benefit</a:t>
            </a:r>
            <a:endParaRPr b="1" sz="2000">
              <a:solidFill>
                <a:schemeClr val="accent3"/>
              </a:solidFill>
            </a:endParaRPr>
          </a:p>
          <a:p>
            <a:pPr indent="0" lvl="0" marL="0" rtl="0" algn="l">
              <a:lnSpc>
                <a:spcPct val="115000"/>
              </a:lnSpc>
              <a:spcBef>
                <a:spcPts val="1200"/>
              </a:spcBef>
              <a:spcAft>
                <a:spcPts val="0"/>
              </a:spcAft>
              <a:buNone/>
            </a:pPr>
            <a:r>
              <a:rPr lang="en">
                <a:solidFill>
                  <a:schemeClr val="dk1"/>
                </a:solidFill>
              </a:rPr>
              <a:t>Decrease individual lifetime social assistance costs and increase income tax</a:t>
            </a:r>
            <a:endParaRPr baseline="30000">
              <a:solidFill>
                <a:schemeClr val="dk1"/>
              </a:solidFill>
            </a:endParaRPr>
          </a:p>
          <a:p>
            <a:pPr indent="0" lvl="0" marL="0" rtl="0" algn="l">
              <a:lnSpc>
                <a:spcPct val="115000"/>
              </a:lnSpc>
              <a:spcBef>
                <a:spcPts val="1200"/>
              </a:spcBef>
              <a:spcAft>
                <a:spcPts val="1200"/>
              </a:spcAft>
              <a:buNone/>
            </a:pPr>
            <a:r>
              <a:rPr lang="en">
                <a:solidFill>
                  <a:schemeClr val="dk1"/>
                </a:solidFill>
              </a:rPr>
              <a:t>Diverse and inclusive labour force</a:t>
            </a:r>
            <a:endParaRPr>
              <a:solidFill>
                <a:schemeClr val="dk1"/>
              </a:solidFill>
            </a:endParaRPr>
          </a:p>
        </p:txBody>
      </p:sp>
      <p:sp>
        <p:nvSpPr>
          <p:cNvPr id="188" name="Google Shape;188;p28"/>
          <p:cNvSpPr txBox="1"/>
          <p:nvPr/>
        </p:nvSpPr>
        <p:spPr>
          <a:xfrm>
            <a:off x="0" y="4834800"/>
            <a:ext cx="40251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dk1"/>
                </a:solidFill>
              </a:rPr>
              <a:t>© Holland Bloorview Employment Pathways 2024</a:t>
            </a:r>
            <a:endParaRPr sz="1100">
              <a:solidFill>
                <a:schemeClr val="dk1"/>
              </a:solidFill>
            </a:endParaRPr>
          </a:p>
        </p:txBody>
      </p:sp>
      <p:sp>
        <p:nvSpPr>
          <p:cNvPr id="189" name="Google Shape;189;p28"/>
          <p:cNvSpPr txBox="1"/>
          <p:nvPr/>
        </p:nvSpPr>
        <p:spPr>
          <a:xfrm>
            <a:off x="3369850" y="2478850"/>
            <a:ext cx="2407800" cy="1663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1" i="0" lang="en" sz="2000" u="none" cap="none" strike="noStrike">
                <a:solidFill>
                  <a:srgbClr val="9900FF"/>
                </a:solidFill>
                <a:latin typeface="Arial"/>
                <a:ea typeface="Arial"/>
                <a:cs typeface="Arial"/>
                <a:sym typeface="Arial"/>
              </a:rPr>
              <a:t>Building disability confidence &amp; inclusive workplaces</a:t>
            </a:r>
            <a:endParaRPr b="1" i="0" sz="2000" u="none" cap="none" strike="noStrike">
              <a:solidFill>
                <a:srgbClr val="9900FF"/>
              </a:solidFill>
              <a:latin typeface="Arial"/>
              <a:ea typeface="Arial"/>
              <a:cs typeface="Arial"/>
              <a:sym typeface="Arial"/>
            </a:endParaRPr>
          </a:p>
          <a:p>
            <a:pPr indent="-228600" lvl="0" marL="228600" rtl="0" algn="l">
              <a:lnSpc>
                <a:spcPct val="100000"/>
              </a:lnSpc>
              <a:spcBef>
                <a:spcPts val="0"/>
              </a:spcBef>
              <a:spcAft>
                <a:spcPts val="0"/>
              </a:spcAft>
              <a:buNone/>
            </a:pPr>
            <a:r>
              <a:rPr lang="en">
                <a:solidFill>
                  <a:schemeClr val="dk1"/>
                </a:solidFill>
              </a:rPr>
              <a:t>Diverse workplace</a:t>
            </a:r>
            <a:endParaRPr>
              <a:solidFill>
                <a:schemeClr val="dk1"/>
              </a:solidFill>
            </a:endParaRPr>
          </a:p>
          <a:p>
            <a:pPr indent="-228600" lvl="0" marL="228600" rtl="0" algn="l">
              <a:lnSpc>
                <a:spcPct val="100000"/>
              </a:lnSpc>
              <a:spcBef>
                <a:spcPts val="0"/>
              </a:spcBef>
              <a:spcAft>
                <a:spcPts val="0"/>
              </a:spcAft>
              <a:buNone/>
            </a:pPr>
            <a:r>
              <a:rPr lang="en">
                <a:solidFill>
                  <a:schemeClr val="dk1"/>
                </a:solidFill>
              </a:rPr>
              <a:t>Unique skills</a:t>
            </a:r>
            <a:endParaRPr>
              <a:solidFill>
                <a:schemeClr val="dk1"/>
              </a:solidFill>
            </a:endParaRPr>
          </a:p>
          <a:p>
            <a:pPr indent="0" lvl="0" marL="0" rtl="0" algn="l">
              <a:lnSpc>
                <a:spcPct val="100000"/>
              </a:lnSpc>
              <a:spcBef>
                <a:spcPts val="0"/>
              </a:spcBef>
              <a:spcAft>
                <a:spcPts val="0"/>
              </a:spcAft>
              <a:buNone/>
            </a:pPr>
            <a:r>
              <a:rPr lang="en">
                <a:solidFill>
                  <a:schemeClr val="dk1"/>
                </a:solidFill>
              </a:rPr>
              <a:t>Reduced labour market shortages</a:t>
            </a:r>
            <a:endParaRPr>
              <a:solidFill>
                <a:schemeClr val="dk1"/>
              </a:solidFill>
            </a:endParaRPr>
          </a:p>
        </p:txBody>
      </p:sp>
      <p:sp>
        <p:nvSpPr>
          <p:cNvPr id="190" name="Google Shape;190;p28"/>
          <p:cNvSpPr txBox="1"/>
          <p:nvPr>
            <p:ph idx="4294967295" type="title"/>
          </p:nvPr>
        </p:nvSpPr>
        <p:spPr>
          <a:xfrm>
            <a:off x="311700" y="3043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300">
                <a:solidFill>
                  <a:schemeClr val="dk2"/>
                </a:solidFill>
              </a:rPr>
              <a:t>Impacts for individuals, employers &amp; society</a:t>
            </a:r>
            <a:endParaRPr sz="3300">
              <a:solidFill>
                <a:schemeClr val="dk2"/>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300"/>
              <a:t>Individual impact story		</a:t>
            </a:r>
            <a:endParaRPr sz="3300"/>
          </a:p>
        </p:txBody>
      </p:sp>
      <p:sp>
        <p:nvSpPr>
          <p:cNvPr id="196" name="Google Shape;196;p29"/>
          <p:cNvSpPr txBox="1"/>
          <p:nvPr>
            <p:ph idx="1" type="body"/>
          </p:nvPr>
        </p:nvSpPr>
        <p:spPr>
          <a:xfrm>
            <a:off x="476950" y="1400350"/>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AutoNum type="arabicPeriod"/>
            </a:pPr>
            <a:r>
              <a:rPr lang="en"/>
              <a:t>Individual’s support needs at start (barriers to employment)</a:t>
            </a:r>
            <a:endParaRPr/>
          </a:p>
          <a:p>
            <a:pPr indent="-342900" lvl="0" marL="457200" rtl="0" algn="l">
              <a:spcBef>
                <a:spcPts val="1200"/>
              </a:spcBef>
              <a:spcAft>
                <a:spcPts val="0"/>
              </a:spcAft>
              <a:buSzPts val="1800"/>
              <a:buAutoNum type="arabicPeriod"/>
            </a:pPr>
            <a:r>
              <a:rPr lang="en"/>
              <a:t>Highlights of support/intervention provided (actions taken) </a:t>
            </a:r>
            <a:endParaRPr/>
          </a:p>
          <a:p>
            <a:pPr indent="0" lvl="0" marL="457200" rtl="0" algn="l">
              <a:spcBef>
                <a:spcPts val="0"/>
              </a:spcBef>
              <a:spcAft>
                <a:spcPts val="0"/>
              </a:spcAft>
              <a:buNone/>
            </a:pPr>
            <a:r>
              <a:rPr lang="en"/>
              <a:t>(what, when, why, where, how, how much)</a:t>
            </a:r>
            <a:endParaRPr/>
          </a:p>
          <a:p>
            <a:pPr indent="-342900" lvl="0" marL="457200" rtl="0" algn="l">
              <a:spcBef>
                <a:spcPts val="1200"/>
              </a:spcBef>
              <a:spcAft>
                <a:spcPts val="0"/>
              </a:spcAft>
              <a:buSzPts val="1800"/>
              <a:buAutoNum type="arabicPeriod"/>
            </a:pPr>
            <a:r>
              <a:rPr lang="en"/>
              <a:t>Impact-individual/family </a:t>
            </a:r>
            <a:endParaRPr/>
          </a:p>
          <a:p>
            <a:pPr indent="0" lvl="0" marL="457200" rtl="0" algn="l">
              <a:spcBef>
                <a:spcPts val="0"/>
              </a:spcBef>
              <a:spcAft>
                <a:spcPts val="0"/>
              </a:spcAft>
              <a:buNone/>
            </a:pPr>
            <a:r>
              <a:rPr lang="en"/>
              <a:t>(including </a:t>
            </a:r>
            <a:r>
              <a:rPr lang="en"/>
              <a:t>employment</a:t>
            </a:r>
            <a:r>
              <a:rPr lang="en"/>
              <a:t> quality indicators, health/wellbeing indicators, family impacts)</a:t>
            </a:r>
            <a:endParaRPr/>
          </a:p>
          <a:p>
            <a:pPr indent="-342900" lvl="0" marL="457200" rtl="0" algn="l">
              <a:spcBef>
                <a:spcPts val="1200"/>
              </a:spcBef>
              <a:spcAft>
                <a:spcPts val="0"/>
              </a:spcAft>
              <a:buSzPts val="1800"/>
              <a:buAutoNum type="arabicPeriod"/>
            </a:pPr>
            <a:r>
              <a:rPr lang="en"/>
              <a:t>Impact-employer/community</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0"/>
          <p:cNvSpPr txBox="1"/>
          <p:nvPr>
            <p:ph type="title"/>
          </p:nvPr>
        </p:nvSpPr>
        <p:spPr>
          <a:xfrm>
            <a:off x="311700" y="4726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300"/>
              <a:t>Employer impact: The business case</a:t>
            </a:r>
            <a:endParaRPr sz="3300"/>
          </a:p>
        </p:txBody>
      </p:sp>
      <p:sp>
        <p:nvSpPr>
          <p:cNvPr id="202" name="Google Shape;202;p30"/>
          <p:cNvSpPr txBox="1"/>
          <p:nvPr/>
        </p:nvSpPr>
        <p:spPr>
          <a:xfrm>
            <a:off x="3600450" y="4879675"/>
            <a:ext cx="5542800" cy="2256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800"/>
              </a:spcBef>
              <a:spcAft>
                <a:spcPts val="0"/>
              </a:spcAft>
              <a:buNone/>
            </a:pPr>
            <a:r>
              <a:rPr lang="en" sz="950"/>
              <a:t>[1] </a:t>
            </a:r>
            <a:r>
              <a:rPr lang="en" sz="965" u="sng">
                <a:solidFill>
                  <a:srgbClr val="1979BE"/>
                </a:solidFill>
                <a:hlinkClick r:id="rId3">
                  <a:extLst>
                    <a:ext uri="{A12FA001-AC4F-418D-AE19-62706E023703}">
                      <ahyp:hlinkClr val="tx"/>
                    </a:ext>
                  </a:extLst>
                </a:hlinkClick>
              </a:rPr>
              <a:t>https://accessibilitycanada.ca/get-help/resources/business-benefits-of-accessibility-infographic/</a:t>
            </a:r>
            <a:r>
              <a:rPr lang="en" sz="965">
                <a:solidFill>
                  <a:srgbClr val="4C4C4E"/>
                </a:solidFill>
              </a:rPr>
              <a:t> </a:t>
            </a:r>
            <a:endParaRPr sz="965">
              <a:solidFill>
                <a:srgbClr val="4C4C4E"/>
              </a:solidFill>
            </a:endParaRPr>
          </a:p>
        </p:txBody>
      </p:sp>
      <p:grpSp>
        <p:nvGrpSpPr>
          <p:cNvPr id="203" name="Google Shape;203;p30"/>
          <p:cNvGrpSpPr/>
          <p:nvPr/>
        </p:nvGrpSpPr>
        <p:grpSpPr>
          <a:xfrm>
            <a:off x="473775" y="1045371"/>
            <a:ext cx="8187550" cy="3623029"/>
            <a:chOff x="473775" y="1045371"/>
            <a:chExt cx="8187550" cy="3623029"/>
          </a:xfrm>
        </p:grpSpPr>
        <p:sp>
          <p:nvSpPr>
            <p:cNvPr id="204" name="Google Shape;204;p30"/>
            <p:cNvSpPr txBox="1"/>
            <p:nvPr/>
          </p:nvSpPr>
          <p:spPr>
            <a:xfrm>
              <a:off x="3162300" y="2187000"/>
              <a:ext cx="2387400" cy="2385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300">
                  <a:solidFill>
                    <a:srgbClr val="53BB50"/>
                  </a:solidFill>
                </a:rPr>
                <a:t>90%</a:t>
              </a:r>
              <a:endParaRPr b="1" sz="2300">
                <a:solidFill>
                  <a:srgbClr val="53BB50"/>
                </a:solidFill>
              </a:endParaRPr>
            </a:p>
            <a:p>
              <a:pPr indent="0" lvl="0" marL="0" rtl="0" algn="ctr">
                <a:spcBef>
                  <a:spcPts val="0"/>
                </a:spcBef>
                <a:spcAft>
                  <a:spcPts val="0"/>
                </a:spcAft>
                <a:buNone/>
              </a:pPr>
              <a:r>
                <a:rPr b="1" lang="en">
                  <a:solidFill>
                    <a:srgbClr val="53BB50"/>
                  </a:solidFill>
                </a:rPr>
                <a:t>Scored average/ above average for job performance</a:t>
              </a:r>
              <a:endParaRPr b="1">
                <a:solidFill>
                  <a:srgbClr val="53BB50"/>
                </a:solidFill>
              </a:endParaRPr>
            </a:p>
            <a:p>
              <a:pPr indent="0" lvl="0" marL="0" rtl="0" algn="ctr">
                <a:spcBef>
                  <a:spcPts val="0"/>
                </a:spcBef>
                <a:spcAft>
                  <a:spcPts val="0"/>
                </a:spcAft>
                <a:buNone/>
              </a:pPr>
              <a:r>
                <a:t/>
              </a:r>
              <a:endParaRPr sz="1300">
                <a:solidFill>
                  <a:srgbClr val="4C4C4E"/>
                </a:solidFill>
              </a:endParaRPr>
            </a:p>
            <a:p>
              <a:pPr indent="0" lvl="0" marL="0" rtl="0" algn="ctr">
                <a:spcBef>
                  <a:spcPts val="0"/>
                </a:spcBef>
                <a:spcAft>
                  <a:spcPts val="0"/>
                </a:spcAft>
                <a:buNone/>
              </a:pPr>
              <a:r>
                <a:rPr lang="en" sz="1300">
                  <a:solidFill>
                    <a:srgbClr val="4C4C4E"/>
                  </a:solidFill>
                </a:rPr>
                <a:t>86% scored above average for attendance</a:t>
              </a:r>
              <a:endParaRPr sz="1300">
                <a:solidFill>
                  <a:srgbClr val="4C4C4E"/>
                </a:solidFill>
              </a:endParaRPr>
            </a:p>
            <a:p>
              <a:pPr indent="0" lvl="0" marL="0" rtl="0" algn="ctr">
                <a:spcBef>
                  <a:spcPts val="0"/>
                </a:spcBef>
                <a:spcAft>
                  <a:spcPts val="0"/>
                </a:spcAft>
                <a:buNone/>
              </a:pPr>
              <a:r>
                <a:t/>
              </a:r>
              <a:endParaRPr sz="1300">
                <a:solidFill>
                  <a:srgbClr val="4C4C4E"/>
                </a:solidFill>
              </a:endParaRPr>
            </a:p>
            <a:p>
              <a:pPr indent="0" lvl="0" marL="0" rtl="0" algn="ctr">
                <a:spcBef>
                  <a:spcPts val="0"/>
                </a:spcBef>
                <a:spcAft>
                  <a:spcPts val="0"/>
                </a:spcAft>
                <a:buNone/>
              </a:pPr>
              <a:r>
                <a:rPr lang="en" sz="1300">
                  <a:solidFill>
                    <a:srgbClr val="4C4C4E"/>
                  </a:solidFill>
                </a:rPr>
                <a:t>97% scored average/ above average for job safety</a:t>
              </a:r>
              <a:endParaRPr sz="1300">
                <a:solidFill>
                  <a:srgbClr val="4C4C4E"/>
                </a:solidFill>
              </a:endParaRPr>
            </a:p>
          </p:txBody>
        </p:sp>
        <p:sp>
          <p:nvSpPr>
            <p:cNvPr id="205" name="Google Shape;205;p30"/>
            <p:cNvSpPr txBox="1"/>
            <p:nvPr/>
          </p:nvSpPr>
          <p:spPr>
            <a:xfrm>
              <a:off x="473775" y="2220988"/>
              <a:ext cx="2106000" cy="1877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300">
                  <a:solidFill>
                    <a:srgbClr val="53BB50"/>
                  </a:solidFill>
                </a:rPr>
                <a:t>1 in 5 </a:t>
              </a:r>
              <a:endParaRPr b="1" sz="2300">
                <a:solidFill>
                  <a:srgbClr val="53BB50"/>
                </a:solidFill>
              </a:endParaRPr>
            </a:p>
            <a:p>
              <a:pPr indent="0" lvl="0" marL="0" rtl="0" algn="ctr">
                <a:spcBef>
                  <a:spcPts val="0"/>
                </a:spcBef>
                <a:spcAft>
                  <a:spcPts val="0"/>
                </a:spcAft>
                <a:buNone/>
              </a:pPr>
              <a:r>
                <a:rPr b="1" lang="en">
                  <a:solidFill>
                    <a:srgbClr val="53BB50"/>
                  </a:solidFill>
                </a:rPr>
                <a:t>Ontarians have a disability</a:t>
              </a:r>
              <a:endParaRPr b="1">
                <a:solidFill>
                  <a:srgbClr val="53BB50"/>
                </a:solidFill>
              </a:endParaRPr>
            </a:p>
            <a:p>
              <a:pPr indent="0" lvl="0" marL="0" rtl="0" algn="ctr">
                <a:spcBef>
                  <a:spcPts val="0"/>
                </a:spcBef>
                <a:spcAft>
                  <a:spcPts val="0"/>
                </a:spcAft>
                <a:buNone/>
              </a:pPr>
              <a:r>
                <a:t/>
              </a:r>
              <a:endParaRPr b="1" sz="700">
                <a:solidFill>
                  <a:srgbClr val="53BB50"/>
                </a:solidFill>
              </a:endParaRPr>
            </a:p>
            <a:p>
              <a:pPr indent="0" lvl="0" marL="0" rtl="0" algn="ctr">
                <a:spcBef>
                  <a:spcPts val="0"/>
                </a:spcBef>
                <a:spcAft>
                  <a:spcPts val="0"/>
                </a:spcAft>
                <a:buNone/>
              </a:pPr>
              <a:r>
                <a:rPr lang="en" sz="1300">
                  <a:solidFill>
                    <a:srgbClr val="4C4C4E"/>
                  </a:solidFill>
                </a:rPr>
                <a:t>70% of disabilities are invisible</a:t>
              </a:r>
              <a:endParaRPr sz="1300">
                <a:solidFill>
                  <a:srgbClr val="4C4C4E"/>
                </a:solidFill>
              </a:endParaRPr>
            </a:p>
            <a:p>
              <a:pPr indent="0" lvl="0" marL="0" rtl="0" algn="ctr">
                <a:spcBef>
                  <a:spcPts val="0"/>
                </a:spcBef>
                <a:spcAft>
                  <a:spcPts val="0"/>
                </a:spcAft>
                <a:buNone/>
              </a:pPr>
              <a:r>
                <a:t/>
              </a:r>
              <a:endParaRPr sz="1300">
                <a:solidFill>
                  <a:srgbClr val="4C4C4E"/>
                </a:solidFill>
              </a:endParaRPr>
            </a:p>
            <a:p>
              <a:pPr indent="0" lvl="0" marL="0" rtl="0" algn="ctr">
                <a:spcBef>
                  <a:spcPts val="0"/>
                </a:spcBef>
                <a:spcAft>
                  <a:spcPts val="0"/>
                </a:spcAft>
                <a:buNone/>
              </a:pPr>
              <a:r>
                <a:rPr lang="en" sz="1300">
                  <a:solidFill>
                    <a:srgbClr val="4C4C4E"/>
                  </a:solidFill>
                </a:rPr>
                <a:t>Large consumer segment</a:t>
              </a:r>
              <a:endParaRPr sz="1300">
                <a:solidFill>
                  <a:srgbClr val="4C4C4E"/>
                </a:solidFill>
              </a:endParaRPr>
            </a:p>
          </p:txBody>
        </p:sp>
        <p:sp>
          <p:nvSpPr>
            <p:cNvPr id="206" name="Google Shape;206;p30"/>
            <p:cNvSpPr txBox="1"/>
            <p:nvPr/>
          </p:nvSpPr>
          <p:spPr>
            <a:xfrm>
              <a:off x="5808925" y="2221000"/>
              <a:ext cx="2852400" cy="2447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53BB50"/>
                  </a:solidFill>
                </a:rPr>
                <a:t>Companies that invested in accessible employment practices report:</a:t>
              </a:r>
              <a:endParaRPr b="1">
                <a:solidFill>
                  <a:srgbClr val="53BB50"/>
                </a:solidFill>
              </a:endParaRPr>
            </a:p>
            <a:p>
              <a:pPr indent="0" lvl="0" marL="0" rtl="0" algn="ctr">
                <a:spcBef>
                  <a:spcPts val="0"/>
                </a:spcBef>
                <a:spcAft>
                  <a:spcPts val="0"/>
                </a:spcAft>
                <a:buNone/>
              </a:pPr>
              <a:r>
                <a:t/>
              </a:r>
              <a:endParaRPr sz="1300">
                <a:solidFill>
                  <a:srgbClr val="4C4C4E"/>
                </a:solidFill>
              </a:endParaRPr>
            </a:p>
            <a:p>
              <a:pPr indent="0" lvl="0" marL="0" rtl="0" algn="ctr">
                <a:spcBef>
                  <a:spcPts val="0"/>
                </a:spcBef>
                <a:spcAft>
                  <a:spcPts val="0"/>
                </a:spcAft>
                <a:buNone/>
              </a:pPr>
              <a:r>
                <a:rPr b="1" lang="en" sz="1600">
                  <a:solidFill>
                    <a:srgbClr val="53BB50"/>
                  </a:solidFill>
                </a:rPr>
                <a:t>↑</a:t>
              </a:r>
              <a:r>
                <a:rPr lang="en" sz="1300">
                  <a:solidFill>
                    <a:srgbClr val="4C4C4E"/>
                  </a:solidFill>
                </a:rPr>
                <a:t> customer satisfaction</a:t>
              </a:r>
              <a:endParaRPr sz="1300">
                <a:solidFill>
                  <a:srgbClr val="4C4C4E"/>
                </a:solidFill>
              </a:endParaRPr>
            </a:p>
            <a:p>
              <a:pPr indent="0" lvl="0" marL="0" rtl="0" algn="ctr">
                <a:spcBef>
                  <a:spcPts val="0"/>
                </a:spcBef>
                <a:spcAft>
                  <a:spcPts val="0"/>
                </a:spcAft>
                <a:buNone/>
              </a:pPr>
              <a:r>
                <a:rPr b="1" lang="en" sz="1600">
                  <a:solidFill>
                    <a:srgbClr val="53BB50"/>
                  </a:solidFill>
                </a:rPr>
                <a:t>↑</a:t>
              </a:r>
              <a:r>
                <a:rPr lang="en" sz="1300">
                  <a:solidFill>
                    <a:srgbClr val="4C4C4E"/>
                  </a:solidFill>
                </a:rPr>
                <a:t> overall employee engagement</a:t>
              </a:r>
              <a:endParaRPr sz="1300">
                <a:solidFill>
                  <a:srgbClr val="4C4C4E"/>
                </a:solidFill>
              </a:endParaRPr>
            </a:p>
            <a:p>
              <a:pPr indent="0" lvl="0" marL="0" rtl="0" algn="ctr">
                <a:spcBef>
                  <a:spcPts val="0"/>
                </a:spcBef>
                <a:spcAft>
                  <a:spcPts val="0"/>
                </a:spcAft>
                <a:buNone/>
              </a:pPr>
              <a:r>
                <a:rPr b="1" lang="en" sz="1600">
                  <a:solidFill>
                    <a:srgbClr val="53BB50"/>
                  </a:solidFill>
                </a:rPr>
                <a:t>↑</a:t>
              </a:r>
              <a:r>
                <a:rPr lang="en" sz="1300">
                  <a:solidFill>
                    <a:srgbClr val="4C4C4E"/>
                  </a:solidFill>
                </a:rPr>
                <a:t> overall organizational performance</a:t>
              </a:r>
              <a:endParaRPr sz="1300">
                <a:solidFill>
                  <a:srgbClr val="4C4C4E"/>
                </a:solidFill>
              </a:endParaRPr>
            </a:p>
            <a:p>
              <a:pPr indent="0" lvl="0" marL="0" rtl="0" algn="ctr">
                <a:spcBef>
                  <a:spcPts val="0"/>
                </a:spcBef>
                <a:spcAft>
                  <a:spcPts val="0"/>
                </a:spcAft>
                <a:buNone/>
              </a:pPr>
              <a:r>
                <a:rPr b="1" lang="en" sz="1600">
                  <a:solidFill>
                    <a:srgbClr val="53BB50"/>
                  </a:solidFill>
                </a:rPr>
                <a:t>↑</a:t>
              </a:r>
              <a:r>
                <a:rPr lang="en" sz="1300">
                  <a:solidFill>
                    <a:srgbClr val="4C4C4E"/>
                  </a:solidFill>
                </a:rPr>
                <a:t> safety records</a:t>
              </a:r>
              <a:endParaRPr sz="1300">
                <a:solidFill>
                  <a:srgbClr val="4C4C4E"/>
                </a:solidFill>
              </a:endParaRPr>
            </a:p>
            <a:p>
              <a:pPr indent="0" lvl="0" marL="0" rtl="0" algn="ctr">
                <a:spcBef>
                  <a:spcPts val="0"/>
                </a:spcBef>
                <a:spcAft>
                  <a:spcPts val="0"/>
                </a:spcAft>
                <a:buNone/>
              </a:pPr>
              <a:r>
                <a:rPr b="1" lang="en" sz="1500">
                  <a:solidFill>
                    <a:srgbClr val="53BB50"/>
                  </a:solidFill>
                </a:rPr>
                <a:t>↓</a:t>
              </a:r>
              <a:r>
                <a:rPr lang="en" sz="1300">
                  <a:solidFill>
                    <a:srgbClr val="4C4C4E"/>
                  </a:solidFill>
                </a:rPr>
                <a:t> employee turnover</a:t>
              </a:r>
              <a:endParaRPr sz="1300">
                <a:solidFill>
                  <a:srgbClr val="4C4C4E"/>
                </a:solidFill>
              </a:endParaRPr>
            </a:p>
          </p:txBody>
        </p:sp>
        <p:pic>
          <p:nvPicPr>
            <p:cNvPr id="207" name="Google Shape;207;p30"/>
            <p:cNvPicPr preferRelativeResize="0"/>
            <p:nvPr/>
          </p:nvPicPr>
          <p:blipFill>
            <a:blip r:embed="rId4">
              <a:alphaModFix/>
            </a:blip>
            <a:stretch>
              <a:fillRect/>
            </a:stretch>
          </p:blipFill>
          <p:spPr>
            <a:xfrm>
              <a:off x="3826100" y="1146525"/>
              <a:ext cx="1034609" cy="962300"/>
            </a:xfrm>
            <a:prstGeom prst="rect">
              <a:avLst/>
            </a:prstGeom>
            <a:noFill/>
            <a:ln>
              <a:noFill/>
            </a:ln>
          </p:spPr>
        </p:pic>
        <p:pic>
          <p:nvPicPr>
            <p:cNvPr id="208" name="Google Shape;208;p30"/>
            <p:cNvPicPr preferRelativeResize="0"/>
            <p:nvPr/>
          </p:nvPicPr>
          <p:blipFill>
            <a:blip r:embed="rId5">
              <a:alphaModFix/>
            </a:blip>
            <a:stretch>
              <a:fillRect/>
            </a:stretch>
          </p:blipFill>
          <p:spPr>
            <a:xfrm>
              <a:off x="6717825" y="1045371"/>
              <a:ext cx="1034600" cy="1026497"/>
            </a:xfrm>
            <a:prstGeom prst="rect">
              <a:avLst/>
            </a:prstGeom>
            <a:noFill/>
            <a:ln>
              <a:noFill/>
            </a:ln>
          </p:spPr>
        </p:pic>
      </p:grpSp>
      <p:grpSp>
        <p:nvGrpSpPr>
          <p:cNvPr id="209" name="Google Shape;209;p30"/>
          <p:cNvGrpSpPr/>
          <p:nvPr/>
        </p:nvGrpSpPr>
        <p:grpSpPr>
          <a:xfrm>
            <a:off x="871600" y="1180813"/>
            <a:ext cx="1324001" cy="962312"/>
            <a:chOff x="-312050" y="3505063"/>
            <a:chExt cx="1324001" cy="962312"/>
          </a:xfrm>
        </p:grpSpPr>
        <p:pic>
          <p:nvPicPr>
            <p:cNvPr id="210" name="Google Shape;210;p30"/>
            <p:cNvPicPr preferRelativeResize="0"/>
            <p:nvPr/>
          </p:nvPicPr>
          <p:blipFill rotWithShape="1">
            <a:blip r:embed="rId6">
              <a:alphaModFix/>
            </a:blip>
            <a:srcRect b="0" l="49912" r="0" t="0"/>
            <a:stretch/>
          </p:blipFill>
          <p:spPr>
            <a:xfrm>
              <a:off x="599300" y="3505063"/>
              <a:ext cx="412651" cy="823875"/>
            </a:xfrm>
            <a:prstGeom prst="rect">
              <a:avLst/>
            </a:prstGeom>
            <a:noFill/>
            <a:ln>
              <a:noFill/>
            </a:ln>
          </p:spPr>
        </p:pic>
        <p:pic>
          <p:nvPicPr>
            <p:cNvPr id="211" name="Google Shape;211;p30"/>
            <p:cNvPicPr preferRelativeResize="0"/>
            <p:nvPr/>
          </p:nvPicPr>
          <p:blipFill>
            <a:blip r:embed="rId6">
              <a:alphaModFix/>
            </a:blip>
            <a:stretch>
              <a:fillRect/>
            </a:stretch>
          </p:blipFill>
          <p:spPr>
            <a:xfrm>
              <a:off x="-62100" y="3643524"/>
              <a:ext cx="823850" cy="823850"/>
            </a:xfrm>
            <a:prstGeom prst="rect">
              <a:avLst/>
            </a:prstGeom>
            <a:noFill/>
            <a:ln>
              <a:noFill/>
            </a:ln>
          </p:spPr>
        </p:pic>
        <p:pic>
          <p:nvPicPr>
            <p:cNvPr id="212" name="Google Shape;212;p30"/>
            <p:cNvPicPr preferRelativeResize="0"/>
            <p:nvPr/>
          </p:nvPicPr>
          <p:blipFill rotWithShape="1">
            <a:blip r:embed="rId6">
              <a:alphaModFix/>
            </a:blip>
            <a:srcRect b="0" l="0" r="52952" t="0"/>
            <a:stretch/>
          </p:blipFill>
          <p:spPr>
            <a:xfrm>
              <a:off x="-312050" y="3505075"/>
              <a:ext cx="387599" cy="823850"/>
            </a:xfrm>
            <a:prstGeom prst="rect">
              <a:avLst/>
            </a:prstGeom>
            <a:noFill/>
            <a:ln>
              <a:noFill/>
            </a:ln>
          </p:spPr>
        </p:pic>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1"/>
          <p:cNvSpPr txBox="1"/>
          <p:nvPr>
            <p:ph type="title"/>
          </p:nvPr>
        </p:nvSpPr>
        <p:spPr>
          <a:xfrm>
            <a:off x="311700" y="445025"/>
            <a:ext cx="3972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300"/>
              <a:t>Societal impacts</a:t>
            </a:r>
            <a:endParaRPr sz="3300"/>
          </a:p>
        </p:txBody>
      </p:sp>
      <p:pic>
        <p:nvPicPr>
          <p:cNvPr id="218" name="Google Shape;218;p31"/>
          <p:cNvPicPr preferRelativeResize="0"/>
          <p:nvPr/>
        </p:nvPicPr>
        <p:blipFill>
          <a:blip r:embed="rId3">
            <a:alphaModFix/>
          </a:blip>
          <a:stretch>
            <a:fillRect/>
          </a:stretch>
        </p:blipFill>
        <p:spPr>
          <a:xfrm>
            <a:off x="472949" y="1064275"/>
            <a:ext cx="8198100" cy="3562322"/>
          </a:xfrm>
          <a:prstGeom prst="rect">
            <a:avLst/>
          </a:prstGeom>
          <a:noFill/>
          <a:ln>
            <a:noFill/>
          </a:ln>
        </p:spPr>
      </p:pic>
      <p:sp>
        <p:nvSpPr>
          <p:cNvPr id="219" name="Google Shape;219;p31"/>
          <p:cNvSpPr txBox="1"/>
          <p:nvPr/>
        </p:nvSpPr>
        <p:spPr>
          <a:xfrm>
            <a:off x="0" y="4834800"/>
            <a:ext cx="40251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dk1"/>
                </a:solidFill>
              </a:rPr>
              <a:t>© Holland Bloorview Employment Pathways 2024</a:t>
            </a:r>
            <a:endParaRPr sz="1100">
              <a:solidFill>
                <a:schemeClr val="dk1"/>
              </a:solidFill>
            </a:endParaRPr>
          </a:p>
        </p:txBody>
      </p:sp>
      <p:pic>
        <p:nvPicPr>
          <p:cNvPr id="220" name="Google Shape;220;p31"/>
          <p:cNvPicPr preferRelativeResize="0"/>
          <p:nvPr/>
        </p:nvPicPr>
        <p:blipFill>
          <a:blip r:embed="rId4">
            <a:alphaModFix/>
          </a:blip>
          <a:stretch>
            <a:fillRect/>
          </a:stretch>
        </p:blipFill>
        <p:spPr>
          <a:xfrm>
            <a:off x="7018850" y="-12"/>
            <a:ext cx="1866900" cy="12096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3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300"/>
              <a:t>Sources</a:t>
            </a:r>
            <a:endParaRPr sz="3300"/>
          </a:p>
        </p:txBody>
      </p:sp>
      <p:sp>
        <p:nvSpPr>
          <p:cNvPr id="226" name="Google Shape;226;p3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171450" lvl="0" marL="171450" rtl="0" algn="l">
              <a:spcBef>
                <a:spcPts val="0"/>
              </a:spcBef>
              <a:spcAft>
                <a:spcPts val="0"/>
              </a:spcAft>
              <a:buNone/>
            </a:pPr>
            <a:r>
              <a:rPr lang="en" sz="900">
                <a:solidFill>
                  <a:schemeClr val="dk1"/>
                </a:solidFill>
              </a:rPr>
              <a:t>[1] </a:t>
            </a:r>
            <a:r>
              <a:rPr lang="en" sz="900" u="sng">
                <a:solidFill>
                  <a:schemeClr val="dk1"/>
                </a:solidFill>
                <a:hlinkClick r:id="rId3">
                  <a:extLst>
                    <a:ext uri="{A12FA001-AC4F-418D-AE19-62706E023703}">
                      <ahyp:hlinkClr val="tx"/>
                    </a:ext>
                  </a:extLst>
                </a:hlinkClick>
              </a:rPr>
              <a:t>https://accessibilitycanada.ca/get-help/resources/business-benefits-of-accessibility-infographic/</a:t>
            </a:r>
            <a:r>
              <a:rPr lang="en" sz="900">
                <a:solidFill>
                  <a:schemeClr val="dk1"/>
                </a:solidFill>
              </a:rPr>
              <a:t>  </a:t>
            </a:r>
            <a:endParaRPr sz="900">
              <a:solidFill>
                <a:schemeClr val="dk1"/>
              </a:solidFill>
            </a:endParaRPr>
          </a:p>
          <a:p>
            <a:pPr indent="-171450" lvl="0" marL="171450" rtl="0" algn="l">
              <a:spcBef>
                <a:spcPts val="1200"/>
              </a:spcBef>
              <a:spcAft>
                <a:spcPts val="0"/>
              </a:spcAft>
              <a:buNone/>
            </a:pPr>
            <a:r>
              <a:rPr lang="en" sz="900">
                <a:solidFill>
                  <a:schemeClr val="dk1"/>
                </a:solidFill>
              </a:rPr>
              <a:t>[2]Hebert, B-P., Kevins, C., Mofidi, A., Morris, S., Simionescu, D., &amp; Thicke, M. (2024). Reports on Disability and Accessibility in Canada. A demographic, employment and income profile of persons with disabilities aged 15 years and over in Canada, 2022. Retrieved from https://www150.statcan.gc.ca/n1/pub/89-654-x/89-654-x2024001-eng.htm </a:t>
            </a:r>
            <a:endParaRPr sz="900">
              <a:solidFill>
                <a:schemeClr val="dk1"/>
              </a:solidFill>
            </a:endParaRPr>
          </a:p>
          <a:p>
            <a:pPr indent="-171450" lvl="0" marL="171450" rtl="0" algn="l">
              <a:spcBef>
                <a:spcPts val="1200"/>
              </a:spcBef>
              <a:spcAft>
                <a:spcPts val="0"/>
              </a:spcAft>
              <a:buNone/>
            </a:pPr>
            <a:r>
              <a:rPr lang="en" sz="900">
                <a:solidFill>
                  <a:schemeClr val="dk1"/>
                </a:solidFill>
              </a:rPr>
              <a:t>[3] </a:t>
            </a:r>
            <a:r>
              <a:rPr lang="en" sz="900">
                <a:solidFill>
                  <a:schemeClr val="dk1"/>
                </a:solidFill>
              </a:rPr>
              <a:t>Berrigan, P., Scott, C. W., &amp; Zwicker, J. D. (2020). Employment, education, and income for Canadians with developmental disability: analysis from the 2017 Canadian survey on disability. Journal of Autism and Developmental Disorders, 53, 580-592.</a:t>
            </a:r>
            <a:r>
              <a:rPr lang="en" sz="900">
                <a:solidFill>
                  <a:schemeClr val="dk1"/>
                </a:solidFill>
                <a:uFill>
                  <a:noFill/>
                </a:uFill>
                <a:hlinkClick r:id="rId4">
                  <a:extLst>
                    <a:ext uri="{A12FA001-AC4F-418D-AE19-62706E023703}">
                      <ahyp:hlinkClr val="tx"/>
                    </a:ext>
                  </a:extLst>
                </a:hlinkClick>
              </a:rPr>
              <a:t> </a:t>
            </a:r>
            <a:r>
              <a:rPr lang="en" sz="900" u="sng">
                <a:solidFill>
                  <a:schemeClr val="dk1"/>
                </a:solidFill>
                <a:highlight>
                  <a:schemeClr val="lt1"/>
                </a:highlight>
                <a:hlinkClick r:id="rId5">
                  <a:extLst>
                    <a:ext uri="{A12FA001-AC4F-418D-AE19-62706E023703}">
                      <ahyp:hlinkClr val="tx"/>
                    </a:ext>
                  </a:extLst>
                </a:hlinkClick>
              </a:rPr>
              <a:t>https://doi.org/10.1007/s10803-020-04603-3</a:t>
            </a:r>
            <a:r>
              <a:rPr lang="en" sz="900">
                <a:solidFill>
                  <a:schemeClr val="dk1"/>
                </a:solidFill>
                <a:highlight>
                  <a:schemeClr val="lt1"/>
                </a:highlight>
              </a:rPr>
              <a:t> </a:t>
            </a:r>
            <a:endParaRPr sz="900">
              <a:solidFill>
                <a:schemeClr val="dk1"/>
              </a:solidFill>
            </a:endParaRPr>
          </a:p>
          <a:p>
            <a:pPr indent="-171450" lvl="0" marL="171450" rtl="0" algn="l">
              <a:spcBef>
                <a:spcPts val="1200"/>
              </a:spcBef>
              <a:spcAft>
                <a:spcPts val="0"/>
              </a:spcAft>
              <a:buNone/>
            </a:pPr>
            <a:r>
              <a:rPr lang="en" sz="900">
                <a:solidFill>
                  <a:schemeClr val="dk1"/>
                </a:solidFill>
              </a:rPr>
              <a:t>[4]</a:t>
            </a:r>
            <a:r>
              <a:rPr lang="en" sz="900">
                <a:solidFill>
                  <a:schemeClr val="dk1"/>
                </a:solidFill>
              </a:rPr>
              <a:t>Accessibility in Canada: Results from the 2022 Canadian Survey on Disability (2024-05-28). Retrieved from </a:t>
            </a:r>
            <a:r>
              <a:rPr lang="en" sz="900">
                <a:solidFill>
                  <a:schemeClr val="dk1"/>
                </a:solidFill>
                <a:uFill>
                  <a:noFill/>
                </a:uFill>
                <a:hlinkClick r:id="rId6">
                  <a:extLst>
                    <a:ext uri="{A12FA001-AC4F-418D-AE19-62706E023703}">
                      <ahyp:hlinkClr val="tx"/>
                    </a:ext>
                  </a:extLst>
                </a:hlinkClick>
              </a:rPr>
              <a:t> </a:t>
            </a:r>
            <a:r>
              <a:rPr lang="en" sz="900" u="sng">
                <a:solidFill>
                  <a:schemeClr val="dk1"/>
                </a:solidFill>
                <a:hlinkClick r:id="rId7">
                  <a:extLst>
                    <a:ext uri="{A12FA001-AC4F-418D-AE19-62706E023703}">
                      <ahyp:hlinkClr val="tx"/>
                    </a:ext>
                  </a:extLst>
                </a:hlinkClick>
              </a:rPr>
              <a:t>https://www150.statcan.gc.ca/n1/daily-quotidien/240528/dq240528b-eng.htm</a:t>
            </a:r>
            <a:endParaRPr sz="900">
              <a:solidFill>
                <a:schemeClr val="dk1"/>
              </a:solidFill>
            </a:endParaRPr>
          </a:p>
          <a:p>
            <a:pPr indent="-171450" lvl="0" marL="171450" rtl="0" algn="l">
              <a:spcBef>
                <a:spcPts val="1200"/>
              </a:spcBef>
              <a:spcAft>
                <a:spcPts val="0"/>
              </a:spcAft>
              <a:buNone/>
            </a:pPr>
            <a:r>
              <a:rPr lang="en" sz="900">
                <a:solidFill>
                  <a:schemeClr val="dk1"/>
                </a:solidFill>
              </a:rPr>
              <a:t>[5]</a:t>
            </a:r>
            <a:r>
              <a:rPr lang="en" sz="900">
                <a:solidFill>
                  <a:schemeClr val="dk1"/>
                </a:solidFill>
                <a:highlight>
                  <a:schemeClr val="lt1"/>
                </a:highlight>
              </a:rPr>
              <a:t>Wehman, P., Schall, C., McDonough, J., Sima, A., Brooke, A., Ham, W., ... &amp; Riehle, E. (2020). Competitive employment for transition-aged youth with significant impact from autism: A multi-site randomized clinical trial. </a:t>
            </a:r>
            <a:r>
              <a:rPr i="1" lang="en" sz="900">
                <a:solidFill>
                  <a:schemeClr val="dk1"/>
                </a:solidFill>
                <a:highlight>
                  <a:schemeClr val="lt1"/>
                </a:highlight>
              </a:rPr>
              <a:t>Journal of autism and developmental disorders</a:t>
            </a:r>
            <a:r>
              <a:rPr lang="en" sz="900">
                <a:solidFill>
                  <a:schemeClr val="dk1"/>
                </a:solidFill>
                <a:highlight>
                  <a:schemeClr val="lt1"/>
                </a:highlight>
              </a:rPr>
              <a:t>, </a:t>
            </a:r>
            <a:r>
              <a:rPr i="1" lang="en" sz="900">
                <a:solidFill>
                  <a:schemeClr val="dk1"/>
                </a:solidFill>
                <a:highlight>
                  <a:schemeClr val="lt1"/>
                </a:highlight>
              </a:rPr>
              <a:t>50</a:t>
            </a:r>
            <a:r>
              <a:rPr lang="en" sz="900">
                <a:solidFill>
                  <a:schemeClr val="dk1"/>
                </a:solidFill>
                <a:highlight>
                  <a:schemeClr val="lt1"/>
                </a:highlight>
              </a:rPr>
              <a:t>, 1882-1897.</a:t>
            </a:r>
            <a:endParaRPr sz="900">
              <a:solidFill>
                <a:schemeClr val="dk1"/>
              </a:solidFill>
            </a:endParaRPr>
          </a:p>
          <a:p>
            <a:pPr indent="-171450" lvl="0" marL="171450" rtl="0" algn="l">
              <a:spcBef>
                <a:spcPts val="1200"/>
              </a:spcBef>
              <a:spcAft>
                <a:spcPts val="0"/>
              </a:spcAft>
              <a:buNone/>
            </a:pPr>
            <a:r>
              <a:rPr lang="en" sz="900">
                <a:solidFill>
                  <a:schemeClr val="dk1"/>
                </a:solidFill>
              </a:rPr>
              <a:t>[6]Krahn, H., &amp; Chow, A. (2016). Youth unemployment and career scarring: Social-psychological mediating effects? Canadian Journal of Sociology, 41(2), 117-138. </a:t>
            </a:r>
            <a:endParaRPr sz="900">
              <a:solidFill>
                <a:schemeClr val="dk1"/>
              </a:solidFill>
            </a:endParaRPr>
          </a:p>
          <a:p>
            <a:pPr indent="-171450" lvl="0" marL="171450" rtl="0" algn="l">
              <a:spcBef>
                <a:spcPts val="1200"/>
              </a:spcBef>
              <a:spcAft>
                <a:spcPts val="0"/>
              </a:spcAft>
              <a:buNone/>
            </a:pPr>
            <a:r>
              <a:rPr lang="en" sz="900">
                <a:solidFill>
                  <a:schemeClr val="dk1"/>
                </a:solidFill>
              </a:rPr>
              <a:t>[7] Caliendo, M., &amp; Schmidl, R. (2016). Youth unemployment and active labor market policies in Europe. IZA Journal of Labor Policy, 5(1), 1-30. </a:t>
            </a:r>
            <a:endParaRPr sz="900">
              <a:solidFill>
                <a:schemeClr val="dk1"/>
              </a:solidFill>
            </a:endParaRPr>
          </a:p>
          <a:p>
            <a:pPr indent="-171450" lvl="0" marL="171450" rtl="0" algn="l">
              <a:spcBef>
                <a:spcPts val="1200"/>
              </a:spcBef>
              <a:spcAft>
                <a:spcPts val="0"/>
              </a:spcAft>
              <a:buClr>
                <a:schemeClr val="dk1"/>
              </a:buClr>
              <a:buSzPts val="1100"/>
              <a:buFont typeface="Arial"/>
              <a:buNone/>
            </a:pPr>
            <a:r>
              <a:rPr lang="en" sz="900">
                <a:solidFill>
                  <a:schemeClr val="dk1"/>
                </a:solidFill>
              </a:rPr>
              <a:t>[8] </a:t>
            </a:r>
            <a:r>
              <a:rPr lang="en" sz="900">
                <a:solidFill>
                  <a:schemeClr val="dk1"/>
                </a:solidFill>
                <a:highlight>
                  <a:schemeClr val="lt1"/>
                </a:highlight>
              </a:rPr>
              <a:t>Bowman, L. R., McDougall, C., Doucet, R., Pooran, B., Xu, Y., &amp; Campbell, J. (2024). Funding employment inclusion for Ontario youth with disabilities: a theoretical cost-benefit model. </a:t>
            </a:r>
            <a:r>
              <a:rPr i="1" lang="en" sz="900">
                <a:solidFill>
                  <a:schemeClr val="dk1"/>
                </a:solidFill>
                <a:highlight>
                  <a:schemeClr val="lt1"/>
                </a:highlight>
              </a:rPr>
              <a:t>Frontiers in Sociology, 9</a:t>
            </a:r>
            <a:r>
              <a:rPr lang="en" sz="900">
                <a:solidFill>
                  <a:schemeClr val="dk1"/>
                </a:solidFill>
                <a:highlight>
                  <a:schemeClr val="lt1"/>
                </a:highlight>
              </a:rPr>
              <a:t>, 1281088.</a:t>
            </a:r>
            <a:endParaRPr sz="900">
              <a:solidFill>
                <a:schemeClr val="dk1"/>
              </a:solidFill>
            </a:endParaRPr>
          </a:p>
          <a:p>
            <a:pPr indent="0" lvl="0" marL="0" rtl="0" algn="l">
              <a:spcBef>
                <a:spcPts val="1200"/>
              </a:spcBef>
              <a:spcAft>
                <a:spcPts val="1200"/>
              </a:spcAft>
              <a:buNone/>
            </a:pPr>
            <a:r>
              <a:t/>
            </a:r>
            <a:endParaRPr sz="9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300"/>
              <a:t>Key messages</a:t>
            </a:r>
            <a:endParaRPr sz="3300"/>
          </a:p>
        </p:txBody>
      </p:sp>
      <p:sp>
        <p:nvSpPr>
          <p:cNvPr id="70" name="Google Shape;70;p17"/>
          <p:cNvSpPr txBox="1"/>
          <p:nvPr/>
        </p:nvSpPr>
        <p:spPr>
          <a:xfrm>
            <a:off x="311700" y="1596100"/>
            <a:ext cx="7781100" cy="2963400"/>
          </a:xfrm>
          <a:prstGeom prst="rect">
            <a:avLst/>
          </a:prstGeom>
          <a:noFill/>
          <a:ln>
            <a:noFill/>
          </a:ln>
        </p:spPr>
        <p:txBody>
          <a:bodyPr anchorCtr="0" anchor="t" bIns="45700" lIns="91425" spcFirstLastPara="1" rIns="91425" wrap="square" tIns="45700">
            <a:noAutofit/>
          </a:bodyPr>
          <a:lstStyle/>
          <a:p>
            <a:pPr indent="0" lvl="0" marL="0" rtl="0" algn="l">
              <a:spcBef>
                <a:spcPts val="1600"/>
              </a:spcBef>
              <a:spcAft>
                <a:spcPts val="0"/>
              </a:spcAft>
              <a:buNone/>
            </a:pPr>
            <a:r>
              <a:rPr lang="en" sz="2400">
                <a:solidFill>
                  <a:srgbClr val="4C4C4E"/>
                </a:solidFill>
              </a:rPr>
              <a:t>Employment gaps &amp; system barriers limit youth with disabilities</a:t>
            </a:r>
            <a:endParaRPr sz="2400">
              <a:solidFill>
                <a:srgbClr val="4C4C4E"/>
              </a:solidFill>
            </a:endParaRPr>
          </a:p>
          <a:p>
            <a:pPr indent="0" lvl="0" marL="0" rtl="0" algn="l">
              <a:spcBef>
                <a:spcPts val="1600"/>
              </a:spcBef>
              <a:spcAft>
                <a:spcPts val="0"/>
              </a:spcAft>
              <a:buNone/>
            </a:pPr>
            <a:r>
              <a:rPr lang="en" sz="2400">
                <a:solidFill>
                  <a:srgbClr val="4C4C4E"/>
                </a:solidFill>
              </a:rPr>
              <a:t>Sustainable, public funding for employment support needed when youth </a:t>
            </a:r>
            <a:r>
              <a:rPr b="1" lang="en" sz="2400">
                <a:solidFill>
                  <a:srgbClr val="4C4C4E"/>
                </a:solidFill>
              </a:rPr>
              <a:t>are in school</a:t>
            </a:r>
            <a:r>
              <a:rPr lang="en" sz="2400">
                <a:solidFill>
                  <a:srgbClr val="4C4C4E"/>
                </a:solidFill>
              </a:rPr>
              <a:t> - may require inter-sectoral collaboration</a:t>
            </a:r>
            <a:endParaRPr sz="2400">
              <a:solidFill>
                <a:srgbClr val="4C4C4E"/>
              </a:solidFill>
            </a:endParaRPr>
          </a:p>
          <a:p>
            <a:pPr indent="0" lvl="0" marL="0" rtl="0" algn="l">
              <a:spcBef>
                <a:spcPts val="1600"/>
              </a:spcBef>
              <a:spcAft>
                <a:spcPts val="0"/>
              </a:spcAft>
              <a:buNone/>
            </a:pPr>
            <a:r>
              <a:rPr lang="en" sz="2400">
                <a:solidFill>
                  <a:srgbClr val="4C4C4E"/>
                </a:solidFill>
              </a:rPr>
              <a:t>Benefit to youth, employers &amp; society</a:t>
            </a:r>
            <a:endParaRPr sz="2400">
              <a:solidFill>
                <a:srgbClr val="4C4C4E"/>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8"/>
          <p:cNvSpPr/>
          <p:nvPr/>
        </p:nvSpPr>
        <p:spPr>
          <a:xfrm>
            <a:off x="6102150" y="4476750"/>
            <a:ext cx="3134100" cy="583800"/>
          </a:xfrm>
          <a:prstGeom prst="roundRect">
            <a:avLst>
              <a:gd fmla="val 16667"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76" name="Google Shape;76;p18"/>
          <p:cNvPicPr preferRelativeResize="0"/>
          <p:nvPr>
            <p:ph idx="2" type="pic"/>
          </p:nvPr>
        </p:nvPicPr>
        <p:blipFill rotWithShape="1">
          <a:blip r:embed="rId3">
            <a:alphaModFix/>
          </a:blip>
          <a:srcRect b="0" l="7663" r="23730" t="0"/>
          <a:stretch/>
        </p:blipFill>
        <p:spPr>
          <a:xfrm>
            <a:off x="4894338" y="736600"/>
            <a:ext cx="3670799" cy="3566100"/>
          </a:xfrm>
          <a:prstGeom prst="rect">
            <a:avLst/>
          </a:prstGeom>
        </p:spPr>
      </p:pic>
      <p:sp>
        <p:nvSpPr>
          <p:cNvPr id="77" name="Google Shape;77;p18"/>
          <p:cNvSpPr txBox="1"/>
          <p:nvPr>
            <p:ph idx="1" type="body"/>
          </p:nvPr>
        </p:nvSpPr>
        <p:spPr>
          <a:xfrm>
            <a:off x="630000" y="738000"/>
            <a:ext cx="3954000" cy="3566400"/>
          </a:xfrm>
          <a:prstGeom prst="rect">
            <a:avLst/>
          </a:prstGeom>
        </p:spPr>
        <p:txBody>
          <a:bodyPr anchorCtr="0" anchor="ctr" bIns="45700" lIns="91425" spcFirstLastPara="1" rIns="91425" wrap="square" tIns="45700">
            <a:noAutofit/>
          </a:bodyPr>
          <a:lstStyle/>
          <a:p>
            <a:pPr indent="0" lvl="0" marL="0" rtl="0" algn="l">
              <a:spcBef>
                <a:spcPts val="800"/>
              </a:spcBef>
              <a:spcAft>
                <a:spcPts val="0"/>
              </a:spcAft>
              <a:buNone/>
            </a:pPr>
            <a:r>
              <a:rPr lang="en" sz="3300"/>
              <a:t>Issue</a:t>
            </a:r>
            <a:endParaRPr sz="3300"/>
          </a:p>
          <a:p>
            <a:pPr indent="0" lvl="0" marL="0" rtl="0" algn="l">
              <a:spcBef>
                <a:spcPts val="800"/>
              </a:spcBef>
              <a:spcAft>
                <a:spcPts val="0"/>
              </a:spcAft>
              <a:buNone/>
            </a:pPr>
            <a:r>
              <a:rPr b="0" lang="en"/>
              <a:t>Employment gaps &amp; system barriers </a:t>
            </a:r>
            <a:endParaRPr b="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9"/>
          <p:cNvSpPr txBox="1"/>
          <p:nvPr>
            <p:ph idx="1" type="body"/>
          </p:nvPr>
        </p:nvSpPr>
        <p:spPr>
          <a:xfrm>
            <a:off x="3542650" y="3773350"/>
            <a:ext cx="4941600" cy="768000"/>
          </a:xfrm>
          <a:prstGeom prst="rect">
            <a:avLst/>
          </a:prstGeom>
        </p:spPr>
        <p:txBody>
          <a:bodyPr anchorCtr="0" anchor="t" bIns="91425" lIns="91425" spcFirstLastPara="1" rIns="91425" wrap="square" tIns="91425">
            <a:noAutofit/>
          </a:bodyPr>
          <a:lstStyle/>
          <a:p>
            <a:pPr indent="0" lvl="0" marL="0" rtl="0" algn="l">
              <a:lnSpc>
                <a:spcPct val="105000"/>
              </a:lnSpc>
              <a:spcBef>
                <a:spcPts val="0"/>
              </a:spcBef>
              <a:spcAft>
                <a:spcPts val="1200"/>
              </a:spcAft>
              <a:buNone/>
            </a:pPr>
            <a:r>
              <a:rPr lang="en" sz="2100">
                <a:solidFill>
                  <a:schemeClr val="dk1"/>
                </a:solidFill>
              </a:rPr>
              <a:t>More than 2x as likely to be in low quality employment</a:t>
            </a:r>
            <a:endParaRPr sz="2100">
              <a:solidFill>
                <a:schemeClr val="dk1"/>
              </a:solidFill>
            </a:endParaRPr>
          </a:p>
        </p:txBody>
      </p:sp>
      <p:sp>
        <p:nvSpPr>
          <p:cNvPr id="83" name="Google Shape;83;p19"/>
          <p:cNvSpPr txBox="1"/>
          <p:nvPr>
            <p:ph type="title"/>
          </p:nvPr>
        </p:nvSpPr>
        <p:spPr>
          <a:xfrm>
            <a:off x="330550" y="301625"/>
            <a:ext cx="8418000" cy="852000"/>
          </a:xfrm>
          <a:prstGeom prst="rect">
            <a:avLst/>
          </a:prstGeom>
        </p:spPr>
        <p:txBody>
          <a:bodyPr anchorCtr="0" anchor="t" bIns="91425" lIns="91425" spcFirstLastPara="1" rIns="91425" wrap="square" tIns="91425">
            <a:normAutofit/>
          </a:bodyPr>
          <a:lstStyle/>
          <a:p>
            <a:pPr indent="0" lvl="0" marL="0" marR="0" rtl="0" algn="l">
              <a:lnSpc>
                <a:spcPct val="90000"/>
              </a:lnSpc>
              <a:spcBef>
                <a:spcPts val="0"/>
              </a:spcBef>
              <a:spcAft>
                <a:spcPts val="0"/>
              </a:spcAft>
              <a:buNone/>
            </a:pPr>
            <a:r>
              <a:rPr lang="en" sz="3300">
                <a:solidFill>
                  <a:schemeClr val="dk2"/>
                </a:solidFill>
              </a:rPr>
              <a:t>Gaps in employment rate and quality </a:t>
            </a:r>
            <a:endParaRPr sz="3300">
              <a:solidFill>
                <a:schemeClr val="dk2"/>
              </a:solidFill>
            </a:endParaRPr>
          </a:p>
        </p:txBody>
      </p:sp>
      <p:pic>
        <p:nvPicPr>
          <p:cNvPr id="84" name="Google Shape;84;p19">
            <a:hlinkClick r:id="rId3"/>
          </p:cNvPr>
          <p:cNvPicPr preferRelativeResize="0"/>
          <p:nvPr/>
        </p:nvPicPr>
        <p:blipFill rotWithShape="1">
          <a:blip r:embed="rId4">
            <a:alphaModFix/>
          </a:blip>
          <a:srcRect b="32890" l="0" r="0" t="0"/>
          <a:stretch/>
        </p:blipFill>
        <p:spPr>
          <a:xfrm>
            <a:off x="1335675" y="1055000"/>
            <a:ext cx="1795674" cy="1173425"/>
          </a:xfrm>
          <a:prstGeom prst="rect">
            <a:avLst/>
          </a:prstGeom>
          <a:noFill/>
          <a:ln>
            <a:noFill/>
          </a:ln>
        </p:spPr>
      </p:pic>
      <p:pic>
        <p:nvPicPr>
          <p:cNvPr id="85" name="Google Shape;85;p19">
            <a:hlinkClick r:id="rId5"/>
          </p:cNvPr>
          <p:cNvPicPr preferRelativeResize="0"/>
          <p:nvPr/>
        </p:nvPicPr>
        <p:blipFill>
          <a:blip r:embed="rId6">
            <a:alphaModFix/>
          </a:blip>
          <a:stretch>
            <a:fillRect/>
          </a:stretch>
        </p:blipFill>
        <p:spPr>
          <a:xfrm>
            <a:off x="576157" y="3621025"/>
            <a:ext cx="2536594" cy="1451400"/>
          </a:xfrm>
          <a:prstGeom prst="rect">
            <a:avLst/>
          </a:prstGeom>
          <a:noFill/>
          <a:ln>
            <a:noFill/>
          </a:ln>
        </p:spPr>
      </p:pic>
      <p:sp>
        <p:nvSpPr>
          <p:cNvPr id="86" name="Google Shape;86;p19"/>
          <p:cNvSpPr txBox="1"/>
          <p:nvPr/>
        </p:nvSpPr>
        <p:spPr>
          <a:xfrm>
            <a:off x="3417800" y="1517175"/>
            <a:ext cx="5870400" cy="7269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800"/>
              </a:spcBef>
              <a:spcAft>
                <a:spcPts val="0"/>
              </a:spcAft>
              <a:buNone/>
            </a:pPr>
            <a:r>
              <a:rPr lang="en" sz="2100">
                <a:solidFill>
                  <a:schemeClr val="dk1"/>
                </a:solidFill>
              </a:rPr>
              <a:t>Just 40% ages 15-19 are employed</a:t>
            </a:r>
            <a:endParaRPr sz="2100">
              <a:solidFill>
                <a:schemeClr val="dk1"/>
              </a:solidFill>
            </a:endParaRPr>
          </a:p>
        </p:txBody>
      </p:sp>
      <p:pic>
        <p:nvPicPr>
          <p:cNvPr id="87" name="Google Shape;87;p19">
            <a:hlinkClick r:id="rId7"/>
          </p:cNvPr>
          <p:cNvPicPr preferRelativeResize="0"/>
          <p:nvPr/>
        </p:nvPicPr>
        <p:blipFill rotWithShape="1">
          <a:blip r:embed="rId8">
            <a:alphaModFix/>
          </a:blip>
          <a:srcRect b="0" l="3855" r="0" t="0"/>
          <a:stretch/>
        </p:blipFill>
        <p:spPr>
          <a:xfrm>
            <a:off x="330558" y="2380825"/>
            <a:ext cx="2782200" cy="1087800"/>
          </a:xfrm>
          <a:prstGeom prst="rect">
            <a:avLst/>
          </a:prstGeom>
          <a:noFill/>
          <a:ln cap="flat" cmpd="sng" w="9525">
            <a:solidFill>
              <a:schemeClr val="accent1"/>
            </a:solidFill>
            <a:prstDash val="solid"/>
            <a:round/>
            <a:headEnd len="sm" w="sm" type="none"/>
            <a:tailEnd len="sm" w="sm" type="none"/>
          </a:ln>
        </p:spPr>
      </p:pic>
      <p:sp>
        <p:nvSpPr>
          <p:cNvPr id="88" name="Google Shape;88;p19"/>
          <p:cNvSpPr txBox="1"/>
          <p:nvPr/>
        </p:nvSpPr>
        <p:spPr>
          <a:xfrm>
            <a:off x="3542650" y="2228425"/>
            <a:ext cx="5060100" cy="1451400"/>
          </a:xfrm>
          <a:prstGeom prst="rect">
            <a:avLst/>
          </a:prstGeom>
          <a:noFill/>
          <a:ln>
            <a:noFill/>
          </a:ln>
        </p:spPr>
        <p:txBody>
          <a:bodyPr anchorCtr="0" anchor="t" bIns="91425" lIns="91425" spcFirstLastPara="1" rIns="91425" wrap="square" tIns="91425">
            <a:noAutofit/>
          </a:bodyPr>
          <a:lstStyle/>
          <a:p>
            <a:pPr indent="-304800" lvl="0" marL="171450" rtl="0" algn="l">
              <a:lnSpc>
                <a:spcPct val="90000"/>
              </a:lnSpc>
              <a:spcBef>
                <a:spcPts val="800"/>
              </a:spcBef>
              <a:spcAft>
                <a:spcPts val="0"/>
              </a:spcAft>
              <a:buClr>
                <a:schemeClr val="dk1"/>
              </a:buClr>
              <a:buSzPts val="2100"/>
              <a:buChar char="•"/>
            </a:pPr>
            <a:r>
              <a:rPr lang="en" sz="2100">
                <a:solidFill>
                  <a:schemeClr val="dk1"/>
                </a:solidFill>
              </a:rPr>
              <a:t>Persons with disability: employment rate 61.8% compared to 77.8% </a:t>
            </a:r>
            <a:endParaRPr sz="2100">
              <a:solidFill>
                <a:schemeClr val="dk1"/>
              </a:solidFill>
            </a:endParaRPr>
          </a:p>
          <a:p>
            <a:pPr indent="-304800" lvl="0" marL="171450" rtl="0" algn="l">
              <a:lnSpc>
                <a:spcPct val="90000"/>
              </a:lnSpc>
              <a:spcBef>
                <a:spcPts val="0"/>
              </a:spcBef>
              <a:spcAft>
                <a:spcPts val="0"/>
              </a:spcAft>
              <a:buClr>
                <a:schemeClr val="dk1"/>
              </a:buClr>
              <a:buSzPts val="2100"/>
              <a:buChar char="•"/>
            </a:pPr>
            <a:r>
              <a:rPr lang="en" sz="2100">
                <a:solidFill>
                  <a:schemeClr val="dk1"/>
                </a:solidFill>
              </a:rPr>
              <a:t>Rate drops to ~30% - more significant disability </a:t>
            </a:r>
            <a:endParaRPr sz="21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marR="0" rtl="0" algn="l">
              <a:lnSpc>
                <a:spcPct val="90000"/>
              </a:lnSpc>
              <a:spcBef>
                <a:spcPts val="0"/>
              </a:spcBef>
              <a:spcAft>
                <a:spcPts val="0"/>
              </a:spcAft>
              <a:buNone/>
            </a:pPr>
            <a:r>
              <a:rPr lang="en" sz="3300">
                <a:solidFill>
                  <a:schemeClr val="dk2"/>
                </a:solidFill>
              </a:rPr>
              <a:t>Start early works</a:t>
            </a:r>
            <a:endParaRPr sz="3300">
              <a:solidFill>
                <a:schemeClr val="dk2"/>
              </a:solidFill>
            </a:endParaRPr>
          </a:p>
        </p:txBody>
      </p:sp>
      <p:sp>
        <p:nvSpPr>
          <p:cNvPr id="94" name="Google Shape;94;p20"/>
          <p:cNvSpPr txBox="1"/>
          <p:nvPr/>
        </p:nvSpPr>
        <p:spPr>
          <a:xfrm>
            <a:off x="0" y="4834800"/>
            <a:ext cx="40251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dk1"/>
                </a:solidFill>
              </a:rPr>
              <a:t>© Holland Bloorview Employment Pathways 2024</a:t>
            </a:r>
            <a:endParaRPr sz="1100">
              <a:solidFill>
                <a:schemeClr val="dk1"/>
              </a:solidFill>
            </a:endParaRPr>
          </a:p>
        </p:txBody>
      </p:sp>
      <p:sp>
        <p:nvSpPr>
          <p:cNvPr id="95" name="Google Shape;95;p20"/>
          <p:cNvSpPr txBox="1"/>
          <p:nvPr/>
        </p:nvSpPr>
        <p:spPr>
          <a:xfrm>
            <a:off x="430800" y="1206400"/>
            <a:ext cx="8091000" cy="3481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2400"/>
              <a:t>Early intervention (i.e., during high school) means:</a:t>
            </a:r>
            <a:endParaRPr sz="2400"/>
          </a:p>
          <a:p>
            <a:pPr indent="-381000" lvl="0" marL="457200" rtl="0" algn="l">
              <a:lnSpc>
                <a:spcPct val="115000"/>
              </a:lnSpc>
              <a:spcBef>
                <a:spcPts val="1200"/>
              </a:spcBef>
              <a:spcAft>
                <a:spcPts val="0"/>
              </a:spcAft>
              <a:buSzPts val="2400"/>
              <a:buChar char="✓"/>
            </a:pPr>
            <a:r>
              <a:rPr lang="en" sz="2400"/>
              <a:t>improved postschool employment outcomes </a:t>
            </a:r>
            <a:r>
              <a:rPr lang="en"/>
              <a:t>(Mazzotti et al, 2021)</a:t>
            </a:r>
            <a:endParaRPr/>
          </a:p>
          <a:p>
            <a:pPr indent="-381000" lvl="0" marL="457200" rtl="0" algn="l">
              <a:lnSpc>
                <a:spcPct val="115000"/>
              </a:lnSpc>
              <a:spcBef>
                <a:spcPts val="0"/>
              </a:spcBef>
              <a:spcAft>
                <a:spcPts val="0"/>
              </a:spcAft>
              <a:buSzPts val="2400"/>
              <a:buChar char="✓"/>
            </a:pPr>
            <a:r>
              <a:rPr lang="en" sz="2400"/>
              <a:t>greater amount of time individuals access and participate in the workforce </a:t>
            </a:r>
            <a:r>
              <a:rPr lang="en"/>
              <a:t>(Wehman et al. 2020; Krahn &amp; Chow, 2016, Caliendo &amp; Schmidl, 2016)</a:t>
            </a:r>
            <a:endParaRPr>
              <a:highlight>
                <a:srgbClr val="FFF2CC"/>
              </a:highlight>
            </a:endParaRPr>
          </a:p>
          <a:p>
            <a:pPr indent="0" lvl="0" marL="0" rtl="0" algn="l">
              <a:lnSpc>
                <a:spcPct val="115000"/>
              </a:lnSpc>
              <a:spcBef>
                <a:spcPts val="1200"/>
              </a:spcBef>
              <a:spcAft>
                <a:spcPts val="1200"/>
              </a:spcAft>
              <a:buNone/>
            </a:pPr>
            <a:r>
              <a:rPr lang="en" sz="2400"/>
              <a:t>Employment is a recognized social determinant of health </a:t>
            </a:r>
            <a:r>
              <a:rPr lang="en"/>
              <a:t>(Raphael et al., 2020)</a:t>
            </a:r>
            <a:r>
              <a:rPr lang="en" sz="2400"/>
              <a:t> linked with income and social inclusion </a:t>
            </a:r>
            <a:endParaRPr>
              <a:highlight>
                <a:srgbClr val="FFF2CC"/>
              </a:high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21"/>
          <p:cNvSpPr txBox="1"/>
          <p:nvPr>
            <p:ph type="title"/>
          </p:nvPr>
        </p:nvSpPr>
        <p:spPr>
          <a:xfrm>
            <a:off x="628650" y="273844"/>
            <a:ext cx="7886700" cy="9945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3300">
                <a:solidFill>
                  <a:schemeClr val="dk2"/>
                </a:solidFill>
              </a:rPr>
              <a:t>Supported employment model works</a:t>
            </a:r>
            <a:endParaRPr sz="3300">
              <a:solidFill>
                <a:schemeClr val="dk2"/>
              </a:solidFill>
            </a:endParaRPr>
          </a:p>
        </p:txBody>
      </p:sp>
      <p:sp>
        <p:nvSpPr>
          <p:cNvPr id="101" name="Google Shape;101;p21"/>
          <p:cNvSpPr txBox="1"/>
          <p:nvPr>
            <p:ph idx="1" type="body"/>
          </p:nvPr>
        </p:nvSpPr>
        <p:spPr>
          <a:xfrm>
            <a:off x="628650" y="1369225"/>
            <a:ext cx="3649800" cy="32634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lang="en" sz="2400">
                <a:solidFill>
                  <a:srgbClr val="4C4C4E"/>
                </a:solidFill>
              </a:rPr>
              <a:t>Long-standing evidence base - adults</a:t>
            </a:r>
            <a:endParaRPr sz="2400">
              <a:solidFill>
                <a:srgbClr val="4C4C4E"/>
              </a:solidFill>
            </a:endParaRPr>
          </a:p>
          <a:p>
            <a:pPr indent="0" lvl="0" marL="0" rtl="0" algn="l">
              <a:spcBef>
                <a:spcPts val="800"/>
              </a:spcBef>
              <a:spcAft>
                <a:spcPts val="0"/>
              </a:spcAft>
              <a:buNone/>
            </a:pPr>
            <a:r>
              <a:t/>
            </a:r>
            <a:endParaRPr sz="2400">
              <a:solidFill>
                <a:srgbClr val="4C4C4E"/>
              </a:solidFill>
            </a:endParaRPr>
          </a:p>
          <a:p>
            <a:pPr indent="0" lvl="0" marL="0" rtl="0" algn="l">
              <a:spcBef>
                <a:spcPts val="800"/>
              </a:spcBef>
              <a:spcAft>
                <a:spcPts val="0"/>
              </a:spcAft>
              <a:buNone/>
            </a:pPr>
            <a:r>
              <a:rPr lang="en" sz="2400">
                <a:solidFill>
                  <a:srgbClr val="4C4C4E"/>
                </a:solidFill>
              </a:rPr>
              <a:t>Youth: Jetha et al (2019)</a:t>
            </a:r>
            <a:endParaRPr sz="2400">
              <a:solidFill>
                <a:srgbClr val="4C4C4E"/>
              </a:solidFill>
            </a:endParaRPr>
          </a:p>
          <a:p>
            <a:pPr indent="0" lvl="0" marL="0" rtl="0" algn="l">
              <a:spcBef>
                <a:spcPts val="800"/>
              </a:spcBef>
              <a:spcAft>
                <a:spcPts val="0"/>
              </a:spcAft>
              <a:buNone/>
            </a:pPr>
            <a:r>
              <a:t/>
            </a:r>
            <a:endParaRPr sz="2400">
              <a:solidFill>
                <a:srgbClr val="4C4C4E"/>
              </a:solidFill>
            </a:endParaRPr>
          </a:p>
          <a:p>
            <a:pPr indent="0" lvl="0" marL="0" rtl="0" algn="l">
              <a:spcBef>
                <a:spcPts val="800"/>
              </a:spcBef>
              <a:spcAft>
                <a:spcPts val="0"/>
              </a:spcAft>
              <a:buNone/>
            </a:pPr>
            <a:r>
              <a:t/>
            </a:r>
            <a:endParaRPr sz="2400">
              <a:solidFill>
                <a:srgbClr val="4C4C4E"/>
              </a:solidFill>
            </a:endParaRPr>
          </a:p>
          <a:p>
            <a:pPr indent="0" lvl="0" marL="0" rtl="0" algn="l">
              <a:spcBef>
                <a:spcPts val="800"/>
              </a:spcBef>
              <a:spcAft>
                <a:spcPts val="0"/>
              </a:spcAft>
              <a:buNone/>
            </a:pPr>
            <a:r>
              <a:rPr lang="en" sz="1400">
                <a:solidFill>
                  <a:srgbClr val="4C4C4E"/>
                </a:solidFill>
              </a:rPr>
              <a:t>Image credit: Melling, Beyer &amp; Kilsby (2011)</a:t>
            </a:r>
            <a:endParaRPr sz="1400"/>
          </a:p>
        </p:txBody>
      </p:sp>
      <p:pic>
        <p:nvPicPr>
          <p:cNvPr id="102" name="Google Shape;102;p21"/>
          <p:cNvPicPr preferRelativeResize="0"/>
          <p:nvPr/>
        </p:nvPicPr>
        <p:blipFill>
          <a:blip r:embed="rId3">
            <a:alphaModFix/>
          </a:blip>
          <a:stretch>
            <a:fillRect/>
          </a:stretch>
        </p:blipFill>
        <p:spPr>
          <a:xfrm>
            <a:off x="4850173" y="1369225"/>
            <a:ext cx="3912202" cy="3688475"/>
          </a:xfrm>
          <a:prstGeom prst="rect">
            <a:avLst/>
          </a:prstGeom>
          <a:noFill/>
          <a:ln>
            <a:noFill/>
          </a:ln>
        </p:spPr>
      </p:pic>
      <p:sp>
        <p:nvSpPr>
          <p:cNvPr id="103" name="Google Shape;103;p21"/>
          <p:cNvSpPr/>
          <p:nvPr/>
        </p:nvSpPr>
        <p:spPr>
          <a:xfrm>
            <a:off x="616775" y="4238150"/>
            <a:ext cx="3836400" cy="798000"/>
          </a:xfrm>
          <a:prstGeom prst="rect">
            <a:avLst/>
          </a:prstGeom>
          <a:solidFill>
            <a:schemeClr val="lt2"/>
          </a:solidFill>
          <a:ln cap="flat" cmpd="sng" w="3810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Add in information about your program if applicable!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2"/>
          <p:cNvSpPr txBox="1"/>
          <p:nvPr>
            <p:ph type="title"/>
          </p:nvPr>
        </p:nvSpPr>
        <p:spPr>
          <a:xfrm>
            <a:off x="628650" y="273844"/>
            <a:ext cx="7886700" cy="9945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3300">
                <a:solidFill>
                  <a:schemeClr val="dk2"/>
                </a:solidFill>
              </a:rPr>
              <a:t>System barriers to typical early work experiences</a:t>
            </a:r>
            <a:endParaRPr sz="3300">
              <a:solidFill>
                <a:schemeClr val="dk2"/>
              </a:solidFill>
            </a:endParaRPr>
          </a:p>
        </p:txBody>
      </p:sp>
      <p:sp>
        <p:nvSpPr>
          <p:cNvPr id="109" name="Google Shape;109;p22"/>
          <p:cNvSpPr txBox="1"/>
          <p:nvPr/>
        </p:nvSpPr>
        <p:spPr>
          <a:xfrm>
            <a:off x="664575" y="1527450"/>
            <a:ext cx="2366700" cy="1277400"/>
          </a:xfrm>
          <a:prstGeom prst="rect">
            <a:avLst/>
          </a:prstGeom>
          <a:solidFill>
            <a:schemeClr val="accen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FFFFFF"/>
                </a:solidFill>
              </a:rPr>
              <a:t>Experiential learning (co-op)</a:t>
            </a:r>
            <a:endParaRPr sz="2400">
              <a:solidFill>
                <a:srgbClr val="FFFFFF"/>
              </a:solidFill>
            </a:endParaRPr>
          </a:p>
        </p:txBody>
      </p:sp>
      <p:sp>
        <p:nvSpPr>
          <p:cNvPr id="110" name="Google Shape;110;p22"/>
          <p:cNvSpPr txBox="1"/>
          <p:nvPr/>
        </p:nvSpPr>
        <p:spPr>
          <a:xfrm>
            <a:off x="664575" y="2807250"/>
            <a:ext cx="2366700" cy="1277400"/>
          </a:xfrm>
          <a:prstGeom prst="rect">
            <a:avLst/>
          </a:prstGeom>
          <a:noFill/>
          <a:ln>
            <a:noFill/>
          </a:ln>
        </p:spPr>
        <p:txBody>
          <a:bodyPr anchorCtr="0" anchor="t" bIns="91425" lIns="91425" spcFirstLastPara="1" rIns="91425" wrap="square" tIns="91425">
            <a:noAutofit/>
          </a:bodyPr>
          <a:lstStyle/>
          <a:p>
            <a:pPr indent="0" lvl="0" marL="0" rtl="0" algn="l">
              <a:spcBef>
                <a:spcPts val="600"/>
              </a:spcBef>
              <a:spcAft>
                <a:spcPts val="0"/>
              </a:spcAft>
              <a:buNone/>
            </a:pPr>
            <a:r>
              <a:rPr lang="en" sz="1800">
                <a:solidFill>
                  <a:srgbClr val="4C4C4E"/>
                </a:solidFill>
              </a:rPr>
              <a:t>Limited access for youth with support needs (coaching, personal care, etc)</a:t>
            </a:r>
            <a:endParaRPr sz="1800">
              <a:solidFill>
                <a:srgbClr val="4C4C4E"/>
              </a:solidFill>
            </a:endParaRPr>
          </a:p>
        </p:txBody>
      </p:sp>
      <p:sp>
        <p:nvSpPr>
          <p:cNvPr id="111" name="Google Shape;111;p22"/>
          <p:cNvSpPr txBox="1"/>
          <p:nvPr/>
        </p:nvSpPr>
        <p:spPr>
          <a:xfrm>
            <a:off x="3419100" y="1559425"/>
            <a:ext cx="2366700" cy="1277400"/>
          </a:xfrm>
          <a:prstGeom prst="rect">
            <a:avLst/>
          </a:prstGeom>
          <a:solidFill>
            <a:srgbClr val="22222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FFFFFF"/>
                </a:solidFill>
              </a:rPr>
              <a:t>Volunteering</a:t>
            </a:r>
            <a:endParaRPr sz="2400">
              <a:solidFill>
                <a:srgbClr val="FFFFFF"/>
              </a:solidFill>
            </a:endParaRPr>
          </a:p>
        </p:txBody>
      </p:sp>
      <p:sp>
        <p:nvSpPr>
          <p:cNvPr id="112" name="Google Shape;112;p22"/>
          <p:cNvSpPr txBox="1"/>
          <p:nvPr/>
        </p:nvSpPr>
        <p:spPr>
          <a:xfrm>
            <a:off x="3349500" y="2804850"/>
            <a:ext cx="2521200" cy="127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4C4C4E"/>
                </a:solidFill>
              </a:rPr>
              <a:t>No available supports to promote participation</a:t>
            </a:r>
            <a:endParaRPr sz="1800">
              <a:solidFill>
                <a:srgbClr val="4C4C4E"/>
              </a:solidFill>
            </a:endParaRPr>
          </a:p>
        </p:txBody>
      </p:sp>
      <p:sp>
        <p:nvSpPr>
          <p:cNvPr id="113" name="Google Shape;113;p22"/>
          <p:cNvSpPr txBox="1"/>
          <p:nvPr/>
        </p:nvSpPr>
        <p:spPr>
          <a:xfrm>
            <a:off x="6227175" y="1527450"/>
            <a:ext cx="2521200" cy="1277400"/>
          </a:xfrm>
          <a:prstGeom prst="rect">
            <a:avLst/>
          </a:prstGeom>
          <a:solidFill>
            <a:srgbClr val="53BB5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FFFFFF"/>
                </a:solidFill>
              </a:rPr>
              <a:t>Seasonal or part-time paid employment</a:t>
            </a:r>
            <a:endParaRPr sz="2400">
              <a:solidFill>
                <a:srgbClr val="FFFFFF"/>
              </a:solidFill>
            </a:endParaRPr>
          </a:p>
        </p:txBody>
      </p:sp>
      <p:sp>
        <p:nvSpPr>
          <p:cNvPr id="114" name="Google Shape;114;p22"/>
          <p:cNvSpPr txBox="1"/>
          <p:nvPr/>
        </p:nvSpPr>
        <p:spPr>
          <a:xfrm>
            <a:off x="6227175" y="2804850"/>
            <a:ext cx="2521200" cy="2072100"/>
          </a:xfrm>
          <a:prstGeom prst="rect">
            <a:avLst/>
          </a:prstGeom>
          <a:noFill/>
          <a:ln>
            <a:noFill/>
          </a:ln>
        </p:spPr>
        <p:txBody>
          <a:bodyPr anchorCtr="0" anchor="t" bIns="91425" lIns="91425" spcFirstLastPara="1" rIns="91425" wrap="square" tIns="91425">
            <a:noAutofit/>
          </a:bodyPr>
          <a:lstStyle/>
          <a:p>
            <a:pPr indent="0" lvl="0" marL="0" rtl="0" algn="l">
              <a:spcBef>
                <a:spcPts val="600"/>
              </a:spcBef>
              <a:spcAft>
                <a:spcPts val="0"/>
              </a:spcAft>
              <a:buNone/>
            </a:pPr>
            <a:r>
              <a:rPr lang="en" sz="1800">
                <a:solidFill>
                  <a:srgbClr val="4C4C4E"/>
                </a:solidFill>
              </a:rPr>
              <a:t>Ineligible for provincial employment support services </a:t>
            </a:r>
            <a:r>
              <a:rPr lang="en">
                <a:solidFill>
                  <a:srgbClr val="4C4C4E"/>
                </a:solidFill>
              </a:rPr>
              <a:t>(student, not able to work 20+ hours)</a:t>
            </a:r>
            <a:endParaRPr sz="1800">
              <a:solidFill>
                <a:srgbClr val="4C4C4E"/>
              </a:solidFill>
            </a:endParaRPr>
          </a:p>
          <a:p>
            <a:pPr indent="0" lvl="0" marL="0" rtl="0" algn="l">
              <a:spcBef>
                <a:spcPts val="600"/>
              </a:spcBef>
              <a:spcAft>
                <a:spcPts val="0"/>
              </a:spcAft>
              <a:buNone/>
            </a:pPr>
            <a:r>
              <a:rPr lang="en" sz="1800">
                <a:solidFill>
                  <a:srgbClr val="4C4C4E"/>
                </a:solidFill>
              </a:rPr>
              <a:t>May need more than typical “student” service</a:t>
            </a:r>
            <a:endParaRPr sz="1800">
              <a:solidFill>
                <a:srgbClr val="4C4C4E"/>
              </a:solidFill>
            </a:endParaRPr>
          </a:p>
          <a:p>
            <a:pPr indent="0" lvl="0" marL="0" rtl="0" algn="l">
              <a:spcBef>
                <a:spcPts val="0"/>
              </a:spcBef>
              <a:spcAft>
                <a:spcPts val="0"/>
              </a:spcAft>
              <a:buNone/>
            </a:pPr>
            <a:r>
              <a:t/>
            </a:r>
            <a:endParaRPr sz="1800">
              <a:solidFill>
                <a:srgbClr val="4C4C4E"/>
              </a:solidFill>
            </a:endParaRPr>
          </a:p>
        </p:txBody>
      </p:sp>
      <p:cxnSp>
        <p:nvCxnSpPr>
          <p:cNvPr id="115" name="Google Shape;115;p22"/>
          <p:cNvCxnSpPr/>
          <p:nvPr/>
        </p:nvCxnSpPr>
        <p:spPr>
          <a:xfrm>
            <a:off x="707750" y="4132225"/>
            <a:ext cx="2336400" cy="0"/>
          </a:xfrm>
          <a:prstGeom prst="straightConnector1">
            <a:avLst/>
          </a:prstGeom>
          <a:noFill/>
          <a:ln cap="flat" cmpd="sng" w="28575">
            <a:solidFill>
              <a:srgbClr val="53BB50"/>
            </a:solidFill>
            <a:prstDash val="solid"/>
            <a:round/>
            <a:headEnd len="med" w="med" type="none"/>
            <a:tailEnd len="med" w="med" type="none"/>
          </a:ln>
        </p:spPr>
      </p:cxnSp>
      <p:cxnSp>
        <p:nvCxnSpPr>
          <p:cNvPr id="116" name="Google Shape;116;p22"/>
          <p:cNvCxnSpPr/>
          <p:nvPr/>
        </p:nvCxnSpPr>
        <p:spPr>
          <a:xfrm>
            <a:off x="3427057" y="3903625"/>
            <a:ext cx="2336400" cy="0"/>
          </a:xfrm>
          <a:prstGeom prst="straightConnector1">
            <a:avLst/>
          </a:prstGeom>
          <a:noFill/>
          <a:ln cap="flat" cmpd="sng" w="28575">
            <a:solidFill>
              <a:srgbClr val="90158C"/>
            </a:solidFill>
            <a:prstDash val="solid"/>
            <a:round/>
            <a:headEnd len="med" w="med" type="none"/>
            <a:tailEnd len="med" w="med" type="none"/>
          </a:ln>
        </p:spPr>
      </p:cxnSp>
      <p:cxnSp>
        <p:nvCxnSpPr>
          <p:cNvPr id="117" name="Google Shape;117;p22"/>
          <p:cNvCxnSpPr/>
          <p:nvPr/>
        </p:nvCxnSpPr>
        <p:spPr>
          <a:xfrm flipH="1" rot="10800000">
            <a:off x="6238282" y="4967875"/>
            <a:ext cx="2499000" cy="5100"/>
          </a:xfrm>
          <a:prstGeom prst="straightConnector1">
            <a:avLst/>
          </a:prstGeom>
          <a:noFill/>
          <a:ln cap="flat" cmpd="sng" w="28575">
            <a:solidFill>
              <a:srgbClr val="1979BE"/>
            </a:solidFill>
            <a:prstDash val="solid"/>
            <a:round/>
            <a:headEnd len="med" w="med" type="none"/>
            <a:tailEnd len="med" w="med" type="non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3"/>
          <p:cNvSpPr txBox="1"/>
          <p:nvPr>
            <p:ph type="title"/>
          </p:nvPr>
        </p:nvSpPr>
        <p:spPr>
          <a:xfrm>
            <a:off x="362625" y="357600"/>
            <a:ext cx="8444100" cy="6807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solidFill>
                  <a:schemeClr val="dk2"/>
                </a:solidFill>
              </a:rPr>
              <a:t>Employment supports not available to youth still in school</a:t>
            </a:r>
            <a:endParaRPr>
              <a:solidFill>
                <a:schemeClr val="dk2"/>
              </a:solidFill>
            </a:endParaRPr>
          </a:p>
        </p:txBody>
      </p:sp>
      <p:sp>
        <p:nvSpPr>
          <p:cNvPr id="123" name="Google Shape;123;p23"/>
          <p:cNvSpPr/>
          <p:nvPr/>
        </p:nvSpPr>
        <p:spPr>
          <a:xfrm>
            <a:off x="533050" y="2062100"/>
            <a:ext cx="2287500" cy="985200"/>
          </a:xfrm>
          <a:prstGeom prst="roundRect">
            <a:avLst>
              <a:gd fmla="val 16667"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400">
                <a:solidFill>
                  <a:schemeClr val="lt1"/>
                </a:solidFill>
              </a:rPr>
              <a:t>Job search (resume/interview skills building workshops)</a:t>
            </a:r>
            <a:endParaRPr sz="1400">
              <a:solidFill>
                <a:schemeClr val="lt1"/>
              </a:solidFill>
            </a:endParaRPr>
          </a:p>
        </p:txBody>
      </p:sp>
      <p:sp>
        <p:nvSpPr>
          <p:cNvPr id="124" name="Google Shape;124;p23"/>
          <p:cNvSpPr/>
          <p:nvPr/>
        </p:nvSpPr>
        <p:spPr>
          <a:xfrm>
            <a:off x="7314650" y="3096150"/>
            <a:ext cx="1560300" cy="11697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400">
                <a:solidFill>
                  <a:schemeClr val="lt1"/>
                </a:solidFill>
              </a:rPr>
              <a:t>Job maintenance</a:t>
            </a:r>
            <a:endParaRPr sz="1400">
              <a:solidFill>
                <a:schemeClr val="lt1"/>
              </a:solidFill>
            </a:endParaRPr>
          </a:p>
        </p:txBody>
      </p:sp>
      <p:sp>
        <p:nvSpPr>
          <p:cNvPr id="125" name="Google Shape;125;p23"/>
          <p:cNvSpPr txBox="1"/>
          <p:nvPr/>
        </p:nvSpPr>
        <p:spPr>
          <a:xfrm>
            <a:off x="466750" y="3096150"/>
            <a:ext cx="2613600" cy="116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400">
                <a:solidFill>
                  <a:srgbClr val="636466"/>
                </a:solidFill>
              </a:rPr>
              <a:t>Typically available youth supports </a:t>
            </a:r>
            <a:r>
              <a:rPr lang="en" sz="1400">
                <a:solidFill>
                  <a:srgbClr val="636466"/>
                </a:solidFill>
              </a:rPr>
              <a:t>(all ages/stages)</a:t>
            </a:r>
            <a:endParaRPr sz="1400">
              <a:solidFill>
                <a:srgbClr val="636466"/>
              </a:solidFill>
            </a:endParaRPr>
          </a:p>
          <a:p>
            <a:pPr indent="0" lvl="0" marL="0" rtl="0" algn="l">
              <a:spcBef>
                <a:spcPts val="0"/>
              </a:spcBef>
              <a:spcAft>
                <a:spcPts val="0"/>
              </a:spcAft>
              <a:buNone/>
            </a:pPr>
            <a:r>
              <a:rPr lang="en" sz="1200">
                <a:solidFill>
                  <a:srgbClr val="636466"/>
                </a:solidFill>
              </a:rPr>
              <a:t>Available through youth employment centres and campus career centres</a:t>
            </a:r>
            <a:endParaRPr sz="1200">
              <a:solidFill>
                <a:srgbClr val="636466"/>
              </a:solidFill>
            </a:endParaRPr>
          </a:p>
        </p:txBody>
      </p:sp>
      <p:sp>
        <p:nvSpPr>
          <p:cNvPr id="126" name="Google Shape;126;p23"/>
          <p:cNvSpPr/>
          <p:nvPr/>
        </p:nvSpPr>
        <p:spPr>
          <a:xfrm>
            <a:off x="3396500" y="3096150"/>
            <a:ext cx="2030700" cy="1169700"/>
          </a:xfrm>
          <a:prstGeom prst="roundRect">
            <a:avLst>
              <a:gd fmla="val 16667" name="adj"/>
            </a:avLst>
          </a:prstGeom>
          <a:solidFill>
            <a:srgbClr val="2222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1"/>
                </a:solidFill>
              </a:rPr>
              <a:t>Personalized j</a:t>
            </a:r>
            <a:r>
              <a:rPr lang="en" sz="1400">
                <a:solidFill>
                  <a:schemeClr val="lt1"/>
                </a:solidFill>
              </a:rPr>
              <a:t>ob search support / job development </a:t>
            </a:r>
            <a:endParaRPr sz="1000">
              <a:solidFill>
                <a:schemeClr val="lt1"/>
              </a:solidFill>
            </a:endParaRPr>
          </a:p>
        </p:txBody>
      </p:sp>
      <p:sp>
        <p:nvSpPr>
          <p:cNvPr id="127" name="Google Shape;127;p23"/>
          <p:cNvSpPr/>
          <p:nvPr/>
        </p:nvSpPr>
        <p:spPr>
          <a:xfrm>
            <a:off x="5539025" y="3096150"/>
            <a:ext cx="1681500" cy="1169700"/>
          </a:xfrm>
          <a:prstGeom prst="roundRect">
            <a:avLst>
              <a:gd fmla="val 16667"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400">
                <a:solidFill>
                  <a:schemeClr val="lt1"/>
                </a:solidFill>
              </a:rPr>
              <a:t>Job coaching</a:t>
            </a:r>
            <a:endParaRPr sz="1000">
              <a:solidFill>
                <a:schemeClr val="lt1"/>
              </a:solidFill>
            </a:endParaRPr>
          </a:p>
        </p:txBody>
      </p:sp>
      <p:sp>
        <p:nvSpPr>
          <p:cNvPr id="128" name="Google Shape;128;p23"/>
          <p:cNvSpPr/>
          <p:nvPr/>
        </p:nvSpPr>
        <p:spPr>
          <a:xfrm>
            <a:off x="3414325" y="1507438"/>
            <a:ext cx="2030700" cy="1285200"/>
          </a:xfrm>
          <a:prstGeom prst="roundRect">
            <a:avLst>
              <a:gd fmla="val 16667"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400">
                <a:solidFill>
                  <a:schemeClr val="lt1"/>
                </a:solidFill>
              </a:rPr>
              <a:t>Employment counselling </a:t>
            </a:r>
            <a:endParaRPr sz="1400">
              <a:solidFill>
                <a:schemeClr val="lt1"/>
              </a:solidFill>
            </a:endParaRPr>
          </a:p>
          <a:p>
            <a:pPr indent="0" lvl="0" marL="0" rtl="0" algn="l">
              <a:spcBef>
                <a:spcPts val="0"/>
              </a:spcBef>
              <a:spcAft>
                <a:spcPts val="0"/>
              </a:spcAft>
              <a:buNone/>
            </a:pPr>
            <a:r>
              <a:rPr lang="en" sz="1200">
                <a:solidFill>
                  <a:schemeClr val="lt1"/>
                </a:solidFill>
              </a:rPr>
              <a:t>including self-discovery, coaching re: strategies &amp; accommodations</a:t>
            </a:r>
            <a:endParaRPr sz="800">
              <a:solidFill>
                <a:schemeClr val="lt1"/>
              </a:solidFill>
            </a:endParaRPr>
          </a:p>
        </p:txBody>
      </p:sp>
      <p:sp>
        <p:nvSpPr>
          <p:cNvPr id="129" name="Google Shape;129;p23"/>
          <p:cNvSpPr txBox="1"/>
          <p:nvPr/>
        </p:nvSpPr>
        <p:spPr>
          <a:xfrm>
            <a:off x="3461600" y="4289250"/>
            <a:ext cx="51672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636466"/>
                </a:solidFill>
              </a:rPr>
              <a:t>Examples of s</a:t>
            </a:r>
            <a:r>
              <a:rPr b="1" lang="en" sz="1400">
                <a:solidFill>
                  <a:srgbClr val="636466"/>
                </a:solidFill>
              </a:rPr>
              <a:t>upports that may not be easily available </a:t>
            </a:r>
            <a:r>
              <a:rPr b="1" lang="en" sz="1400" u="sng">
                <a:solidFill>
                  <a:srgbClr val="636466"/>
                </a:solidFill>
              </a:rPr>
              <a:t>while in school</a:t>
            </a:r>
            <a:endParaRPr sz="1200">
              <a:solidFill>
                <a:srgbClr val="636466"/>
              </a:solidFill>
              <a:highlight>
                <a:srgbClr val="FFFF00"/>
              </a:highlight>
            </a:endParaRPr>
          </a:p>
        </p:txBody>
      </p:sp>
      <p:cxnSp>
        <p:nvCxnSpPr>
          <p:cNvPr id="130" name="Google Shape;130;p23"/>
          <p:cNvCxnSpPr/>
          <p:nvPr/>
        </p:nvCxnSpPr>
        <p:spPr>
          <a:xfrm flipH="1">
            <a:off x="3232725" y="1449675"/>
            <a:ext cx="11400" cy="2601600"/>
          </a:xfrm>
          <a:prstGeom prst="straightConnector1">
            <a:avLst/>
          </a:prstGeom>
          <a:noFill/>
          <a:ln cap="flat" cmpd="sng" w="9525">
            <a:solidFill>
              <a:schemeClr val="dk2"/>
            </a:solidFill>
            <a:prstDash val="solid"/>
            <a:round/>
            <a:headEnd len="med" w="med" type="none"/>
            <a:tailEnd len="med" w="med" type="none"/>
          </a:ln>
        </p:spPr>
      </p:cxnSp>
      <p:sp>
        <p:nvSpPr>
          <p:cNvPr id="131" name="Google Shape;131;p23"/>
          <p:cNvSpPr txBox="1"/>
          <p:nvPr>
            <p:ph idx="4294967295" type="sldNum"/>
          </p:nvPr>
        </p:nvSpPr>
        <p:spPr>
          <a:xfrm>
            <a:off x="8556784" y="4749851"/>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32" name="Google Shape;132;p23"/>
          <p:cNvSpPr/>
          <p:nvPr/>
        </p:nvSpPr>
        <p:spPr>
          <a:xfrm>
            <a:off x="5539027" y="1507450"/>
            <a:ext cx="1681500" cy="12852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1"/>
                </a:solidFill>
              </a:rPr>
              <a:t>Work experiences &amp; </a:t>
            </a:r>
            <a:endParaRPr>
              <a:solidFill>
                <a:schemeClr val="lt1"/>
              </a:solidFill>
            </a:endParaRPr>
          </a:p>
          <a:p>
            <a:pPr indent="0" lvl="0" marL="0" rtl="0" algn="l">
              <a:spcBef>
                <a:spcPts val="0"/>
              </a:spcBef>
              <a:spcAft>
                <a:spcPts val="0"/>
              </a:spcAft>
              <a:buNone/>
            </a:pPr>
            <a:r>
              <a:rPr lang="en">
                <a:solidFill>
                  <a:schemeClr val="lt1"/>
                </a:solidFill>
              </a:rPr>
              <a:t>w</a:t>
            </a:r>
            <a:r>
              <a:rPr lang="en" sz="1400">
                <a:solidFill>
                  <a:schemeClr val="lt1"/>
                </a:solidFill>
              </a:rPr>
              <a:t>orkplace life skills training</a:t>
            </a:r>
            <a:endParaRPr sz="1400">
              <a:solidFill>
                <a:schemeClr val="lt1"/>
              </a:solidFill>
            </a:endParaRPr>
          </a:p>
        </p:txBody>
      </p:sp>
      <p:sp>
        <p:nvSpPr>
          <p:cNvPr id="133" name="Google Shape;133;p23"/>
          <p:cNvSpPr/>
          <p:nvPr/>
        </p:nvSpPr>
        <p:spPr>
          <a:xfrm>
            <a:off x="7316575" y="1507450"/>
            <a:ext cx="1560300" cy="1285200"/>
          </a:xfrm>
          <a:prstGeom prst="roundRect">
            <a:avLst>
              <a:gd fmla="val 16667"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1"/>
                </a:solidFill>
              </a:rPr>
              <a:t>Personal care supports, accessibility consultations</a:t>
            </a:r>
            <a:endParaRPr sz="1400">
              <a:solidFill>
                <a:schemeClr val="l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4"/>
          <p:cNvSpPr txBox="1"/>
          <p:nvPr>
            <p:ph type="title"/>
          </p:nvPr>
        </p:nvSpPr>
        <p:spPr>
          <a:xfrm>
            <a:off x="628650" y="253194"/>
            <a:ext cx="7886700" cy="9945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3300">
                <a:solidFill>
                  <a:schemeClr val="dk2"/>
                </a:solidFill>
              </a:rPr>
              <a:t>Evidence &amp; policy recognizes start early but structures don’t support</a:t>
            </a:r>
            <a:endParaRPr sz="3300">
              <a:solidFill>
                <a:schemeClr val="dk2"/>
              </a:solidFill>
            </a:endParaRPr>
          </a:p>
        </p:txBody>
      </p:sp>
      <p:sp>
        <p:nvSpPr>
          <p:cNvPr id="139" name="Google Shape;139;p24"/>
          <p:cNvSpPr txBox="1"/>
          <p:nvPr>
            <p:ph idx="1" type="body"/>
          </p:nvPr>
        </p:nvSpPr>
        <p:spPr>
          <a:xfrm>
            <a:off x="500425" y="1903488"/>
            <a:ext cx="2892300" cy="25158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lang="en"/>
              <a:t>MCCSS Journey to Belonging*</a:t>
            </a:r>
            <a:endParaRPr/>
          </a:p>
          <a:p>
            <a:pPr indent="0" lvl="0" marL="0" rtl="0" algn="l">
              <a:spcBef>
                <a:spcPts val="800"/>
              </a:spcBef>
              <a:spcAft>
                <a:spcPts val="0"/>
              </a:spcAft>
              <a:buNone/>
            </a:pPr>
            <a:r>
              <a:rPr lang="en"/>
              <a:t>AODA Education Standards (draft) </a:t>
            </a:r>
            <a:endParaRPr/>
          </a:p>
          <a:p>
            <a:pPr indent="0" lvl="0" marL="0" rtl="0" algn="l">
              <a:spcBef>
                <a:spcPts val="800"/>
              </a:spcBef>
              <a:spcAft>
                <a:spcPts val="0"/>
              </a:spcAft>
              <a:buNone/>
            </a:pPr>
            <a:r>
              <a:rPr lang="en"/>
              <a:t>Access Talent (2017 - not current but “start early” was 1 of 4 pillars</a:t>
            </a:r>
            <a:endParaRPr/>
          </a:p>
        </p:txBody>
      </p:sp>
      <p:sp>
        <p:nvSpPr>
          <p:cNvPr id="140" name="Google Shape;140;p24"/>
          <p:cNvSpPr txBox="1"/>
          <p:nvPr/>
        </p:nvSpPr>
        <p:spPr>
          <a:xfrm>
            <a:off x="3737775" y="4419300"/>
            <a:ext cx="54063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chemeClr val="dk1"/>
                </a:solidFill>
              </a:rPr>
              <a:t>Image from: </a:t>
            </a:r>
            <a:r>
              <a:rPr lang="en" sz="800" u="sng">
                <a:solidFill>
                  <a:schemeClr val="hlink"/>
                </a:solidFill>
                <a:hlinkClick r:id="rId3"/>
              </a:rPr>
              <a:t>https://www.google.com/url?sa=i&amp;url=https%3A%2F%2Fwww.jamesgmartin.center%2F2022%2F08%2Fthe-truth-about-student-mismatch%2F&amp;psig=AOvVaw3wD8InjEOkA0kn5oDkDDhI&amp;ust=1732649731414000&amp;source=images&amp;cd=vfe&amp;opi=89978449&amp;ved=0CBcQjhxqFwoTCKiCg7Cd-IkDFQAAAAAdAAAAABAE</a:t>
            </a:r>
            <a:r>
              <a:rPr lang="en" sz="800">
                <a:solidFill>
                  <a:schemeClr val="dk1"/>
                </a:solidFill>
              </a:rPr>
              <a:t> </a:t>
            </a:r>
            <a:endParaRPr sz="800">
              <a:solidFill>
                <a:schemeClr val="dk1"/>
              </a:solidFill>
            </a:endParaRPr>
          </a:p>
        </p:txBody>
      </p:sp>
      <p:grpSp>
        <p:nvGrpSpPr>
          <p:cNvPr id="141" name="Google Shape;141;p24"/>
          <p:cNvGrpSpPr/>
          <p:nvPr/>
        </p:nvGrpSpPr>
        <p:grpSpPr>
          <a:xfrm>
            <a:off x="3966375" y="1482509"/>
            <a:ext cx="4543200" cy="3016066"/>
            <a:chOff x="3813975" y="1406309"/>
            <a:chExt cx="4543200" cy="3016066"/>
          </a:xfrm>
        </p:grpSpPr>
        <p:pic>
          <p:nvPicPr>
            <p:cNvPr id="142" name="Google Shape;142;p24"/>
            <p:cNvPicPr preferRelativeResize="0"/>
            <p:nvPr/>
          </p:nvPicPr>
          <p:blipFill>
            <a:blip r:embed="rId4">
              <a:alphaModFix/>
            </a:blip>
            <a:stretch>
              <a:fillRect/>
            </a:stretch>
          </p:blipFill>
          <p:spPr>
            <a:xfrm>
              <a:off x="3813975" y="1406309"/>
              <a:ext cx="4524099" cy="3016066"/>
            </a:xfrm>
            <a:prstGeom prst="rect">
              <a:avLst/>
            </a:prstGeom>
            <a:noFill/>
            <a:ln>
              <a:noFill/>
            </a:ln>
          </p:spPr>
        </p:pic>
        <p:sp>
          <p:nvSpPr>
            <p:cNvPr id="143" name="Google Shape;143;p24"/>
            <p:cNvSpPr txBox="1"/>
            <p:nvPr/>
          </p:nvSpPr>
          <p:spPr>
            <a:xfrm>
              <a:off x="4042575" y="1558725"/>
              <a:ext cx="43146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100">
                  <a:solidFill>
                    <a:schemeClr val="dk1"/>
                  </a:solidFill>
                </a:rPr>
                <a:t>Policy </a:t>
              </a:r>
              <a:r>
                <a:rPr lang="en" sz="2100">
                  <a:solidFill>
                    <a:schemeClr val="dk1"/>
                  </a:solidFill>
                </a:rPr>
                <a:t>not aligned with </a:t>
              </a:r>
              <a:r>
                <a:rPr b="1" lang="en" sz="2100">
                  <a:solidFill>
                    <a:schemeClr val="dk1"/>
                  </a:solidFill>
                </a:rPr>
                <a:t>Practice</a:t>
              </a:r>
              <a:endParaRPr b="1" sz="2100">
                <a:solidFill>
                  <a:schemeClr val="dk1"/>
                </a:solidFill>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